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36" autoAdjust="0"/>
    <p:restoredTop sz="98551" autoAdjust="0"/>
  </p:normalViewPr>
  <p:slideViewPr>
    <p:cSldViewPr>
      <p:cViewPr varScale="1">
        <p:scale>
          <a:sx n="64" d="100"/>
          <a:sy n="64" d="100"/>
        </p:scale>
        <p:origin x="72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83939-94A4-4C97-86B6-8BC6694DC1AA}" type="datetimeFigureOut">
              <a:rPr lang="it-IT" smtClean="0"/>
              <a:pPr/>
              <a:t>11/09/2021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F641D-F30A-4190-8AB9-C47566F85ED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536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 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548680"/>
            <a:ext cx="55801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it-IT" dirty="0" smtClean="0"/>
              <a:t>La semiretta di rilevamento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1400" b="1" dirty="0" smtClean="0"/>
              <a:t>Errori nell’osservazione e nella lettura</a:t>
            </a:r>
            <a:r>
              <a:rPr lang="it-IT" sz="1400" dirty="0" smtClean="0"/>
              <a:t>. Errori strumentali. Sono generalmente piccoli e si può ritenere che, in condizioni normali, siano compresi entro i limiti di 1°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1400" b="1" dirty="0" smtClean="0"/>
              <a:t>Errori nella correzione del rilevamento (</a:t>
            </a:r>
            <a:r>
              <a:rPr lang="it-IT" sz="1400" b="1" dirty="0" err="1" smtClean="0"/>
              <a:t>Ril</a:t>
            </a:r>
            <a:r>
              <a:rPr lang="it-IT" sz="1400" b="1" baseline="-25000" dirty="0" err="1" smtClean="0"/>
              <a:t>B</a:t>
            </a:r>
            <a:r>
              <a:rPr lang="it-IT" sz="1400" b="1" dirty="0" smtClean="0"/>
              <a:t>). </a:t>
            </a:r>
            <a:r>
              <a:rPr lang="it-IT" sz="1400" dirty="0" smtClean="0"/>
              <a:t>Per i rilevamenti bussola della bussola magnetica di rilevamento, l’errore è dovuto all’imperfetta conoscenza di declinazione e deviazione magnetiche (in condizioni favorevoli il valore complessivo non supera 1°)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it-IT" sz="1400" b="1" dirty="0" smtClean="0"/>
              <a:t>Errori di </a:t>
            </a:r>
            <a:r>
              <a:rPr lang="it-IT" sz="1400" b="1" dirty="0" err="1" smtClean="0"/>
              <a:t>graficismo</a:t>
            </a:r>
            <a:r>
              <a:rPr lang="it-IT" sz="1400" dirty="0" smtClean="0"/>
              <a:t>. Sono piccoli errori quando si carteggia con cura e dipendono dalla scala della carta in rapporto al diametro della matita. L’errore su una carta a scala 1:100.000 con una matita di 0,2 mm è costituito dallo SPESSORE del rilevamento di 20 metri</a:t>
            </a:r>
          </a:p>
        </p:txBody>
      </p:sp>
      <p:sp>
        <p:nvSpPr>
          <p:cNvPr id="7" name="Figura a mano libera 6"/>
          <p:cNvSpPr/>
          <p:nvPr/>
        </p:nvSpPr>
        <p:spPr>
          <a:xfrm>
            <a:off x="6128393" y="-675456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Stella a 5 punte 7"/>
          <p:cNvSpPr/>
          <p:nvPr/>
        </p:nvSpPr>
        <p:spPr>
          <a:xfrm>
            <a:off x="6871871" y="2811063"/>
            <a:ext cx="144016" cy="144016"/>
          </a:xfrm>
          <a:prstGeom prst="star5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6439823" y="2883071"/>
            <a:ext cx="473748" cy="259638"/>
          </a:xfrm>
          <a:custGeom>
            <a:avLst/>
            <a:gdLst>
              <a:gd name="connsiteX0" fmla="*/ 533399 w 545756"/>
              <a:gd name="connsiteY0" fmla="*/ 30892 h 403654"/>
              <a:gd name="connsiteX1" fmla="*/ 137983 w 545756"/>
              <a:gd name="connsiteY1" fmla="*/ 376881 h 403654"/>
              <a:gd name="connsiteX2" fmla="*/ 63843 w 545756"/>
              <a:gd name="connsiteY2" fmla="*/ 191530 h 403654"/>
              <a:gd name="connsiteX3" fmla="*/ 533399 w 545756"/>
              <a:gd name="connsiteY3" fmla="*/ 30892 h 403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56" h="403654">
                <a:moveTo>
                  <a:pt x="533399" y="30892"/>
                </a:moveTo>
                <a:cubicBezTo>
                  <a:pt x="545756" y="61784"/>
                  <a:pt x="216242" y="350108"/>
                  <a:pt x="137983" y="376881"/>
                </a:cubicBezTo>
                <a:cubicBezTo>
                  <a:pt x="59724" y="403654"/>
                  <a:pt x="0" y="249195"/>
                  <a:pt x="63843" y="191530"/>
                </a:cubicBezTo>
                <a:cubicBezTo>
                  <a:pt x="127686" y="133865"/>
                  <a:pt x="521042" y="0"/>
                  <a:pt x="533399" y="30892"/>
                </a:cubicBezTo>
                <a:close/>
              </a:path>
            </a:pathLst>
          </a:cu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>
            <a:stCxn id="9" idx="0"/>
          </p:cNvCxnSpPr>
          <p:nvPr/>
        </p:nvCxnSpPr>
        <p:spPr>
          <a:xfrm flipH="1">
            <a:off x="1259634" y="2902941"/>
            <a:ext cx="5643210" cy="25422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ttore 1 15"/>
          <p:cNvCxnSpPr>
            <a:stCxn id="9" idx="0"/>
          </p:cNvCxnSpPr>
          <p:nvPr/>
        </p:nvCxnSpPr>
        <p:spPr>
          <a:xfrm flipH="1">
            <a:off x="971600" y="2902941"/>
            <a:ext cx="5931244" cy="1750195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>
            <a:off x="5004048" y="3068960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 flipV="1">
            <a:off x="5220072" y="3645024"/>
            <a:ext cx="14401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5004048" y="3347700"/>
            <a:ext cx="28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Symbol" pitchFamily="18" charset="2"/>
              </a:rPr>
              <a:t>e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323528" y="3573016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Esempio 1</a:t>
            </a:r>
            <a:endParaRPr lang="it-IT" b="1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4572000" y="4514344"/>
            <a:ext cx="45365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1) Immaginiamo che l’errore sia di +1°</a:t>
            </a:r>
          </a:p>
          <a:p>
            <a:r>
              <a:rPr lang="it-IT" sz="1200" dirty="0" smtClean="0"/>
              <a:t>2) Invece che misurare il rilevamento corretto di 080°, misuriamo 081°</a:t>
            </a:r>
          </a:p>
          <a:p>
            <a:r>
              <a:rPr lang="it-IT" sz="1200" dirty="0" smtClean="0"/>
              <a:t>3) Immaginiamo che la nave si trovi ad 1 miglio dal faro</a:t>
            </a:r>
          </a:p>
          <a:p>
            <a:pPr marL="182563" indent="-182563"/>
            <a:r>
              <a:rPr lang="it-IT" sz="1200" dirty="0" smtClean="0"/>
              <a:t>4) La circonferenza completa distante un miglio dal faro misurerebbe 11624,28 metri (1852 x 2</a:t>
            </a:r>
            <a:r>
              <a:rPr lang="it-IT" sz="1200" dirty="0" smtClean="0">
                <a:latin typeface="Symbol" pitchFamily="18" charset="2"/>
              </a:rPr>
              <a:t>p</a:t>
            </a:r>
            <a:r>
              <a:rPr lang="it-IT" sz="1200" dirty="0" smtClean="0"/>
              <a:t>)</a:t>
            </a:r>
          </a:p>
          <a:p>
            <a:pPr marL="182563" indent="-182563"/>
            <a:r>
              <a:rPr lang="it-IT" sz="1200" dirty="0" smtClean="0"/>
              <a:t>5) L’arco di circonferenza di 1° corrisponderebbe a 32,3 metri </a:t>
            </a:r>
          </a:p>
          <a:p>
            <a:pPr marL="182563" indent="-182563"/>
            <a:r>
              <a:rPr lang="it-IT" sz="1200" dirty="0"/>
              <a:t> </a:t>
            </a:r>
            <a:r>
              <a:rPr lang="it-IT" sz="1200" dirty="0" smtClean="0"/>
              <a:t>    (360° : 11624,28 = 1°: X)</a:t>
            </a:r>
          </a:p>
          <a:p>
            <a:pPr marL="182563" indent="-182563"/>
            <a:endParaRPr lang="it-IT" sz="1200" dirty="0"/>
          </a:p>
          <a:p>
            <a:pPr marL="182563" indent="-182563"/>
            <a:r>
              <a:rPr lang="it-IT" sz="1200" dirty="0" smtClean="0"/>
              <a:t>PRIMA CONSIDERAZIONE: Se la lunghezza della nave supera di molto i 32,3 metri, l’errore potrebbe essere trascurabile</a:t>
            </a:r>
          </a:p>
          <a:p>
            <a:pPr marL="182563" indent="-182563"/>
            <a:r>
              <a:rPr lang="it-IT" sz="1200" dirty="0" smtClean="0"/>
              <a:t>SECONDA CONSIDERAZIONE: Più la nave si trova lontano dal punto cospicuo, più è ampio l’arco di incertezza</a:t>
            </a:r>
          </a:p>
        </p:txBody>
      </p:sp>
      <p:sp>
        <p:nvSpPr>
          <p:cNvPr id="25" name="Ritardo 24"/>
          <p:cNvSpPr/>
          <p:nvPr/>
        </p:nvSpPr>
        <p:spPr>
          <a:xfrm rot="14506375">
            <a:off x="2367580" y="4184985"/>
            <a:ext cx="288032" cy="72008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Arco 26"/>
          <p:cNvSpPr/>
          <p:nvPr/>
        </p:nvSpPr>
        <p:spPr>
          <a:xfrm rot="11903890">
            <a:off x="5402181" y="3246891"/>
            <a:ext cx="288032" cy="288032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5364088" y="3284984"/>
            <a:ext cx="3048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solidFill>
                  <a:srgbClr val="FF0000"/>
                </a:solidFill>
              </a:rPr>
              <a:t>1°</a:t>
            </a:r>
            <a:endParaRPr lang="it-IT" sz="1100" dirty="0">
              <a:solidFill>
                <a:srgbClr val="FF0000"/>
              </a:solidFill>
            </a:endParaRPr>
          </a:p>
        </p:txBody>
      </p:sp>
      <p:sp>
        <p:nvSpPr>
          <p:cNvPr id="30" name="Arco 29"/>
          <p:cNvSpPr/>
          <p:nvPr/>
        </p:nvSpPr>
        <p:spPr>
          <a:xfrm rot="11903890">
            <a:off x="2474008" y="3824131"/>
            <a:ext cx="840490" cy="986863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itardo 30"/>
          <p:cNvSpPr/>
          <p:nvPr/>
        </p:nvSpPr>
        <p:spPr>
          <a:xfrm rot="14506375">
            <a:off x="2599954" y="4761245"/>
            <a:ext cx="288032" cy="72008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3" name="Connettore 2 32"/>
          <p:cNvCxnSpPr>
            <a:stCxn id="31" idx="2"/>
          </p:cNvCxnSpPr>
          <p:nvPr/>
        </p:nvCxnSpPr>
        <p:spPr>
          <a:xfrm flipH="1" flipV="1">
            <a:off x="2771800" y="4221088"/>
            <a:ext cx="3892" cy="559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Connettore 2 33"/>
          <p:cNvCxnSpPr/>
          <p:nvPr/>
        </p:nvCxnSpPr>
        <p:spPr>
          <a:xfrm flipH="1" flipV="1">
            <a:off x="2551884" y="3645024"/>
            <a:ext cx="3892" cy="559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2699792" y="4463534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solidFill>
                  <a:srgbClr val="FF0000"/>
                </a:solidFill>
              </a:rPr>
              <a:t>080°</a:t>
            </a:r>
            <a:endParaRPr lang="it-IT" sz="1100" dirty="0">
              <a:solidFill>
                <a:srgbClr val="FF0000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2483768" y="3933056"/>
            <a:ext cx="4491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>
                <a:solidFill>
                  <a:srgbClr val="FF0000"/>
                </a:solidFill>
              </a:rPr>
              <a:t>081°</a:t>
            </a:r>
            <a:endParaRPr lang="it-IT" sz="1100" dirty="0">
              <a:solidFill>
                <a:srgbClr val="FF0000"/>
              </a:solidFill>
            </a:endParaRPr>
          </a:p>
        </p:txBody>
      </p:sp>
      <p:sp>
        <p:nvSpPr>
          <p:cNvPr id="37" name="Parentesi graffa chiusa 36"/>
          <p:cNvSpPr/>
          <p:nvPr/>
        </p:nvSpPr>
        <p:spPr>
          <a:xfrm rot="3915650">
            <a:off x="4639714" y="1896208"/>
            <a:ext cx="801852" cy="4652314"/>
          </a:xfrm>
          <a:prstGeom prst="rightBrace">
            <a:avLst>
              <a:gd name="adj1" fmla="val 48035"/>
              <a:gd name="adj2" fmla="val 30551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5749914" y="4149080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1852m</a:t>
            </a:r>
            <a:endParaRPr lang="it-IT" sz="1200" dirty="0"/>
          </a:p>
        </p:txBody>
      </p:sp>
      <p:cxnSp>
        <p:nvCxnSpPr>
          <p:cNvPr id="40" name="Connettore 2 39"/>
          <p:cNvCxnSpPr/>
          <p:nvPr/>
        </p:nvCxnSpPr>
        <p:spPr>
          <a:xfrm flipH="1">
            <a:off x="2051720" y="4509120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1613525" y="4653136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/>
              <a:t>32,3m</a:t>
            </a:r>
            <a:endParaRPr lang="it-IT" sz="1200" b="1" dirty="0"/>
          </a:p>
        </p:txBody>
      </p:sp>
      <p:cxnSp>
        <p:nvCxnSpPr>
          <p:cNvPr id="43" name="Connettore 2 42"/>
          <p:cNvCxnSpPr>
            <a:stCxn id="31" idx="0"/>
          </p:cNvCxnSpPr>
          <p:nvPr/>
        </p:nvCxnSpPr>
        <p:spPr>
          <a:xfrm flipH="1">
            <a:off x="2555776" y="4814278"/>
            <a:ext cx="156472" cy="8469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1979712" y="5661248"/>
            <a:ext cx="1196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Posizione REALE</a:t>
            </a:r>
            <a:endParaRPr lang="it-IT" sz="1200" dirty="0"/>
          </a:p>
        </p:txBody>
      </p:sp>
      <p:cxnSp>
        <p:nvCxnSpPr>
          <p:cNvPr id="45" name="Connettore 2 44"/>
          <p:cNvCxnSpPr>
            <a:stCxn id="25" idx="0"/>
          </p:cNvCxnSpPr>
          <p:nvPr/>
        </p:nvCxnSpPr>
        <p:spPr>
          <a:xfrm flipH="1" flipV="1">
            <a:off x="1691680" y="3573016"/>
            <a:ext cx="788194" cy="665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683568" y="3284984"/>
            <a:ext cx="1991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Posizione soggetta a ERRORE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2" grpId="0"/>
      <p:bldP spid="23" grpId="0"/>
      <p:bldP spid="25" grpId="0" animBg="1"/>
      <p:bldP spid="27" grpId="0" animBg="1"/>
      <p:bldP spid="28" grpId="0"/>
      <p:bldP spid="30" grpId="0" animBg="1"/>
      <p:bldP spid="31" grpId="0" animBg="1"/>
      <p:bldP spid="35" grpId="0"/>
      <p:bldP spid="36" grpId="0"/>
      <p:bldP spid="37" grpId="0" animBg="1"/>
      <p:bldP spid="38" grpId="0"/>
      <p:bldP spid="41" grpId="0"/>
      <p:bldP spid="44" grpId="0"/>
      <p:bldP spid="4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e 21"/>
          <p:cNvSpPr/>
          <p:nvPr/>
        </p:nvSpPr>
        <p:spPr>
          <a:xfrm>
            <a:off x="6372200" y="3861048"/>
            <a:ext cx="2808312" cy="2808312"/>
          </a:xfrm>
          <a:prstGeom prst="ellipse">
            <a:avLst/>
          </a:prstGeom>
          <a:solidFill>
            <a:srgbClr val="FFC000">
              <a:alpha val="61000"/>
            </a:srgbClr>
          </a:solidFill>
          <a:ln w="9525">
            <a:solidFill>
              <a:srgbClr val="FF000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/>
          <p:cNvSpPr/>
          <p:nvPr/>
        </p:nvSpPr>
        <p:spPr>
          <a:xfrm>
            <a:off x="6516216" y="4005064"/>
            <a:ext cx="2520280" cy="252028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B0F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>
            <a:off x="6444208" y="3933056"/>
            <a:ext cx="2664296" cy="2664296"/>
          </a:xfrm>
          <a:prstGeom prst="ellipse">
            <a:avLst/>
          </a:prstGeom>
          <a:noFill/>
          <a:ln w="9525"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332656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it-IT" dirty="0" smtClean="0"/>
              <a:t>4)    Cerchio di uguale distanza</a:t>
            </a:r>
          </a:p>
        </p:txBody>
      </p:sp>
      <p:sp>
        <p:nvSpPr>
          <p:cNvPr id="4" name="Rettangolo 3"/>
          <p:cNvSpPr/>
          <p:nvPr/>
        </p:nvSpPr>
        <p:spPr>
          <a:xfrm>
            <a:off x="179512" y="836712"/>
            <a:ext cx="4067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975"/>
            <a:r>
              <a:rPr lang="it-IT" dirty="0" smtClean="0"/>
              <a:t>La distanza in mare si può determinare in vari modi  (es. Radar, Telemetro ecc). Gli errori che si possono commettere (errori strumentali) sono variabili a seconda dello strumento impiegato.</a:t>
            </a:r>
          </a:p>
          <a:p>
            <a:pPr indent="180975"/>
            <a:endParaRPr lang="it-IT" dirty="0" smtClean="0"/>
          </a:p>
          <a:p>
            <a:pPr indent="180975"/>
            <a:r>
              <a:rPr lang="it-IT" dirty="0" smtClean="0"/>
              <a:t>Però qualunque sia l’osservazione e lo strumento una  conclusione è comune a tutte:</a:t>
            </a:r>
          </a:p>
          <a:p>
            <a:pPr indent="180975"/>
            <a:r>
              <a:rPr lang="it-IT" dirty="0" smtClean="0"/>
              <a:t>Per un errore “ε” nella misura si ha la creazione di un area di incertezza “e” sul luogo di posizione che è pari a:</a:t>
            </a:r>
          </a:p>
          <a:p>
            <a:endParaRPr lang="it-IT" dirty="0" smtClean="0"/>
          </a:p>
          <a:p>
            <a:r>
              <a:rPr lang="it-IT" dirty="0" smtClean="0"/>
              <a:t>	e = 4*</a:t>
            </a:r>
            <a:r>
              <a:rPr lang="it-IT" dirty="0" smtClean="0">
                <a:latin typeface="Symbol" pitchFamily="18" charset="2"/>
              </a:rPr>
              <a:t>p</a:t>
            </a:r>
            <a:r>
              <a:rPr lang="it-IT" dirty="0" smtClean="0"/>
              <a:t>*r*</a:t>
            </a:r>
            <a:r>
              <a:rPr lang="it-IT" dirty="0" smtClean="0">
                <a:latin typeface="Symbol" pitchFamily="18" charset="2"/>
              </a:rPr>
              <a:t>e</a:t>
            </a:r>
          </a:p>
          <a:p>
            <a:r>
              <a:rPr lang="it-IT" dirty="0" smtClean="0">
                <a:latin typeface="+mj-lt"/>
              </a:rPr>
              <a:t>Dove</a:t>
            </a:r>
          </a:p>
          <a:p>
            <a:r>
              <a:rPr lang="it-IT" dirty="0" smtClean="0">
                <a:latin typeface="+mj-lt"/>
              </a:rPr>
              <a:t>4 = numero costante</a:t>
            </a:r>
          </a:p>
          <a:p>
            <a:r>
              <a:rPr lang="it-IT" dirty="0" smtClean="0">
                <a:latin typeface="Symbol" pitchFamily="18" charset="2"/>
              </a:rPr>
              <a:t>p</a:t>
            </a:r>
            <a:r>
              <a:rPr lang="it-IT" dirty="0" smtClean="0">
                <a:latin typeface="+mj-lt"/>
              </a:rPr>
              <a:t> = pi greco = 3,14…. numero costante</a:t>
            </a:r>
          </a:p>
          <a:p>
            <a:r>
              <a:rPr lang="it-IT" dirty="0" smtClean="0">
                <a:latin typeface="+mj-lt"/>
              </a:rPr>
              <a:t>r = distanza (raggio della circonferenza)</a:t>
            </a:r>
          </a:p>
          <a:p>
            <a:r>
              <a:rPr lang="it-IT" dirty="0" smtClean="0">
                <a:latin typeface="Symbol" pitchFamily="18" charset="2"/>
              </a:rPr>
              <a:t>e </a:t>
            </a:r>
            <a:r>
              <a:rPr lang="it-IT" dirty="0" smtClean="0">
                <a:latin typeface="+mj-lt"/>
              </a:rPr>
              <a:t>= errore di misurazione dello strumento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860032" y="332656"/>
            <a:ext cx="4283968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Dimostrazione:</a:t>
            </a:r>
          </a:p>
          <a:p>
            <a:r>
              <a:rPr lang="it-IT" sz="1600" dirty="0" smtClean="0"/>
              <a:t>Un radar ha un errore nella misurazione della distanza di  ±0,1 </a:t>
            </a:r>
            <a:r>
              <a:rPr lang="it-IT" sz="1600" dirty="0" err="1" smtClean="0"/>
              <a:t>Nm</a:t>
            </a:r>
            <a:r>
              <a:rPr lang="it-IT" sz="1600" dirty="0" smtClean="0"/>
              <a:t> (</a:t>
            </a:r>
            <a:r>
              <a:rPr lang="it-IT" sz="1600" dirty="0" smtClean="0">
                <a:latin typeface="Symbol" pitchFamily="18" charset="2"/>
              </a:rPr>
              <a:t>e</a:t>
            </a:r>
            <a:r>
              <a:rPr lang="it-IT" sz="1600" dirty="0" smtClean="0"/>
              <a:t> = 0,1 </a:t>
            </a:r>
            <a:r>
              <a:rPr lang="it-IT" sz="1600" dirty="0" err="1" smtClean="0"/>
              <a:t>Nm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La misurazione della distanza è di 5Nm</a:t>
            </a:r>
          </a:p>
          <a:p>
            <a:r>
              <a:rPr lang="it-IT" sz="1600" dirty="0" smtClean="0"/>
              <a:t>Le due circonferenze limite sono quelle di raggio 5,1 </a:t>
            </a:r>
            <a:r>
              <a:rPr lang="it-IT" sz="1600" dirty="0" err="1" smtClean="0"/>
              <a:t>Nm</a:t>
            </a:r>
            <a:r>
              <a:rPr lang="it-IT" sz="1600" dirty="0" smtClean="0"/>
              <a:t> e 4,9 </a:t>
            </a:r>
            <a:r>
              <a:rPr lang="it-IT" sz="1600" dirty="0" err="1" smtClean="0"/>
              <a:t>Nm</a:t>
            </a:r>
            <a:endParaRPr lang="it-IT" sz="1600" dirty="0" smtClean="0"/>
          </a:p>
          <a:p>
            <a:r>
              <a:rPr lang="it-IT" sz="1600" dirty="0" smtClean="0"/>
              <a:t>L’area della fascia di incertezza è determinata dalla differenza tra le due aree delle circonferenze di raggio 5,1Nm e 4,9Nm</a:t>
            </a:r>
          </a:p>
          <a:p>
            <a:endParaRPr lang="it-IT" sz="1100" dirty="0" smtClean="0"/>
          </a:p>
          <a:p>
            <a:r>
              <a:rPr lang="it-IT" sz="1600" dirty="0" smtClean="0"/>
              <a:t>e = (5,1)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– (4,9)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 = </a:t>
            </a:r>
            <a:r>
              <a:rPr lang="it-IT" sz="1600" dirty="0" smtClean="0"/>
              <a:t>6,28 Nm</a:t>
            </a:r>
            <a:r>
              <a:rPr lang="it-IT" sz="1600" baseline="30000" dirty="0" smtClean="0"/>
              <a:t>2</a:t>
            </a:r>
          </a:p>
          <a:p>
            <a:r>
              <a:rPr lang="it-IT" sz="1600" dirty="0" smtClean="0"/>
              <a:t>e = (5+0,1)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– (5-0,1)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</a:t>
            </a:r>
            <a:endParaRPr lang="it-IT" sz="1600" dirty="0" smtClean="0"/>
          </a:p>
          <a:p>
            <a:r>
              <a:rPr lang="it-IT" sz="1600" dirty="0" smtClean="0"/>
              <a:t>e = (</a:t>
            </a:r>
            <a:r>
              <a:rPr lang="it-IT" sz="1600" dirty="0" err="1" smtClean="0"/>
              <a:t>r+</a:t>
            </a:r>
            <a:r>
              <a:rPr lang="it-IT" sz="1600" dirty="0" err="1" smtClean="0">
                <a:latin typeface="Symbol" pitchFamily="18" charset="2"/>
              </a:rPr>
              <a:t>e</a:t>
            </a:r>
            <a:r>
              <a:rPr lang="it-IT" sz="1600" dirty="0" smtClean="0"/>
              <a:t>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– (r-</a:t>
            </a:r>
            <a:r>
              <a:rPr lang="it-IT" sz="1600" dirty="0" smtClean="0">
                <a:latin typeface="Symbol" pitchFamily="18" charset="2"/>
              </a:rPr>
              <a:t>e</a:t>
            </a:r>
            <a:r>
              <a:rPr lang="it-IT" sz="1600" dirty="0" smtClean="0"/>
              <a:t>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* </a:t>
            </a:r>
            <a:r>
              <a:rPr lang="it-IT" sz="1600" dirty="0" smtClean="0">
                <a:latin typeface="Symbol" pitchFamily="18" charset="2"/>
              </a:rPr>
              <a:t>p</a:t>
            </a:r>
            <a:endParaRPr lang="it-IT" sz="1600" dirty="0" smtClean="0"/>
          </a:p>
          <a:p>
            <a:r>
              <a:rPr lang="it-IT" sz="1600" dirty="0" smtClean="0"/>
              <a:t>e =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* ((</a:t>
            </a:r>
            <a:r>
              <a:rPr lang="it-IT" sz="1600" dirty="0" err="1" smtClean="0"/>
              <a:t>r+</a:t>
            </a:r>
            <a:r>
              <a:rPr lang="it-IT" sz="1600" dirty="0" err="1" smtClean="0">
                <a:latin typeface="Symbol" pitchFamily="18" charset="2"/>
              </a:rPr>
              <a:t>e</a:t>
            </a:r>
            <a:r>
              <a:rPr lang="it-IT" sz="1600" dirty="0" smtClean="0"/>
              <a:t>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– (r-</a:t>
            </a:r>
            <a:r>
              <a:rPr lang="it-IT" sz="1600" dirty="0" smtClean="0">
                <a:latin typeface="Symbol" pitchFamily="18" charset="2"/>
              </a:rPr>
              <a:t>e</a:t>
            </a:r>
            <a:r>
              <a:rPr lang="it-IT" sz="1600" dirty="0" smtClean="0"/>
              <a:t>)</a:t>
            </a:r>
            <a:r>
              <a:rPr lang="it-IT" sz="1600" baseline="30000" dirty="0" smtClean="0"/>
              <a:t>2</a:t>
            </a:r>
            <a:r>
              <a:rPr lang="it-IT" sz="1600" dirty="0" smtClean="0"/>
              <a:t> )</a:t>
            </a:r>
          </a:p>
          <a:p>
            <a:r>
              <a:rPr lang="it-IT" sz="1600" dirty="0" smtClean="0"/>
              <a:t>e =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* (r+</a:t>
            </a:r>
            <a:r>
              <a:rPr lang="it-IT" sz="1600" dirty="0" smtClean="0">
                <a:latin typeface="Symbol" pitchFamily="18" charset="2"/>
              </a:rPr>
              <a:t>e+</a:t>
            </a:r>
            <a:r>
              <a:rPr lang="it-IT" sz="1600" dirty="0" smtClean="0"/>
              <a:t>r-</a:t>
            </a:r>
            <a:r>
              <a:rPr lang="it-IT" sz="1600" dirty="0" smtClean="0">
                <a:latin typeface="Symbol" pitchFamily="18" charset="2"/>
              </a:rPr>
              <a:t>e</a:t>
            </a:r>
            <a:r>
              <a:rPr lang="it-IT" sz="1600" dirty="0" smtClean="0"/>
              <a:t>)*(r+</a:t>
            </a:r>
            <a:r>
              <a:rPr lang="it-IT" sz="1600" dirty="0" smtClean="0">
                <a:latin typeface="Symbol" pitchFamily="18" charset="2"/>
              </a:rPr>
              <a:t>e-</a:t>
            </a:r>
            <a:r>
              <a:rPr lang="it-IT" sz="1600" dirty="0" smtClean="0"/>
              <a:t>r+</a:t>
            </a:r>
            <a:r>
              <a:rPr lang="it-IT" sz="1600" dirty="0" smtClean="0">
                <a:latin typeface="Symbol" pitchFamily="18" charset="2"/>
              </a:rPr>
              <a:t>e)</a:t>
            </a:r>
          </a:p>
          <a:p>
            <a:r>
              <a:rPr lang="it-IT" sz="1600" dirty="0" smtClean="0"/>
              <a:t>e =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* (2r)*(2</a:t>
            </a:r>
            <a:r>
              <a:rPr lang="it-IT" sz="1600" dirty="0" smtClean="0">
                <a:latin typeface="Symbol" pitchFamily="18" charset="2"/>
              </a:rPr>
              <a:t>e)</a:t>
            </a:r>
          </a:p>
          <a:p>
            <a:r>
              <a:rPr lang="it-IT" sz="1600" dirty="0" smtClean="0"/>
              <a:t>e =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 * 4r</a:t>
            </a:r>
            <a:r>
              <a:rPr lang="it-IT" sz="1600" dirty="0" smtClean="0">
                <a:latin typeface="Symbol" pitchFamily="18" charset="2"/>
              </a:rPr>
              <a:t>e</a:t>
            </a:r>
          </a:p>
          <a:p>
            <a:r>
              <a:rPr lang="it-IT" sz="1600" dirty="0" smtClean="0"/>
              <a:t>e = </a:t>
            </a:r>
            <a:r>
              <a:rPr lang="it-IT" sz="1600" dirty="0" smtClean="0">
                <a:latin typeface="Symbol" pitchFamily="18" charset="2"/>
              </a:rPr>
              <a:t>p</a:t>
            </a:r>
            <a:r>
              <a:rPr lang="it-IT" sz="1600" dirty="0" smtClean="0"/>
              <a:t>*4*5*0,1</a:t>
            </a:r>
          </a:p>
          <a:p>
            <a:r>
              <a:rPr lang="it-IT" sz="1600" dirty="0" smtClean="0"/>
              <a:t>e = 6,28 Nm</a:t>
            </a:r>
            <a:r>
              <a:rPr lang="it-IT" sz="1600" baseline="30000" dirty="0" smtClean="0"/>
              <a:t>2</a:t>
            </a:r>
          </a:p>
          <a:p>
            <a:r>
              <a:rPr lang="it-IT" sz="1100" b="1" dirty="0" smtClean="0"/>
              <a:t>Formula dimostrata</a:t>
            </a:r>
            <a:endParaRPr lang="it-IT" sz="1100" b="1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164288" y="494116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P.ta del Prof.</a:t>
            </a:r>
            <a:endParaRPr lang="it-IT" sz="1200" dirty="0"/>
          </a:p>
        </p:txBody>
      </p:sp>
      <p:cxnSp>
        <p:nvCxnSpPr>
          <p:cNvPr id="11" name="Connettore 1 10"/>
          <p:cNvCxnSpPr>
            <a:stCxn id="7" idx="35"/>
            <a:endCxn id="9" idx="3"/>
          </p:cNvCxnSpPr>
          <p:nvPr/>
        </p:nvCxnSpPr>
        <p:spPr>
          <a:xfrm flipH="1">
            <a:off x="6834385" y="5311875"/>
            <a:ext cx="913585" cy="895300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2" name="CasellaDiTesto 11"/>
          <p:cNvSpPr txBox="1"/>
          <p:nvPr/>
        </p:nvSpPr>
        <p:spPr>
          <a:xfrm rot="18955876">
            <a:off x="7048194" y="5503252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5Nm</a:t>
            </a:r>
            <a:endParaRPr lang="it-IT" sz="1200" dirty="0"/>
          </a:p>
        </p:txBody>
      </p:sp>
      <p:sp>
        <p:nvSpPr>
          <p:cNvPr id="13" name="Ovale 12"/>
          <p:cNvSpPr/>
          <p:nvPr/>
        </p:nvSpPr>
        <p:spPr>
          <a:xfrm>
            <a:off x="6372200" y="3861048"/>
            <a:ext cx="2808312" cy="2808312"/>
          </a:xfrm>
          <a:prstGeom prst="ellipse">
            <a:avLst/>
          </a:prstGeom>
          <a:noFill/>
          <a:ln w="9525">
            <a:solidFill>
              <a:srgbClr val="FF000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 6"/>
          <p:cNvSpPr/>
          <p:nvPr/>
        </p:nvSpPr>
        <p:spPr>
          <a:xfrm>
            <a:off x="7740351" y="4035524"/>
            <a:ext cx="2118023" cy="2365375"/>
          </a:xfrm>
          <a:custGeom>
            <a:avLst/>
            <a:gdLst>
              <a:gd name="connsiteX0" fmla="*/ 2190750 w 2647950"/>
              <a:gd name="connsiteY0" fmla="*/ 0 h 2365375"/>
              <a:gd name="connsiteX1" fmla="*/ 2190750 w 2647950"/>
              <a:gd name="connsiteY1" fmla="*/ 0 h 2365375"/>
              <a:gd name="connsiteX2" fmla="*/ 2114550 w 2647950"/>
              <a:gd name="connsiteY2" fmla="*/ 95250 h 2365375"/>
              <a:gd name="connsiteX3" fmla="*/ 2085975 w 2647950"/>
              <a:gd name="connsiteY3" fmla="*/ 114300 h 2365375"/>
              <a:gd name="connsiteX4" fmla="*/ 2076450 w 2647950"/>
              <a:gd name="connsiteY4" fmla="*/ 142875 h 2365375"/>
              <a:gd name="connsiteX5" fmla="*/ 2019300 w 2647950"/>
              <a:gd name="connsiteY5" fmla="*/ 171450 h 2365375"/>
              <a:gd name="connsiteX6" fmla="*/ 1990725 w 2647950"/>
              <a:gd name="connsiteY6" fmla="*/ 200025 h 2365375"/>
              <a:gd name="connsiteX7" fmla="*/ 1895475 w 2647950"/>
              <a:gd name="connsiteY7" fmla="*/ 257175 h 2365375"/>
              <a:gd name="connsiteX8" fmla="*/ 1847850 w 2647950"/>
              <a:gd name="connsiteY8" fmla="*/ 314325 h 2365375"/>
              <a:gd name="connsiteX9" fmla="*/ 1790700 w 2647950"/>
              <a:gd name="connsiteY9" fmla="*/ 342900 h 2365375"/>
              <a:gd name="connsiteX10" fmla="*/ 1752600 w 2647950"/>
              <a:gd name="connsiteY10" fmla="*/ 361950 h 2365375"/>
              <a:gd name="connsiteX11" fmla="*/ 1685925 w 2647950"/>
              <a:gd name="connsiteY11" fmla="*/ 381000 h 2365375"/>
              <a:gd name="connsiteX12" fmla="*/ 1600200 w 2647950"/>
              <a:gd name="connsiteY12" fmla="*/ 409575 h 2365375"/>
              <a:gd name="connsiteX13" fmla="*/ 1571625 w 2647950"/>
              <a:gd name="connsiteY13" fmla="*/ 419100 h 2365375"/>
              <a:gd name="connsiteX14" fmla="*/ 1514475 w 2647950"/>
              <a:gd name="connsiteY14" fmla="*/ 457200 h 2365375"/>
              <a:gd name="connsiteX15" fmla="*/ 1143000 w 2647950"/>
              <a:gd name="connsiteY15" fmla="*/ 466725 h 2365375"/>
              <a:gd name="connsiteX16" fmla="*/ 1047750 w 2647950"/>
              <a:gd name="connsiteY16" fmla="*/ 476250 h 2365375"/>
              <a:gd name="connsiteX17" fmla="*/ 1009650 w 2647950"/>
              <a:gd name="connsiteY17" fmla="*/ 485775 h 2365375"/>
              <a:gd name="connsiteX18" fmla="*/ 781050 w 2647950"/>
              <a:gd name="connsiteY18" fmla="*/ 495300 h 2365375"/>
              <a:gd name="connsiteX19" fmla="*/ 723900 w 2647950"/>
              <a:gd name="connsiteY19" fmla="*/ 514350 h 2365375"/>
              <a:gd name="connsiteX20" fmla="*/ 695325 w 2647950"/>
              <a:gd name="connsiteY20" fmla="*/ 533400 h 2365375"/>
              <a:gd name="connsiteX21" fmla="*/ 628650 w 2647950"/>
              <a:gd name="connsiteY21" fmla="*/ 552450 h 2365375"/>
              <a:gd name="connsiteX22" fmla="*/ 542925 w 2647950"/>
              <a:gd name="connsiteY22" fmla="*/ 619125 h 2365375"/>
              <a:gd name="connsiteX23" fmla="*/ 533400 w 2647950"/>
              <a:gd name="connsiteY23" fmla="*/ 647700 h 2365375"/>
              <a:gd name="connsiteX24" fmla="*/ 514350 w 2647950"/>
              <a:gd name="connsiteY24" fmla="*/ 676275 h 2365375"/>
              <a:gd name="connsiteX25" fmla="*/ 495300 w 2647950"/>
              <a:gd name="connsiteY25" fmla="*/ 752475 h 2365375"/>
              <a:gd name="connsiteX26" fmla="*/ 476250 w 2647950"/>
              <a:gd name="connsiteY26" fmla="*/ 809625 h 2365375"/>
              <a:gd name="connsiteX27" fmla="*/ 457200 w 2647950"/>
              <a:gd name="connsiteY27" fmla="*/ 876300 h 2365375"/>
              <a:gd name="connsiteX28" fmla="*/ 438150 w 2647950"/>
              <a:gd name="connsiteY28" fmla="*/ 971550 h 2365375"/>
              <a:gd name="connsiteX29" fmla="*/ 428625 w 2647950"/>
              <a:gd name="connsiteY29" fmla="*/ 1066800 h 2365375"/>
              <a:gd name="connsiteX30" fmla="*/ 381000 w 2647950"/>
              <a:gd name="connsiteY30" fmla="*/ 1152525 h 2365375"/>
              <a:gd name="connsiteX31" fmla="*/ 352425 w 2647950"/>
              <a:gd name="connsiteY31" fmla="*/ 1162050 h 2365375"/>
              <a:gd name="connsiteX32" fmla="*/ 323850 w 2647950"/>
              <a:gd name="connsiteY32" fmla="*/ 1190625 h 2365375"/>
              <a:gd name="connsiteX33" fmla="*/ 47625 w 2647950"/>
              <a:gd name="connsiteY33" fmla="*/ 1219200 h 2365375"/>
              <a:gd name="connsiteX34" fmla="*/ 19050 w 2647950"/>
              <a:gd name="connsiteY34" fmla="*/ 1238250 h 2365375"/>
              <a:gd name="connsiteX35" fmla="*/ 9525 w 2647950"/>
              <a:gd name="connsiteY35" fmla="*/ 1276350 h 2365375"/>
              <a:gd name="connsiteX36" fmla="*/ 0 w 2647950"/>
              <a:gd name="connsiteY36" fmla="*/ 1304925 h 2365375"/>
              <a:gd name="connsiteX37" fmla="*/ 9525 w 2647950"/>
              <a:gd name="connsiteY37" fmla="*/ 1333500 h 2365375"/>
              <a:gd name="connsiteX38" fmla="*/ 114300 w 2647950"/>
              <a:gd name="connsiteY38" fmla="*/ 1343025 h 2365375"/>
              <a:gd name="connsiteX39" fmla="*/ 152400 w 2647950"/>
              <a:gd name="connsiteY39" fmla="*/ 1295400 h 2365375"/>
              <a:gd name="connsiteX40" fmla="*/ 171450 w 2647950"/>
              <a:gd name="connsiteY40" fmla="*/ 1266825 h 2365375"/>
              <a:gd name="connsiteX41" fmla="*/ 219075 w 2647950"/>
              <a:gd name="connsiteY41" fmla="*/ 1257300 h 2365375"/>
              <a:gd name="connsiteX42" fmla="*/ 257175 w 2647950"/>
              <a:gd name="connsiteY42" fmla="*/ 1295400 h 2365375"/>
              <a:gd name="connsiteX43" fmla="*/ 285750 w 2647950"/>
              <a:gd name="connsiteY43" fmla="*/ 1304925 h 2365375"/>
              <a:gd name="connsiteX44" fmla="*/ 504825 w 2647950"/>
              <a:gd name="connsiteY44" fmla="*/ 1314450 h 2365375"/>
              <a:gd name="connsiteX45" fmla="*/ 533400 w 2647950"/>
              <a:gd name="connsiteY45" fmla="*/ 1333500 h 2365375"/>
              <a:gd name="connsiteX46" fmla="*/ 552450 w 2647950"/>
              <a:gd name="connsiteY46" fmla="*/ 1362075 h 2365375"/>
              <a:gd name="connsiteX47" fmla="*/ 542925 w 2647950"/>
              <a:gd name="connsiteY47" fmla="*/ 1581150 h 2365375"/>
              <a:gd name="connsiteX48" fmla="*/ 514350 w 2647950"/>
              <a:gd name="connsiteY48" fmla="*/ 1609725 h 2365375"/>
              <a:gd name="connsiteX49" fmla="*/ 428625 w 2647950"/>
              <a:gd name="connsiteY49" fmla="*/ 1657350 h 2365375"/>
              <a:gd name="connsiteX50" fmla="*/ 390525 w 2647950"/>
              <a:gd name="connsiteY50" fmla="*/ 1714500 h 2365375"/>
              <a:gd name="connsiteX51" fmla="*/ 371475 w 2647950"/>
              <a:gd name="connsiteY51" fmla="*/ 1743075 h 2365375"/>
              <a:gd name="connsiteX52" fmla="*/ 371475 w 2647950"/>
              <a:gd name="connsiteY52" fmla="*/ 2066925 h 2365375"/>
              <a:gd name="connsiteX53" fmla="*/ 390525 w 2647950"/>
              <a:gd name="connsiteY53" fmla="*/ 2095500 h 2365375"/>
              <a:gd name="connsiteX54" fmla="*/ 419100 w 2647950"/>
              <a:gd name="connsiteY54" fmla="*/ 2133600 h 2365375"/>
              <a:gd name="connsiteX55" fmla="*/ 428625 w 2647950"/>
              <a:gd name="connsiteY55" fmla="*/ 2181225 h 2365375"/>
              <a:gd name="connsiteX56" fmla="*/ 447675 w 2647950"/>
              <a:gd name="connsiteY56" fmla="*/ 2247900 h 2365375"/>
              <a:gd name="connsiteX57" fmla="*/ 523875 w 2647950"/>
              <a:gd name="connsiteY57" fmla="*/ 2343150 h 2365375"/>
              <a:gd name="connsiteX58" fmla="*/ 561975 w 2647950"/>
              <a:gd name="connsiteY58" fmla="*/ 2352675 h 2365375"/>
              <a:gd name="connsiteX59" fmla="*/ 600075 w 2647950"/>
              <a:gd name="connsiteY59" fmla="*/ 2314575 h 2365375"/>
              <a:gd name="connsiteX60" fmla="*/ 638175 w 2647950"/>
              <a:gd name="connsiteY60" fmla="*/ 2295525 h 2365375"/>
              <a:gd name="connsiteX61" fmla="*/ 838200 w 2647950"/>
              <a:gd name="connsiteY61" fmla="*/ 2305050 h 2365375"/>
              <a:gd name="connsiteX62" fmla="*/ 885825 w 2647950"/>
              <a:gd name="connsiteY62" fmla="*/ 2314575 h 2365375"/>
              <a:gd name="connsiteX63" fmla="*/ 1009650 w 2647950"/>
              <a:gd name="connsiteY63" fmla="*/ 2305050 h 2365375"/>
              <a:gd name="connsiteX64" fmla="*/ 1076325 w 2647950"/>
              <a:gd name="connsiteY64" fmla="*/ 2276475 h 2365375"/>
              <a:gd name="connsiteX65" fmla="*/ 1162050 w 2647950"/>
              <a:gd name="connsiteY65" fmla="*/ 2247900 h 2365375"/>
              <a:gd name="connsiteX66" fmla="*/ 1190625 w 2647950"/>
              <a:gd name="connsiteY66" fmla="*/ 2238375 h 2365375"/>
              <a:gd name="connsiteX67" fmla="*/ 1219200 w 2647950"/>
              <a:gd name="connsiteY67" fmla="*/ 2219325 h 2365375"/>
              <a:gd name="connsiteX68" fmla="*/ 1228725 w 2647950"/>
              <a:gd name="connsiteY68" fmla="*/ 2190750 h 2365375"/>
              <a:gd name="connsiteX69" fmla="*/ 1247775 w 2647950"/>
              <a:gd name="connsiteY69" fmla="*/ 2105025 h 2365375"/>
              <a:gd name="connsiteX70" fmla="*/ 1257300 w 2647950"/>
              <a:gd name="connsiteY70" fmla="*/ 2076450 h 2365375"/>
              <a:gd name="connsiteX71" fmla="*/ 1276350 w 2647950"/>
              <a:gd name="connsiteY71" fmla="*/ 2047875 h 2365375"/>
              <a:gd name="connsiteX72" fmla="*/ 1295400 w 2647950"/>
              <a:gd name="connsiteY72" fmla="*/ 1971675 h 2365375"/>
              <a:gd name="connsiteX73" fmla="*/ 1314450 w 2647950"/>
              <a:gd name="connsiteY73" fmla="*/ 1943100 h 2365375"/>
              <a:gd name="connsiteX74" fmla="*/ 1333500 w 2647950"/>
              <a:gd name="connsiteY74" fmla="*/ 1876425 h 2365375"/>
              <a:gd name="connsiteX75" fmla="*/ 1343025 w 2647950"/>
              <a:gd name="connsiteY75" fmla="*/ 1838325 h 2365375"/>
              <a:gd name="connsiteX76" fmla="*/ 1352550 w 2647950"/>
              <a:gd name="connsiteY76" fmla="*/ 1685925 h 2365375"/>
              <a:gd name="connsiteX77" fmla="*/ 1362075 w 2647950"/>
              <a:gd name="connsiteY77" fmla="*/ 1562100 h 2365375"/>
              <a:gd name="connsiteX78" fmla="*/ 1390650 w 2647950"/>
              <a:gd name="connsiteY78" fmla="*/ 1533525 h 2365375"/>
              <a:gd name="connsiteX79" fmla="*/ 1419225 w 2647950"/>
              <a:gd name="connsiteY79" fmla="*/ 1485900 h 2365375"/>
              <a:gd name="connsiteX80" fmla="*/ 1428750 w 2647950"/>
              <a:gd name="connsiteY80" fmla="*/ 1457325 h 2365375"/>
              <a:gd name="connsiteX81" fmla="*/ 1438275 w 2647950"/>
              <a:gd name="connsiteY81" fmla="*/ 1409700 h 2365375"/>
              <a:gd name="connsiteX82" fmla="*/ 1466850 w 2647950"/>
              <a:gd name="connsiteY82" fmla="*/ 1390650 h 2365375"/>
              <a:gd name="connsiteX83" fmla="*/ 1685925 w 2647950"/>
              <a:gd name="connsiteY83" fmla="*/ 1409700 h 2365375"/>
              <a:gd name="connsiteX84" fmla="*/ 1704975 w 2647950"/>
              <a:gd name="connsiteY84" fmla="*/ 1438275 h 2365375"/>
              <a:gd name="connsiteX85" fmla="*/ 1733550 w 2647950"/>
              <a:gd name="connsiteY85" fmla="*/ 1447800 h 2365375"/>
              <a:gd name="connsiteX86" fmla="*/ 1762125 w 2647950"/>
              <a:gd name="connsiteY86" fmla="*/ 1466850 h 2365375"/>
              <a:gd name="connsiteX87" fmla="*/ 1933575 w 2647950"/>
              <a:gd name="connsiteY87" fmla="*/ 1476375 h 2365375"/>
              <a:gd name="connsiteX88" fmla="*/ 2019300 w 2647950"/>
              <a:gd name="connsiteY88" fmla="*/ 1485900 h 2365375"/>
              <a:gd name="connsiteX89" fmla="*/ 2105025 w 2647950"/>
              <a:gd name="connsiteY89" fmla="*/ 1476375 h 2365375"/>
              <a:gd name="connsiteX90" fmla="*/ 2209800 w 2647950"/>
              <a:gd name="connsiteY90" fmla="*/ 1466850 h 2365375"/>
              <a:gd name="connsiteX91" fmla="*/ 2266950 w 2647950"/>
              <a:gd name="connsiteY91" fmla="*/ 1447800 h 2365375"/>
              <a:gd name="connsiteX92" fmla="*/ 2333625 w 2647950"/>
              <a:gd name="connsiteY92" fmla="*/ 1419225 h 2365375"/>
              <a:gd name="connsiteX93" fmla="*/ 2609850 w 2647950"/>
              <a:gd name="connsiteY93" fmla="*/ 1400175 h 2365375"/>
              <a:gd name="connsiteX94" fmla="*/ 2619375 w 2647950"/>
              <a:gd name="connsiteY94" fmla="*/ 1295400 h 2365375"/>
              <a:gd name="connsiteX95" fmla="*/ 2638425 w 2647950"/>
              <a:gd name="connsiteY95" fmla="*/ 1266825 h 2365375"/>
              <a:gd name="connsiteX96" fmla="*/ 2647950 w 2647950"/>
              <a:gd name="connsiteY96" fmla="*/ 1228725 h 2365375"/>
              <a:gd name="connsiteX97" fmla="*/ 2638425 w 2647950"/>
              <a:gd name="connsiteY97" fmla="*/ 1190625 h 2365375"/>
              <a:gd name="connsiteX98" fmla="*/ 2190750 w 2647950"/>
              <a:gd name="connsiteY98" fmla="*/ 0 h 2365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2647950" h="2365375">
                <a:moveTo>
                  <a:pt x="2190750" y="0"/>
                </a:moveTo>
                <a:lnTo>
                  <a:pt x="2190750" y="0"/>
                </a:lnTo>
                <a:cubicBezTo>
                  <a:pt x="2163853" y="37655"/>
                  <a:pt x="2148353" y="67081"/>
                  <a:pt x="2114550" y="95250"/>
                </a:cubicBezTo>
                <a:cubicBezTo>
                  <a:pt x="2105756" y="102579"/>
                  <a:pt x="2095500" y="107950"/>
                  <a:pt x="2085975" y="114300"/>
                </a:cubicBezTo>
                <a:cubicBezTo>
                  <a:pt x="2082800" y="123825"/>
                  <a:pt x="2082722" y="135035"/>
                  <a:pt x="2076450" y="142875"/>
                </a:cubicBezTo>
                <a:cubicBezTo>
                  <a:pt x="2063021" y="159661"/>
                  <a:pt x="2038124" y="165175"/>
                  <a:pt x="2019300" y="171450"/>
                </a:cubicBezTo>
                <a:cubicBezTo>
                  <a:pt x="2009775" y="180975"/>
                  <a:pt x="2001358" y="191755"/>
                  <a:pt x="1990725" y="200025"/>
                </a:cubicBezTo>
                <a:cubicBezTo>
                  <a:pt x="1949346" y="232208"/>
                  <a:pt x="1936945" y="236440"/>
                  <a:pt x="1895475" y="257175"/>
                </a:cubicBezTo>
                <a:cubicBezTo>
                  <a:pt x="1876744" y="285272"/>
                  <a:pt x="1875352" y="291406"/>
                  <a:pt x="1847850" y="314325"/>
                </a:cubicBezTo>
                <a:cubicBezTo>
                  <a:pt x="1815548" y="341244"/>
                  <a:pt x="1826077" y="327738"/>
                  <a:pt x="1790700" y="342900"/>
                </a:cubicBezTo>
                <a:cubicBezTo>
                  <a:pt x="1777649" y="348493"/>
                  <a:pt x="1765651" y="356357"/>
                  <a:pt x="1752600" y="361950"/>
                </a:cubicBezTo>
                <a:cubicBezTo>
                  <a:pt x="1720495" y="375709"/>
                  <a:pt x="1722176" y="368916"/>
                  <a:pt x="1685925" y="381000"/>
                </a:cubicBezTo>
                <a:cubicBezTo>
                  <a:pt x="1488884" y="446680"/>
                  <a:pt x="1759981" y="363923"/>
                  <a:pt x="1600200" y="409575"/>
                </a:cubicBezTo>
                <a:cubicBezTo>
                  <a:pt x="1590546" y="412333"/>
                  <a:pt x="1580402" y="414224"/>
                  <a:pt x="1571625" y="419100"/>
                </a:cubicBezTo>
                <a:cubicBezTo>
                  <a:pt x="1551611" y="430219"/>
                  <a:pt x="1537363" y="456613"/>
                  <a:pt x="1514475" y="457200"/>
                </a:cubicBezTo>
                <a:lnTo>
                  <a:pt x="1143000" y="466725"/>
                </a:lnTo>
                <a:cubicBezTo>
                  <a:pt x="1111250" y="469900"/>
                  <a:pt x="1079338" y="471737"/>
                  <a:pt x="1047750" y="476250"/>
                </a:cubicBezTo>
                <a:cubicBezTo>
                  <a:pt x="1034791" y="478101"/>
                  <a:pt x="1022708" y="484842"/>
                  <a:pt x="1009650" y="485775"/>
                </a:cubicBezTo>
                <a:cubicBezTo>
                  <a:pt x="933578" y="491209"/>
                  <a:pt x="857250" y="492125"/>
                  <a:pt x="781050" y="495300"/>
                </a:cubicBezTo>
                <a:cubicBezTo>
                  <a:pt x="762000" y="501650"/>
                  <a:pt x="740608" y="503211"/>
                  <a:pt x="723900" y="514350"/>
                </a:cubicBezTo>
                <a:cubicBezTo>
                  <a:pt x="714375" y="520700"/>
                  <a:pt x="705564" y="528280"/>
                  <a:pt x="695325" y="533400"/>
                </a:cubicBezTo>
                <a:cubicBezTo>
                  <a:pt x="681660" y="540232"/>
                  <a:pt x="640857" y="549398"/>
                  <a:pt x="628650" y="552450"/>
                </a:cubicBezTo>
                <a:cubicBezTo>
                  <a:pt x="560292" y="598022"/>
                  <a:pt x="587689" y="574361"/>
                  <a:pt x="542925" y="619125"/>
                </a:cubicBezTo>
                <a:cubicBezTo>
                  <a:pt x="539750" y="628650"/>
                  <a:pt x="537890" y="638720"/>
                  <a:pt x="533400" y="647700"/>
                </a:cubicBezTo>
                <a:cubicBezTo>
                  <a:pt x="528280" y="657939"/>
                  <a:pt x="518262" y="665517"/>
                  <a:pt x="514350" y="676275"/>
                </a:cubicBezTo>
                <a:cubicBezTo>
                  <a:pt x="505403" y="700880"/>
                  <a:pt x="503579" y="727637"/>
                  <a:pt x="495300" y="752475"/>
                </a:cubicBezTo>
                <a:lnTo>
                  <a:pt x="476250" y="809625"/>
                </a:lnTo>
                <a:cubicBezTo>
                  <a:pt x="467172" y="836860"/>
                  <a:pt x="463180" y="846400"/>
                  <a:pt x="457200" y="876300"/>
                </a:cubicBezTo>
                <a:cubicBezTo>
                  <a:pt x="433846" y="993071"/>
                  <a:pt x="460274" y="883053"/>
                  <a:pt x="438150" y="971550"/>
                </a:cubicBezTo>
                <a:cubicBezTo>
                  <a:pt x="434975" y="1003300"/>
                  <a:pt x="434505" y="1035438"/>
                  <a:pt x="428625" y="1066800"/>
                </a:cubicBezTo>
                <a:cubicBezTo>
                  <a:pt x="421525" y="1104668"/>
                  <a:pt x="412900" y="1131258"/>
                  <a:pt x="381000" y="1152525"/>
                </a:cubicBezTo>
                <a:cubicBezTo>
                  <a:pt x="372646" y="1158094"/>
                  <a:pt x="361950" y="1158875"/>
                  <a:pt x="352425" y="1162050"/>
                </a:cubicBezTo>
                <a:cubicBezTo>
                  <a:pt x="342900" y="1171575"/>
                  <a:pt x="336113" y="1185051"/>
                  <a:pt x="323850" y="1190625"/>
                </a:cubicBezTo>
                <a:cubicBezTo>
                  <a:pt x="253746" y="1222490"/>
                  <a:pt x="93160" y="1217032"/>
                  <a:pt x="47625" y="1219200"/>
                </a:cubicBezTo>
                <a:cubicBezTo>
                  <a:pt x="38100" y="1225550"/>
                  <a:pt x="25400" y="1228725"/>
                  <a:pt x="19050" y="1238250"/>
                </a:cubicBezTo>
                <a:cubicBezTo>
                  <a:pt x="11788" y="1249142"/>
                  <a:pt x="13121" y="1263763"/>
                  <a:pt x="9525" y="1276350"/>
                </a:cubicBezTo>
                <a:cubicBezTo>
                  <a:pt x="6767" y="1286004"/>
                  <a:pt x="3175" y="1295400"/>
                  <a:pt x="0" y="1304925"/>
                </a:cubicBezTo>
                <a:cubicBezTo>
                  <a:pt x="3175" y="1314450"/>
                  <a:pt x="3253" y="1325660"/>
                  <a:pt x="9525" y="1333500"/>
                </a:cubicBezTo>
                <a:cubicBezTo>
                  <a:pt x="38240" y="1369394"/>
                  <a:pt x="74053" y="1348056"/>
                  <a:pt x="114300" y="1343025"/>
                </a:cubicBezTo>
                <a:cubicBezTo>
                  <a:pt x="132843" y="1287395"/>
                  <a:pt x="109316" y="1338484"/>
                  <a:pt x="152400" y="1295400"/>
                </a:cubicBezTo>
                <a:cubicBezTo>
                  <a:pt x="160495" y="1287305"/>
                  <a:pt x="161511" y="1272505"/>
                  <a:pt x="171450" y="1266825"/>
                </a:cubicBezTo>
                <a:cubicBezTo>
                  <a:pt x="185506" y="1258793"/>
                  <a:pt x="203200" y="1260475"/>
                  <a:pt x="219075" y="1257300"/>
                </a:cubicBezTo>
                <a:cubicBezTo>
                  <a:pt x="295275" y="1282700"/>
                  <a:pt x="206375" y="1244600"/>
                  <a:pt x="257175" y="1295400"/>
                </a:cubicBezTo>
                <a:cubicBezTo>
                  <a:pt x="264275" y="1302500"/>
                  <a:pt x="276225" y="1301750"/>
                  <a:pt x="285750" y="1304925"/>
                </a:cubicBezTo>
                <a:cubicBezTo>
                  <a:pt x="403255" y="1298013"/>
                  <a:pt x="420323" y="1276894"/>
                  <a:pt x="504825" y="1314450"/>
                </a:cubicBezTo>
                <a:cubicBezTo>
                  <a:pt x="515286" y="1319099"/>
                  <a:pt x="523875" y="1327150"/>
                  <a:pt x="533400" y="1333500"/>
                </a:cubicBezTo>
                <a:cubicBezTo>
                  <a:pt x="539750" y="1343025"/>
                  <a:pt x="552010" y="1350636"/>
                  <a:pt x="552450" y="1362075"/>
                </a:cubicBezTo>
                <a:cubicBezTo>
                  <a:pt x="555259" y="1435115"/>
                  <a:pt x="554039" y="1508906"/>
                  <a:pt x="542925" y="1581150"/>
                </a:cubicBezTo>
                <a:cubicBezTo>
                  <a:pt x="540877" y="1594464"/>
                  <a:pt x="524983" y="1601455"/>
                  <a:pt x="514350" y="1609725"/>
                </a:cubicBezTo>
                <a:cubicBezTo>
                  <a:pt x="465222" y="1647936"/>
                  <a:pt x="471739" y="1642979"/>
                  <a:pt x="428625" y="1657350"/>
                </a:cubicBezTo>
                <a:lnTo>
                  <a:pt x="390525" y="1714500"/>
                </a:lnTo>
                <a:lnTo>
                  <a:pt x="371475" y="1743075"/>
                </a:lnTo>
                <a:cubicBezTo>
                  <a:pt x="354714" y="1877164"/>
                  <a:pt x="351251" y="1871422"/>
                  <a:pt x="371475" y="2066925"/>
                </a:cubicBezTo>
                <a:cubicBezTo>
                  <a:pt x="372653" y="2078312"/>
                  <a:pt x="383871" y="2086185"/>
                  <a:pt x="390525" y="2095500"/>
                </a:cubicBezTo>
                <a:cubicBezTo>
                  <a:pt x="399752" y="2108418"/>
                  <a:pt x="409575" y="2120900"/>
                  <a:pt x="419100" y="2133600"/>
                </a:cubicBezTo>
                <a:cubicBezTo>
                  <a:pt x="422275" y="2149475"/>
                  <a:pt x="424698" y="2165519"/>
                  <a:pt x="428625" y="2181225"/>
                </a:cubicBezTo>
                <a:cubicBezTo>
                  <a:pt x="434231" y="2203649"/>
                  <a:pt x="441033" y="2225760"/>
                  <a:pt x="447675" y="2247900"/>
                </a:cubicBezTo>
                <a:cubicBezTo>
                  <a:pt x="459303" y="2286659"/>
                  <a:pt x="474633" y="2330839"/>
                  <a:pt x="523875" y="2343150"/>
                </a:cubicBezTo>
                <a:lnTo>
                  <a:pt x="561975" y="2352675"/>
                </a:lnTo>
                <a:cubicBezTo>
                  <a:pt x="638175" y="2327275"/>
                  <a:pt x="549275" y="2365375"/>
                  <a:pt x="600075" y="2314575"/>
                </a:cubicBezTo>
                <a:cubicBezTo>
                  <a:pt x="610115" y="2304535"/>
                  <a:pt x="625475" y="2301875"/>
                  <a:pt x="638175" y="2295525"/>
                </a:cubicBezTo>
                <a:cubicBezTo>
                  <a:pt x="704850" y="2298700"/>
                  <a:pt x="771646" y="2299930"/>
                  <a:pt x="838200" y="2305050"/>
                </a:cubicBezTo>
                <a:cubicBezTo>
                  <a:pt x="854342" y="2306292"/>
                  <a:pt x="869636" y="2314575"/>
                  <a:pt x="885825" y="2314575"/>
                </a:cubicBezTo>
                <a:cubicBezTo>
                  <a:pt x="927222" y="2314575"/>
                  <a:pt x="968375" y="2308225"/>
                  <a:pt x="1009650" y="2305050"/>
                </a:cubicBezTo>
                <a:cubicBezTo>
                  <a:pt x="1126555" y="2275824"/>
                  <a:pt x="977657" y="2317587"/>
                  <a:pt x="1076325" y="2276475"/>
                </a:cubicBezTo>
                <a:cubicBezTo>
                  <a:pt x="1104129" y="2264890"/>
                  <a:pt x="1133475" y="2257425"/>
                  <a:pt x="1162050" y="2247900"/>
                </a:cubicBezTo>
                <a:cubicBezTo>
                  <a:pt x="1171575" y="2244725"/>
                  <a:pt x="1182271" y="2243944"/>
                  <a:pt x="1190625" y="2238375"/>
                </a:cubicBezTo>
                <a:lnTo>
                  <a:pt x="1219200" y="2219325"/>
                </a:lnTo>
                <a:cubicBezTo>
                  <a:pt x="1222375" y="2209800"/>
                  <a:pt x="1226290" y="2200490"/>
                  <a:pt x="1228725" y="2190750"/>
                </a:cubicBezTo>
                <a:cubicBezTo>
                  <a:pt x="1248367" y="2112184"/>
                  <a:pt x="1228219" y="2173471"/>
                  <a:pt x="1247775" y="2105025"/>
                </a:cubicBezTo>
                <a:cubicBezTo>
                  <a:pt x="1250533" y="2095371"/>
                  <a:pt x="1252810" y="2085430"/>
                  <a:pt x="1257300" y="2076450"/>
                </a:cubicBezTo>
                <a:cubicBezTo>
                  <a:pt x="1262420" y="2066211"/>
                  <a:pt x="1271230" y="2058114"/>
                  <a:pt x="1276350" y="2047875"/>
                </a:cubicBezTo>
                <a:cubicBezTo>
                  <a:pt x="1293977" y="2012621"/>
                  <a:pt x="1279097" y="2015149"/>
                  <a:pt x="1295400" y="1971675"/>
                </a:cubicBezTo>
                <a:cubicBezTo>
                  <a:pt x="1299420" y="1960956"/>
                  <a:pt x="1308100" y="1952625"/>
                  <a:pt x="1314450" y="1943100"/>
                </a:cubicBezTo>
                <a:cubicBezTo>
                  <a:pt x="1344227" y="1823993"/>
                  <a:pt x="1306171" y="1972078"/>
                  <a:pt x="1333500" y="1876425"/>
                </a:cubicBezTo>
                <a:cubicBezTo>
                  <a:pt x="1337096" y="1863838"/>
                  <a:pt x="1339850" y="1851025"/>
                  <a:pt x="1343025" y="1838325"/>
                </a:cubicBezTo>
                <a:cubicBezTo>
                  <a:pt x="1346200" y="1787525"/>
                  <a:pt x="1349048" y="1736704"/>
                  <a:pt x="1352550" y="1685925"/>
                </a:cubicBezTo>
                <a:cubicBezTo>
                  <a:pt x="1355398" y="1644626"/>
                  <a:pt x="1352035" y="1602261"/>
                  <a:pt x="1362075" y="1562100"/>
                </a:cubicBezTo>
                <a:cubicBezTo>
                  <a:pt x="1365342" y="1549032"/>
                  <a:pt x="1382568" y="1544301"/>
                  <a:pt x="1390650" y="1533525"/>
                </a:cubicBezTo>
                <a:cubicBezTo>
                  <a:pt x="1401758" y="1518714"/>
                  <a:pt x="1410946" y="1502459"/>
                  <a:pt x="1419225" y="1485900"/>
                </a:cubicBezTo>
                <a:cubicBezTo>
                  <a:pt x="1423715" y="1476920"/>
                  <a:pt x="1426315" y="1467065"/>
                  <a:pt x="1428750" y="1457325"/>
                </a:cubicBezTo>
                <a:cubicBezTo>
                  <a:pt x="1432677" y="1441619"/>
                  <a:pt x="1430243" y="1423756"/>
                  <a:pt x="1438275" y="1409700"/>
                </a:cubicBezTo>
                <a:cubicBezTo>
                  <a:pt x="1443955" y="1399761"/>
                  <a:pt x="1457325" y="1397000"/>
                  <a:pt x="1466850" y="1390650"/>
                </a:cubicBezTo>
                <a:cubicBezTo>
                  <a:pt x="1539875" y="1397000"/>
                  <a:pt x="1614048" y="1395325"/>
                  <a:pt x="1685925" y="1409700"/>
                </a:cubicBezTo>
                <a:cubicBezTo>
                  <a:pt x="1697150" y="1411945"/>
                  <a:pt x="1696036" y="1431124"/>
                  <a:pt x="1704975" y="1438275"/>
                </a:cubicBezTo>
                <a:cubicBezTo>
                  <a:pt x="1712815" y="1444547"/>
                  <a:pt x="1724570" y="1443310"/>
                  <a:pt x="1733550" y="1447800"/>
                </a:cubicBezTo>
                <a:cubicBezTo>
                  <a:pt x="1743789" y="1452920"/>
                  <a:pt x="1750792" y="1465231"/>
                  <a:pt x="1762125" y="1466850"/>
                </a:cubicBezTo>
                <a:cubicBezTo>
                  <a:pt x="1818788" y="1474945"/>
                  <a:pt x="1876493" y="1472147"/>
                  <a:pt x="1933575" y="1476375"/>
                </a:cubicBezTo>
                <a:cubicBezTo>
                  <a:pt x="1962247" y="1478499"/>
                  <a:pt x="1990725" y="1482725"/>
                  <a:pt x="2019300" y="1485900"/>
                </a:cubicBezTo>
                <a:lnTo>
                  <a:pt x="2105025" y="1476375"/>
                </a:lnTo>
                <a:cubicBezTo>
                  <a:pt x="2139920" y="1472886"/>
                  <a:pt x="2175265" y="1472944"/>
                  <a:pt x="2209800" y="1466850"/>
                </a:cubicBezTo>
                <a:cubicBezTo>
                  <a:pt x="2229575" y="1463360"/>
                  <a:pt x="2250242" y="1458939"/>
                  <a:pt x="2266950" y="1447800"/>
                </a:cubicBezTo>
                <a:cubicBezTo>
                  <a:pt x="2294528" y="1429415"/>
                  <a:pt x="2298016" y="1422462"/>
                  <a:pt x="2333625" y="1419225"/>
                </a:cubicBezTo>
                <a:cubicBezTo>
                  <a:pt x="2425540" y="1410869"/>
                  <a:pt x="2517775" y="1406525"/>
                  <a:pt x="2609850" y="1400175"/>
                </a:cubicBezTo>
                <a:cubicBezTo>
                  <a:pt x="2613025" y="1365250"/>
                  <a:pt x="2612027" y="1329691"/>
                  <a:pt x="2619375" y="1295400"/>
                </a:cubicBezTo>
                <a:cubicBezTo>
                  <a:pt x="2621774" y="1284206"/>
                  <a:pt x="2633916" y="1277347"/>
                  <a:pt x="2638425" y="1266825"/>
                </a:cubicBezTo>
                <a:cubicBezTo>
                  <a:pt x="2643582" y="1254793"/>
                  <a:pt x="2644775" y="1241425"/>
                  <a:pt x="2647950" y="1228725"/>
                </a:cubicBezTo>
                <a:lnTo>
                  <a:pt x="2638425" y="1190625"/>
                </a:lnTo>
                <a:lnTo>
                  <a:pt x="219075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7" name="Connettore 1 16"/>
          <p:cNvCxnSpPr/>
          <p:nvPr/>
        </p:nvCxnSpPr>
        <p:spPr>
          <a:xfrm flipH="1">
            <a:off x="7596336" y="5301208"/>
            <a:ext cx="144016" cy="1224136"/>
          </a:xfrm>
          <a:prstGeom prst="line">
            <a:avLst/>
          </a:prstGeom>
          <a:noFill/>
          <a:ln w="9525">
            <a:solidFill>
              <a:srgbClr val="00B0F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18" name="CasellaDiTesto 17"/>
          <p:cNvSpPr txBox="1"/>
          <p:nvPr/>
        </p:nvSpPr>
        <p:spPr>
          <a:xfrm rot="16564650">
            <a:off x="7255267" y="5928309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B0F0"/>
                </a:solidFill>
              </a:rPr>
              <a:t>4,9Nm</a:t>
            </a:r>
            <a:endParaRPr lang="it-IT" sz="1200" dirty="0">
              <a:solidFill>
                <a:srgbClr val="00B0F0"/>
              </a:solidFill>
            </a:endParaRPr>
          </a:p>
        </p:txBody>
      </p:sp>
      <p:cxnSp>
        <p:nvCxnSpPr>
          <p:cNvPr id="20" name="Connettore 1 19"/>
          <p:cNvCxnSpPr>
            <a:endCxn id="13" idx="2"/>
          </p:cNvCxnSpPr>
          <p:nvPr/>
        </p:nvCxnSpPr>
        <p:spPr>
          <a:xfrm flipH="1" flipV="1">
            <a:off x="6372200" y="5265204"/>
            <a:ext cx="1368152" cy="36004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6732240" y="5013176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5,1Nm</a:t>
            </a:r>
            <a:endParaRPr lang="it-IT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5" grpId="0" animBg="1"/>
      <p:bldP spid="9" grpId="0" animBg="1"/>
      <p:bldP spid="8" grpId="0"/>
      <p:bldP spid="12" grpId="0"/>
      <p:bldP spid="13" grpId="0" animBg="1"/>
      <p:bldP spid="7" grpId="0" animBg="1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332656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it-IT" dirty="0" smtClean="0"/>
              <a:t>5)    Linea di uguale profondità</a:t>
            </a:r>
          </a:p>
        </p:txBody>
      </p:sp>
      <p:sp>
        <p:nvSpPr>
          <p:cNvPr id="4" name="Rettangolo 3"/>
          <p:cNvSpPr/>
          <p:nvPr/>
        </p:nvSpPr>
        <p:spPr>
          <a:xfrm>
            <a:off x="323528" y="692696"/>
            <a:ext cx="525658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it-IT" sz="1600" dirty="0" smtClean="0"/>
              <a:t>Ricordiamo che unendo tutti i punti nei quali si misura una stessa profondità si ottiene un luogo di posizione che prende il nome di </a:t>
            </a:r>
            <a:r>
              <a:rPr lang="it-IT" sz="1600" b="1" dirty="0" smtClean="0"/>
              <a:t>batimetrica (isobata).</a:t>
            </a:r>
          </a:p>
          <a:p>
            <a:pPr indent="361950"/>
            <a:r>
              <a:rPr lang="it-IT" sz="1600" dirty="0" smtClean="0"/>
              <a:t>Questa  può essere definita  teoricamente, ma in pratica ci si dovrà accontentare non solo di una sua più modesta definizione, ma anche di una sua altrettanto </a:t>
            </a:r>
            <a:r>
              <a:rPr lang="it-IT" sz="1600" b="1" dirty="0" smtClean="0"/>
              <a:t>modesta utilizzazione</a:t>
            </a:r>
            <a:r>
              <a:rPr lang="it-IT" sz="1600" dirty="0" smtClean="0"/>
              <a:t>.</a:t>
            </a:r>
          </a:p>
          <a:p>
            <a:pPr indent="361950"/>
            <a:endParaRPr lang="it-IT" sz="1600" dirty="0" smtClean="0"/>
          </a:p>
          <a:p>
            <a:pPr indent="361950"/>
            <a:r>
              <a:rPr lang="it-IT" sz="1600" b="1" dirty="0" smtClean="0"/>
              <a:t>La misura della profondità del mare è la più incerta di tutte</a:t>
            </a:r>
            <a:r>
              <a:rPr lang="it-IT" sz="1600" dirty="0" smtClean="0"/>
              <a:t>. L’Isobata è un luogo di posizione eccezionale, ma che dà un’indicazione preziosa al navigante </a:t>
            </a:r>
            <a:r>
              <a:rPr lang="it-IT" sz="1600" b="1" dirty="0" smtClean="0"/>
              <a:t>in tempo di nebbia,  sotto costa e senza Radar, cioè in mancanza di  qualsiasi altro luogo di posizione</a:t>
            </a:r>
            <a:r>
              <a:rPr lang="it-IT" sz="1600" dirty="0" smtClean="0"/>
              <a:t>.</a:t>
            </a:r>
          </a:p>
          <a:p>
            <a:pPr indent="361950"/>
            <a:endParaRPr lang="it-IT" sz="1600" dirty="0" smtClean="0"/>
          </a:p>
          <a:p>
            <a:pPr indent="361950"/>
            <a:r>
              <a:rPr lang="it-IT" sz="1600" dirty="0" smtClean="0"/>
              <a:t>D’altra parte </a:t>
            </a:r>
            <a:r>
              <a:rPr lang="it-IT" sz="1600" b="1" dirty="0" smtClean="0"/>
              <a:t>non tutte le batimetriche delle coste dei vari paesi sono state determinate con sufficiente grado di attendibilità</a:t>
            </a:r>
            <a:r>
              <a:rPr lang="it-IT" sz="1600" dirty="0" smtClean="0"/>
              <a:t>, mentre, </a:t>
            </a:r>
            <a:r>
              <a:rPr lang="it-IT" sz="1600" b="1" dirty="0" smtClean="0"/>
              <a:t>i dati della  marea</a:t>
            </a:r>
            <a:r>
              <a:rPr lang="it-IT" sz="1600" dirty="0" smtClean="0"/>
              <a:t>, in varie parti del globo </a:t>
            </a:r>
            <a:r>
              <a:rPr lang="it-IT" sz="1600" b="1" dirty="0" smtClean="0"/>
              <a:t>non sono noti con la dovuta precisione.</a:t>
            </a:r>
          </a:p>
          <a:p>
            <a:pPr indent="361950"/>
            <a:endParaRPr lang="it-IT" sz="1600" dirty="0" smtClean="0"/>
          </a:p>
          <a:p>
            <a:pPr indent="361950"/>
            <a:r>
              <a:rPr lang="it-IT" sz="1600" dirty="0" smtClean="0"/>
              <a:t>In aggiunta a tutto ciò ogni misura di profondità (effettuata con vari strumenti ) può essere affetta da eventuali errori, sia da parte dell’operatore, sia da parte dell’apparecchio acustico o ultracustico nel computo della profondità.</a:t>
            </a:r>
          </a:p>
          <a:p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5652120" y="548680"/>
            <a:ext cx="349188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Errori esterni:</a:t>
            </a:r>
          </a:p>
          <a:p>
            <a:pPr marL="180975" indent="-180975"/>
            <a:r>
              <a:rPr lang="it-IT" dirty="0" smtClean="0"/>
              <a:t> </a:t>
            </a:r>
            <a:r>
              <a:rPr lang="it-IT" sz="1400" b="1" dirty="0" smtClean="0"/>
              <a:t>- Imprecisioni nella misura delle profondità (navi idrografiche), con relativo errore del CHART DATUM</a:t>
            </a:r>
          </a:p>
          <a:p>
            <a:pPr marL="180975" indent="-180975"/>
            <a:r>
              <a:rPr lang="it-IT" sz="1400" b="1" dirty="0" smtClean="0"/>
              <a:t> - Imprecisioni dei dati relativi alla marea</a:t>
            </a:r>
          </a:p>
          <a:p>
            <a:pPr marL="180975" indent="-180975"/>
            <a:endParaRPr lang="it-IT" sz="1400" b="1" dirty="0" smtClean="0"/>
          </a:p>
          <a:p>
            <a:pPr lvl="0"/>
            <a:r>
              <a:rPr lang="it-IT" dirty="0" smtClean="0">
                <a:solidFill>
                  <a:prstClr val="black"/>
                </a:solidFill>
              </a:rPr>
              <a:t>Errori interni:</a:t>
            </a:r>
          </a:p>
          <a:p>
            <a:pPr marL="180975" lvl="0" indent="-180975"/>
            <a:r>
              <a:rPr lang="it-IT" dirty="0" smtClean="0">
                <a:solidFill>
                  <a:prstClr val="black"/>
                </a:solidFill>
              </a:rPr>
              <a:t>  </a:t>
            </a:r>
            <a:r>
              <a:rPr lang="it-IT" sz="1400" b="1" dirty="0" smtClean="0">
                <a:solidFill>
                  <a:prstClr val="black"/>
                </a:solidFill>
              </a:rPr>
              <a:t>- Imprecisioni nello strumento di misura della profondità (ecoscandaglio)</a:t>
            </a:r>
          </a:p>
          <a:p>
            <a:pPr marL="180975" lvl="0" indent="-180975"/>
            <a:r>
              <a:rPr lang="it-IT" sz="1400" b="1" dirty="0" smtClean="0">
                <a:solidFill>
                  <a:prstClr val="black"/>
                </a:solidFill>
              </a:rPr>
              <a:t> </a:t>
            </a:r>
            <a:r>
              <a:rPr lang="it-IT" sz="1400" b="1" dirty="0" smtClean="0"/>
              <a:t> - Imprecisioni nella determinazione della pressione atmosferica (fattore di correzione della marea)</a:t>
            </a:r>
          </a:p>
          <a:p>
            <a:pPr marL="180975" lvl="0" indent="-180975"/>
            <a:r>
              <a:rPr lang="it-IT" sz="1400" b="1" dirty="0" smtClean="0">
                <a:solidFill>
                  <a:prstClr val="black"/>
                </a:solidFill>
              </a:rPr>
              <a:t>  - Errori di lettura /taratura dello strumento (errore umano)</a:t>
            </a:r>
          </a:p>
          <a:p>
            <a:pPr marL="180975" lvl="0" indent="-180975">
              <a:buFontTx/>
              <a:buChar char="-"/>
            </a:pPr>
            <a:endParaRPr lang="it-IT" sz="1400" b="1" dirty="0" smtClean="0">
              <a:solidFill>
                <a:prstClr val="black"/>
              </a:solidFill>
            </a:endParaRPr>
          </a:p>
          <a:p>
            <a:pPr marL="180975" lvl="0" indent="-180975"/>
            <a:r>
              <a:rPr lang="it-IT" sz="1400" b="1" dirty="0" smtClean="0">
                <a:solidFill>
                  <a:prstClr val="black"/>
                </a:solidFill>
              </a:rPr>
              <a:t>Considerando che il valore di profondità letto sullo strumento deve essere confrontato con il valore del chart </a:t>
            </a:r>
            <a:r>
              <a:rPr lang="it-IT" sz="1400" b="1" dirty="0" err="1" smtClean="0">
                <a:solidFill>
                  <a:prstClr val="black"/>
                </a:solidFill>
              </a:rPr>
              <a:t>datum</a:t>
            </a:r>
            <a:r>
              <a:rPr lang="it-IT" sz="1400" b="1" dirty="0" smtClean="0">
                <a:solidFill>
                  <a:prstClr val="black"/>
                </a:solidFill>
              </a:rPr>
              <a:t>, sommato al valore di marea (già corretta per la pressione atmosferica), sono talmente tanti gli errori (5), che il luogo di posizione è quello meno attendibile, con il valore di errore meno quantificabile</a:t>
            </a:r>
          </a:p>
          <a:p>
            <a:pPr marL="180975" lvl="0" indent="-180975"/>
            <a:endParaRPr lang="it-IT" sz="1400" b="1" dirty="0" smtClean="0">
              <a:solidFill>
                <a:prstClr val="black"/>
              </a:solidFill>
            </a:endParaRPr>
          </a:p>
          <a:p>
            <a:pPr marL="180975" lvl="0" indent="-180975"/>
            <a:r>
              <a:rPr lang="it-IT" sz="1400" b="1" dirty="0" smtClean="0">
                <a:solidFill>
                  <a:prstClr val="black"/>
                </a:solidFill>
              </a:rPr>
              <a:t>Bisogna tenere conto anche dei fattori esterni come il moto ondoso!</a:t>
            </a:r>
          </a:p>
          <a:p>
            <a:pPr marL="180975" indent="-180975"/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igura a mano libera 1"/>
          <p:cNvSpPr/>
          <p:nvPr/>
        </p:nvSpPr>
        <p:spPr>
          <a:xfrm rot="10800000">
            <a:off x="0" y="1495167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 rot="8585069">
            <a:off x="1733536" y="2704662"/>
            <a:ext cx="576064" cy="331646"/>
            <a:chOff x="6439823" y="2811063"/>
            <a:chExt cx="576064" cy="331646"/>
          </a:xfrm>
        </p:grpSpPr>
        <p:sp>
          <p:nvSpPr>
            <p:cNvPr id="3" name="Stella a 5 punte 2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Figura a mano libera 3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" name="Gruppo 5"/>
          <p:cNvGrpSpPr/>
          <p:nvPr/>
        </p:nvGrpSpPr>
        <p:grpSpPr>
          <a:xfrm rot="13089546">
            <a:off x="2668685" y="5547118"/>
            <a:ext cx="576064" cy="331646"/>
            <a:chOff x="6439823" y="2811063"/>
            <a:chExt cx="576064" cy="331646"/>
          </a:xfrm>
        </p:grpSpPr>
        <p:sp>
          <p:nvSpPr>
            <p:cNvPr id="7" name="Stella a 5 punte 6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0" y="0"/>
            <a:ext cx="830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 – SEMIRETTA </a:t>
            </a:r>
            <a:r>
              <a:rPr lang="it-IT" dirty="0" err="1" smtClean="0"/>
              <a:t>DI</a:t>
            </a:r>
            <a:r>
              <a:rPr lang="it-IT" dirty="0" smtClean="0"/>
              <a:t> RILEVAMENTO </a:t>
            </a:r>
            <a:endParaRPr lang="it-IT" dirty="0"/>
          </a:p>
        </p:txBody>
      </p:sp>
      <p:cxnSp>
        <p:nvCxnSpPr>
          <p:cNvPr id="11" name="Connettore 1 10"/>
          <p:cNvCxnSpPr/>
          <p:nvPr/>
        </p:nvCxnSpPr>
        <p:spPr>
          <a:xfrm rot="16800000" flipV="1">
            <a:off x="4743951" y="686373"/>
            <a:ext cx="0" cy="57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rot="16980000" flipV="1">
            <a:off x="4741825" y="837244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rot="16620000" flipV="1">
            <a:off x="4794172" y="533621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rot="14400000" flipV="1">
            <a:off x="5193946" y="1341247"/>
            <a:ext cx="0" cy="57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rot="14220000" flipV="1">
            <a:off x="5134920" y="1181457"/>
            <a:ext cx="0" cy="57600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rot="14580000" flipV="1">
            <a:off x="5338025" y="1453167"/>
            <a:ext cx="0" cy="57600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igura a mano libera 16"/>
          <p:cNvSpPr/>
          <p:nvPr/>
        </p:nvSpPr>
        <p:spPr>
          <a:xfrm>
            <a:off x="5424488" y="3555206"/>
            <a:ext cx="1257300" cy="447675"/>
          </a:xfrm>
          <a:custGeom>
            <a:avLst/>
            <a:gdLst>
              <a:gd name="connsiteX0" fmla="*/ 0 w 1257300"/>
              <a:gd name="connsiteY0" fmla="*/ 316707 h 447675"/>
              <a:gd name="connsiteX1" fmla="*/ 492918 w 1257300"/>
              <a:gd name="connsiteY1" fmla="*/ 0 h 447675"/>
              <a:gd name="connsiteX2" fmla="*/ 1257300 w 1257300"/>
              <a:gd name="connsiteY2" fmla="*/ 90488 h 447675"/>
              <a:gd name="connsiteX3" fmla="*/ 561975 w 1257300"/>
              <a:gd name="connsiteY3" fmla="*/ 447675 h 447675"/>
              <a:gd name="connsiteX4" fmla="*/ 0 w 1257300"/>
              <a:gd name="connsiteY4" fmla="*/ 316707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447675">
                <a:moveTo>
                  <a:pt x="0" y="316707"/>
                </a:moveTo>
                <a:lnTo>
                  <a:pt x="492918" y="0"/>
                </a:lnTo>
                <a:lnTo>
                  <a:pt x="1257300" y="90488"/>
                </a:lnTo>
                <a:lnTo>
                  <a:pt x="561975" y="447675"/>
                </a:lnTo>
                <a:lnTo>
                  <a:pt x="0" y="316707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7483170" y="3933056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70C0"/>
                </a:solidFill>
              </a:rPr>
              <a:t>280°</a:t>
            </a:r>
            <a:endParaRPr lang="it-IT" sz="1200" dirty="0">
              <a:solidFill>
                <a:srgbClr val="0070C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596336" y="2636912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240°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20" name="Figura a mano libera 19"/>
          <p:cNvSpPr/>
          <p:nvPr/>
        </p:nvSpPr>
        <p:spPr>
          <a:xfrm>
            <a:off x="4507706" y="3381375"/>
            <a:ext cx="27385" cy="140494"/>
          </a:xfrm>
          <a:custGeom>
            <a:avLst/>
            <a:gdLst>
              <a:gd name="connsiteX0" fmla="*/ 21432 w 27385"/>
              <a:gd name="connsiteY0" fmla="*/ 0 h 140494"/>
              <a:gd name="connsiteX1" fmla="*/ 23813 w 27385"/>
              <a:gd name="connsiteY1" fmla="*/ 83344 h 140494"/>
              <a:gd name="connsiteX2" fmla="*/ 0 w 27385"/>
              <a:gd name="connsiteY2" fmla="*/ 140494 h 14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85" h="140494">
                <a:moveTo>
                  <a:pt x="21432" y="0"/>
                </a:moveTo>
                <a:cubicBezTo>
                  <a:pt x="24408" y="29964"/>
                  <a:pt x="27385" y="59928"/>
                  <a:pt x="23813" y="83344"/>
                </a:cubicBezTo>
                <a:cubicBezTo>
                  <a:pt x="20241" y="106760"/>
                  <a:pt x="10120" y="123627"/>
                  <a:pt x="0" y="1404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 20"/>
          <p:cNvSpPr/>
          <p:nvPr/>
        </p:nvSpPr>
        <p:spPr>
          <a:xfrm>
            <a:off x="4471988" y="3529013"/>
            <a:ext cx="36909" cy="126206"/>
          </a:xfrm>
          <a:custGeom>
            <a:avLst/>
            <a:gdLst>
              <a:gd name="connsiteX0" fmla="*/ 35718 w 36909"/>
              <a:gd name="connsiteY0" fmla="*/ 0 h 126206"/>
              <a:gd name="connsiteX1" fmla="*/ 30956 w 36909"/>
              <a:gd name="connsiteY1" fmla="*/ 61912 h 126206"/>
              <a:gd name="connsiteX2" fmla="*/ 0 w 36909"/>
              <a:gd name="connsiteY2" fmla="*/ 126206 h 1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09" h="126206">
                <a:moveTo>
                  <a:pt x="35718" y="0"/>
                </a:moveTo>
                <a:cubicBezTo>
                  <a:pt x="36313" y="20439"/>
                  <a:pt x="36909" y="40878"/>
                  <a:pt x="30956" y="61912"/>
                </a:cubicBezTo>
                <a:cubicBezTo>
                  <a:pt x="25003" y="82946"/>
                  <a:pt x="12501" y="104576"/>
                  <a:pt x="0" y="1262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4468832" y="331140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472038" y="346311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4" name="Figura a mano libera 23"/>
          <p:cNvSpPr/>
          <p:nvPr/>
        </p:nvSpPr>
        <p:spPr>
          <a:xfrm>
            <a:off x="4722019" y="4333875"/>
            <a:ext cx="95250" cy="100013"/>
          </a:xfrm>
          <a:custGeom>
            <a:avLst/>
            <a:gdLst>
              <a:gd name="connsiteX0" fmla="*/ 0 w 95250"/>
              <a:gd name="connsiteY0" fmla="*/ 0 h 100013"/>
              <a:gd name="connsiteX1" fmla="*/ 64294 w 95250"/>
              <a:gd name="connsiteY1" fmla="*/ 40481 h 100013"/>
              <a:gd name="connsiteX2" fmla="*/ 95250 w 95250"/>
              <a:gd name="connsiteY2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100013">
                <a:moveTo>
                  <a:pt x="0" y="0"/>
                </a:moveTo>
                <a:cubicBezTo>
                  <a:pt x="24209" y="11906"/>
                  <a:pt x="48419" y="23812"/>
                  <a:pt x="64294" y="40481"/>
                </a:cubicBezTo>
                <a:cubicBezTo>
                  <a:pt x="80169" y="57150"/>
                  <a:pt x="87709" y="78581"/>
                  <a:pt x="95250" y="10001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igura a mano libera 24"/>
          <p:cNvSpPr/>
          <p:nvPr/>
        </p:nvSpPr>
        <p:spPr>
          <a:xfrm>
            <a:off x="4824413" y="4436269"/>
            <a:ext cx="92868" cy="116681"/>
          </a:xfrm>
          <a:custGeom>
            <a:avLst/>
            <a:gdLst>
              <a:gd name="connsiteX0" fmla="*/ 0 w 92868"/>
              <a:gd name="connsiteY0" fmla="*/ 0 h 116681"/>
              <a:gd name="connsiteX1" fmla="*/ 61912 w 92868"/>
              <a:gd name="connsiteY1" fmla="*/ 47625 h 116681"/>
              <a:gd name="connsiteX2" fmla="*/ 92868 w 92868"/>
              <a:gd name="connsiteY2" fmla="*/ 116681 h 1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868" h="116681">
                <a:moveTo>
                  <a:pt x="0" y="0"/>
                </a:moveTo>
                <a:cubicBezTo>
                  <a:pt x="23217" y="14089"/>
                  <a:pt x="46434" y="28178"/>
                  <a:pt x="61912" y="47625"/>
                </a:cubicBezTo>
                <a:cubicBezTo>
                  <a:pt x="77390" y="67072"/>
                  <a:pt x="85129" y="91876"/>
                  <a:pt x="92868" y="11668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4745644" y="4183196"/>
            <a:ext cx="258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b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860032" y="4293096"/>
            <a:ext cx="258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b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51520" y="476672"/>
            <a:ext cx="5329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Esempio 2: punto nave con 2 semirette di rilevamento</a:t>
            </a:r>
            <a:endParaRPr lang="it-IT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195737" y="1115452"/>
            <a:ext cx="489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Nel caso di punto nave costiero ottenuto da DUE semirette di rilevamento, un eventuale errore, determina una zona di incertezza del PN costiero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619672" y="30689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2382076" y="557994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348137" y="1589891"/>
            <a:ext cx="4896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Se il rilevamento del punto cospicuo A è affetto da un errore (</a:t>
            </a:r>
            <a:r>
              <a:rPr lang="it-IT" sz="1200" dirty="0" err="1" smtClean="0"/>
              <a:t>±</a:t>
            </a:r>
            <a:r>
              <a:rPr lang="it-IT" sz="1200" dirty="0" err="1" smtClean="0">
                <a:latin typeface="Symbol" pitchFamily="18" charset="2"/>
              </a:rPr>
              <a:t>e</a:t>
            </a:r>
            <a:r>
              <a:rPr lang="it-IT" sz="1200" dirty="0" smtClean="0"/>
              <a:t>), si determina una STRISCIA di incertezza ai lati della semiretta di rilevamento pari a 2</a:t>
            </a:r>
            <a:r>
              <a:rPr lang="it-IT" sz="1200" dirty="0" smtClean="0">
                <a:latin typeface="Symbol" pitchFamily="18" charset="2"/>
              </a:rPr>
              <a:t>e</a:t>
            </a:r>
            <a:r>
              <a:rPr lang="it-IT" sz="1200" dirty="0" smtClean="0"/>
              <a:t>. </a:t>
            </a:r>
          </a:p>
          <a:p>
            <a:r>
              <a:rPr lang="it-IT" sz="1200" dirty="0" smtClean="0"/>
              <a:t>La stessa cosa si verifica per il rilevamento tracciato dal punto cospicuo B (</a:t>
            </a:r>
            <a:r>
              <a:rPr lang="it-IT" sz="1200" dirty="0" err="1" smtClean="0">
                <a:latin typeface="Symbol" pitchFamily="18" charset="2"/>
              </a:rPr>
              <a:t>b</a:t>
            </a:r>
            <a:r>
              <a:rPr lang="it-IT" sz="1200" dirty="0" smtClean="0"/>
              <a:t>)</a:t>
            </a:r>
            <a:endParaRPr lang="it-IT" sz="12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5796136" y="5085184"/>
            <a:ext cx="823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smtClean="0"/>
              <a:t>Area di </a:t>
            </a:r>
          </a:p>
          <a:p>
            <a:pPr algn="ctr"/>
            <a:r>
              <a:rPr lang="it-IT" sz="1200" b="1" dirty="0" smtClean="0"/>
              <a:t>incertezza</a:t>
            </a:r>
            <a:endParaRPr lang="it-IT" sz="1200" b="1" dirty="0"/>
          </a:p>
        </p:txBody>
      </p:sp>
      <p:sp>
        <p:nvSpPr>
          <p:cNvPr id="35" name="Figura a mano libera 34"/>
          <p:cNvSpPr/>
          <p:nvPr/>
        </p:nvSpPr>
        <p:spPr>
          <a:xfrm>
            <a:off x="3491880" y="6021288"/>
            <a:ext cx="679594" cy="586694"/>
          </a:xfrm>
          <a:custGeom>
            <a:avLst/>
            <a:gdLst>
              <a:gd name="connsiteX0" fmla="*/ 158894 w 679594"/>
              <a:gd name="connsiteY0" fmla="*/ 584346 h 586694"/>
              <a:gd name="connsiteX1" fmla="*/ 158894 w 679594"/>
              <a:gd name="connsiteY1" fmla="*/ 584346 h 586694"/>
              <a:gd name="connsiteX2" fmla="*/ 69994 w 679594"/>
              <a:gd name="connsiteY2" fmla="*/ 520846 h 586694"/>
              <a:gd name="connsiteX3" fmla="*/ 31894 w 679594"/>
              <a:gd name="connsiteY3" fmla="*/ 444646 h 586694"/>
              <a:gd name="connsiteX4" fmla="*/ 6494 w 679594"/>
              <a:gd name="connsiteY4" fmla="*/ 355746 h 586694"/>
              <a:gd name="connsiteX5" fmla="*/ 19194 w 679594"/>
              <a:gd name="connsiteY5" fmla="*/ 152546 h 586694"/>
              <a:gd name="connsiteX6" fmla="*/ 31894 w 679594"/>
              <a:gd name="connsiteY6" fmla="*/ 63646 h 586694"/>
              <a:gd name="connsiteX7" fmla="*/ 69994 w 679594"/>
              <a:gd name="connsiteY7" fmla="*/ 50946 h 586694"/>
              <a:gd name="connsiteX8" fmla="*/ 108094 w 679594"/>
              <a:gd name="connsiteY8" fmla="*/ 25546 h 586694"/>
              <a:gd name="connsiteX9" fmla="*/ 196994 w 679594"/>
              <a:gd name="connsiteY9" fmla="*/ 146 h 586694"/>
              <a:gd name="connsiteX10" fmla="*/ 336694 w 679594"/>
              <a:gd name="connsiteY10" fmla="*/ 12846 h 586694"/>
              <a:gd name="connsiteX11" fmla="*/ 374794 w 679594"/>
              <a:gd name="connsiteY11" fmla="*/ 50946 h 586694"/>
              <a:gd name="connsiteX12" fmla="*/ 450994 w 679594"/>
              <a:gd name="connsiteY12" fmla="*/ 76346 h 586694"/>
              <a:gd name="connsiteX13" fmla="*/ 450994 w 679594"/>
              <a:gd name="connsiteY13" fmla="*/ 76346 h 586694"/>
              <a:gd name="connsiteX14" fmla="*/ 628794 w 679594"/>
              <a:gd name="connsiteY14" fmla="*/ 101746 h 586694"/>
              <a:gd name="connsiteX15" fmla="*/ 666894 w 679594"/>
              <a:gd name="connsiteY15" fmla="*/ 152546 h 586694"/>
              <a:gd name="connsiteX16" fmla="*/ 679594 w 679594"/>
              <a:gd name="connsiteY16" fmla="*/ 203346 h 586694"/>
              <a:gd name="connsiteX17" fmla="*/ 666894 w 679594"/>
              <a:gd name="connsiteY17" fmla="*/ 444646 h 586694"/>
              <a:gd name="connsiteX18" fmla="*/ 654194 w 679594"/>
              <a:gd name="connsiteY18" fmla="*/ 520846 h 586694"/>
              <a:gd name="connsiteX19" fmla="*/ 577994 w 679594"/>
              <a:gd name="connsiteY19" fmla="*/ 571646 h 586694"/>
              <a:gd name="connsiteX20" fmla="*/ 362094 w 679594"/>
              <a:gd name="connsiteY20" fmla="*/ 558946 h 586694"/>
              <a:gd name="connsiteX21" fmla="*/ 285894 w 679594"/>
              <a:gd name="connsiteY21" fmla="*/ 533546 h 586694"/>
              <a:gd name="connsiteX22" fmla="*/ 247794 w 679594"/>
              <a:gd name="connsiteY22" fmla="*/ 546246 h 586694"/>
              <a:gd name="connsiteX23" fmla="*/ 196994 w 679594"/>
              <a:gd name="connsiteY23" fmla="*/ 558946 h 586694"/>
              <a:gd name="connsiteX24" fmla="*/ 158894 w 679594"/>
              <a:gd name="connsiteY24" fmla="*/ 584346 h 58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9594" h="586694">
                <a:moveTo>
                  <a:pt x="158894" y="584346"/>
                </a:moveTo>
                <a:lnTo>
                  <a:pt x="158894" y="584346"/>
                </a:lnTo>
                <a:cubicBezTo>
                  <a:pt x="129261" y="563179"/>
                  <a:pt x="97212" y="545040"/>
                  <a:pt x="69994" y="520846"/>
                </a:cubicBezTo>
                <a:cubicBezTo>
                  <a:pt x="48678" y="501898"/>
                  <a:pt x="39326" y="470660"/>
                  <a:pt x="31894" y="444646"/>
                </a:cubicBezTo>
                <a:cubicBezTo>
                  <a:pt x="0" y="333018"/>
                  <a:pt x="36944" y="447097"/>
                  <a:pt x="6494" y="355746"/>
                </a:cubicBezTo>
                <a:cubicBezTo>
                  <a:pt x="10727" y="288013"/>
                  <a:pt x="13315" y="220156"/>
                  <a:pt x="19194" y="152546"/>
                </a:cubicBezTo>
                <a:cubicBezTo>
                  <a:pt x="21787" y="122724"/>
                  <a:pt x="18507" y="90420"/>
                  <a:pt x="31894" y="63646"/>
                </a:cubicBezTo>
                <a:cubicBezTo>
                  <a:pt x="37881" y="51672"/>
                  <a:pt x="58020" y="56933"/>
                  <a:pt x="69994" y="50946"/>
                </a:cubicBezTo>
                <a:cubicBezTo>
                  <a:pt x="83646" y="44120"/>
                  <a:pt x="94442" y="32372"/>
                  <a:pt x="108094" y="25546"/>
                </a:cubicBezTo>
                <a:cubicBezTo>
                  <a:pt x="126314" y="16436"/>
                  <a:pt x="180718" y="4215"/>
                  <a:pt x="196994" y="146"/>
                </a:cubicBezTo>
                <a:cubicBezTo>
                  <a:pt x="243561" y="4379"/>
                  <a:pt x="291734" y="0"/>
                  <a:pt x="336694" y="12846"/>
                </a:cubicBezTo>
                <a:cubicBezTo>
                  <a:pt x="353963" y="17780"/>
                  <a:pt x="359094" y="42224"/>
                  <a:pt x="374794" y="50946"/>
                </a:cubicBezTo>
                <a:cubicBezTo>
                  <a:pt x="398199" y="63949"/>
                  <a:pt x="425594" y="67879"/>
                  <a:pt x="450994" y="76346"/>
                </a:cubicBezTo>
                <a:lnTo>
                  <a:pt x="450994" y="76346"/>
                </a:lnTo>
                <a:cubicBezTo>
                  <a:pt x="560860" y="94657"/>
                  <a:pt x="501642" y="85852"/>
                  <a:pt x="628794" y="101746"/>
                </a:cubicBezTo>
                <a:cubicBezTo>
                  <a:pt x="641494" y="118679"/>
                  <a:pt x="657428" y="133614"/>
                  <a:pt x="666894" y="152546"/>
                </a:cubicBezTo>
                <a:cubicBezTo>
                  <a:pt x="674700" y="168158"/>
                  <a:pt x="679594" y="185892"/>
                  <a:pt x="679594" y="203346"/>
                </a:cubicBezTo>
                <a:cubicBezTo>
                  <a:pt x="679594" y="283891"/>
                  <a:pt x="673317" y="364358"/>
                  <a:pt x="666894" y="444646"/>
                </a:cubicBezTo>
                <a:cubicBezTo>
                  <a:pt x="664841" y="470314"/>
                  <a:pt x="668961" y="499750"/>
                  <a:pt x="654194" y="520846"/>
                </a:cubicBezTo>
                <a:cubicBezTo>
                  <a:pt x="636688" y="545855"/>
                  <a:pt x="577994" y="571646"/>
                  <a:pt x="577994" y="571646"/>
                </a:cubicBezTo>
                <a:cubicBezTo>
                  <a:pt x="506027" y="567413"/>
                  <a:pt x="433580" y="568270"/>
                  <a:pt x="362094" y="558946"/>
                </a:cubicBezTo>
                <a:cubicBezTo>
                  <a:pt x="335545" y="555483"/>
                  <a:pt x="285894" y="533546"/>
                  <a:pt x="285894" y="533546"/>
                </a:cubicBezTo>
                <a:cubicBezTo>
                  <a:pt x="273194" y="537779"/>
                  <a:pt x="260666" y="542568"/>
                  <a:pt x="247794" y="546246"/>
                </a:cubicBezTo>
                <a:cubicBezTo>
                  <a:pt x="231011" y="551041"/>
                  <a:pt x="213037" y="552070"/>
                  <a:pt x="196994" y="558946"/>
                </a:cubicBezTo>
                <a:cubicBezTo>
                  <a:pt x="132248" y="586694"/>
                  <a:pt x="165244" y="580113"/>
                  <a:pt x="158894" y="584346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6" name="Figura a mano libera 35"/>
          <p:cNvSpPr/>
          <p:nvPr/>
        </p:nvSpPr>
        <p:spPr>
          <a:xfrm>
            <a:off x="5220072" y="6430721"/>
            <a:ext cx="432048" cy="427279"/>
          </a:xfrm>
          <a:custGeom>
            <a:avLst/>
            <a:gdLst>
              <a:gd name="connsiteX0" fmla="*/ 254000 w 758037"/>
              <a:gd name="connsiteY0" fmla="*/ 50595 h 571295"/>
              <a:gd name="connsiteX1" fmla="*/ 254000 w 758037"/>
              <a:gd name="connsiteY1" fmla="*/ 50595 h 571295"/>
              <a:gd name="connsiteX2" fmla="*/ 101600 w 758037"/>
              <a:gd name="connsiteY2" fmla="*/ 101395 h 571295"/>
              <a:gd name="connsiteX3" fmla="*/ 88900 w 758037"/>
              <a:gd name="connsiteY3" fmla="*/ 152195 h 571295"/>
              <a:gd name="connsiteX4" fmla="*/ 63500 w 758037"/>
              <a:gd name="connsiteY4" fmla="*/ 228395 h 571295"/>
              <a:gd name="connsiteX5" fmla="*/ 50800 w 758037"/>
              <a:gd name="connsiteY5" fmla="*/ 304595 h 571295"/>
              <a:gd name="connsiteX6" fmla="*/ 25400 w 758037"/>
              <a:gd name="connsiteY6" fmla="*/ 380795 h 571295"/>
              <a:gd name="connsiteX7" fmla="*/ 12700 w 758037"/>
              <a:gd name="connsiteY7" fmla="*/ 418895 h 571295"/>
              <a:gd name="connsiteX8" fmla="*/ 0 w 758037"/>
              <a:gd name="connsiteY8" fmla="*/ 469695 h 571295"/>
              <a:gd name="connsiteX9" fmla="*/ 12700 w 758037"/>
              <a:gd name="connsiteY9" fmla="*/ 520495 h 571295"/>
              <a:gd name="connsiteX10" fmla="*/ 101600 w 758037"/>
              <a:gd name="connsiteY10" fmla="*/ 558595 h 571295"/>
              <a:gd name="connsiteX11" fmla="*/ 190500 w 758037"/>
              <a:gd name="connsiteY11" fmla="*/ 545895 h 571295"/>
              <a:gd name="connsiteX12" fmla="*/ 266700 w 758037"/>
              <a:gd name="connsiteY12" fmla="*/ 520495 h 571295"/>
              <a:gd name="connsiteX13" fmla="*/ 342900 w 758037"/>
              <a:gd name="connsiteY13" fmla="*/ 507795 h 571295"/>
              <a:gd name="connsiteX14" fmla="*/ 457200 w 758037"/>
              <a:gd name="connsiteY14" fmla="*/ 533195 h 571295"/>
              <a:gd name="connsiteX15" fmla="*/ 495300 w 758037"/>
              <a:gd name="connsiteY15" fmla="*/ 545895 h 571295"/>
              <a:gd name="connsiteX16" fmla="*/ 533400 w 758037"/>
              <a:gd name="connsiteY16" fmla="*/ 571295 h 571295"/>
              <a:gd name="connsiteX17" fmla="*/ 609600 w 758037"/>
              <a:gd name="connsiteY17" fmla="*/ 545895 h 571295"/>
              <a:gd name="connsiteX18" fmla="*/ 647700 w 758037"/>
              <a:gd name="connsiteY18" fmla="*/ 533195 h 571295"/>
              <a:gd name="connsiteX19" fmla="*/ 698500 w 758037"/>
              <a:gd name="connsiteY19" fmla="*/ 520495 h 571295"/>
              <a:gd name="connsiteX20" fmla="*/ 723900 w 758037"/>
              <a:gd name="connsiteY20" fmla="*/ 482395 h 571295"/>
              <a:gd name="connsiteX21" fmla="*/ 749300 w 758037"/>
              <a:gd name="connsiteY21" fmla="*/ 380795 h 571295"/>
              <a:gd name="connsiteX22" fmla="*/ 736600 w 758037"/>
              <a:gd name="connsiteY22" fmla="*/ 253795 h 571295"/>
              <a:gd name="connsiteX23" fmla="*/ 660400 w 758037"/>
              <a:gd name="connsiteY23" fmla="*/ 228395 h 571295"/>
              <a:gd name="connsiteX24" fmla="*/ 546100 w 758037"/>
              <a:gd name="connsiteY24" fmla="*/ 215695 h 571295"/>
              <a:gd name="connsiteX25" fmla="*/ 469900 w 758037"/>
              <a:gd name="connsiteY25" fmla="*/ 202995 h 571295"/>
              <a:gd name="connsiteX26" fmla="*/ 330200 w 758037"/>
              <a:gd name="connsiteY26" fmla="*/ 190295 h 571295"/>
              <a:gd name="connsiteX27" fmla="*/ 304800 w 758037"/>
              <a:gd name="connsiteY27" fmla="*/ 12495 h 571295"/>
              <a:gd name="connsiteX28" fmla="*/ 266700 w 758037"/>
              <a:gd name="connsiteY28" fmla="*/ 25195 h 571295"/>
              <a:gd name="connsiteX29" fmla="*/ 254000 w 758037"/>
              <a:gd name="connsiteY29" fmla="*/ 50595 h 57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037" h="571295">
                <a:moveTo>
                  <a:pt x="254000" y="50595"/>
                </a:moveTo>
                <a:lnTo>
                  <a:pt x="254000" y="50595"/>
                </a:lnTo>
                <a:cubicBezTo>
                  <a:pt x="242492" y="53152"/>
                  <a:pt x="126148" y="64574"/>
                  <a:pt x="101600" y="101395"/>
                </a:cubicBezTo>
                <a:cubicBezTo>
                  <a:pt x="91918" y="115918"/>
                  <a:pt x="93916" y="135477"/>
                  <a:pt x="88900" y="152195"/>
                </a:cubicBezTo>
                <a:cubicBezTo>
                  <a:pt x="81207" y="177840"/>
                  <a:pt x="67902" y="201985"/>
                  <a:pt x="63500" y="228395"/>
                </a:cubicBezTo>
                <a:cubicBezTo>
                  <a:pt x="59267" y="253795"/>
                  <a:pt x="57045" y="279613"/>
                  <a:pt x="50800" y="304595"/>
                </a:cubicBezTo>
                <a:cubicBezTo>
                  <a:pt x="44306" y="330570"/>
                  <a:pt x="33867" y="355395"/>
                  <a:pt x="25400" y="380795"/>
                </a:cubicBezTo>
                <a:cubicBezTo>
                  <a:pt x="21167" y="393495"/>
                  <a:pt x="15947" y="405908"/>
                  <a:pt x="12700" y="418895"/>
                </a:cubicBezTo>
                <a:lnTo>
                  <a:pt x="0" y="469695"/>
                </a:lnTo>
                <a:cubicBezTo>
                  <a:pt x="4233" y="486628"/>
                  <a:pt x="3018" y="505972"/>
                  <a:pt x="12700" y="520495"/>
                </a:cubicBezTo>
                <a:cubicBezTo>
                  <a:pt x="30241" y="546807"/>
                  <a:pt x="76110" y="552223"/>
                  <a:pt x="101600" y="558595"/>
                </a:cubicBezTo>
                <a:cubicBezTo>
                  <a:pt x="131233" y="554362"/>
                  <a:pt x="161332" y="552626"/>
                  <a:pt x="190500" y="545895"/>
                </a:cubicBezTo>
                <a:cubicBezTo>
                  <a:pt x="216588" y="539875"/>
                  <a:pt x="240290" y="524897"/>
                  <a:pt x="266700" y="520495"/>
                </a:cubicBezTo>
                <a:lnTo>
                  <a:pt x="342900" y="507795"/>
                </a:lnTo>
                <a:cubicBezTo>
                  <a:pt x="381000" y="516262"/>
                  <a:pt x="419336" y="523729"/>
                  <a:pt x="457200" y="533195"/>
                </a:cubicBezTo>
                <a:cubicBezTo>
                  <a:pt x="470187" y="536442"/>
                  <a:pt x="483326" y="539908"/>
                  <a:pt x="495300" y="545895"/>
                </a:cubicBezTo>
                <a:cubicBezTo>
                  <a:pt x="508952" y="552721"/>
                  <a:pt x="520700" y="562828"/>
                  <a:pt x="533400" y="571295"/>
                </a:cubicBezTo>
                <a:lnTo>
                  <a:pt x="609600" y="545895"/>
                </a:lnTo>
                <a:cubicBezTo>
                  <a:pt x="622300" y="541662"/>
                  <a:pt x="634713" y="536442"/>
                  <a:pt x="647700" y="533195"/>
                </a:cubicBezTo>
                <a:lnTo>
                  <a:pt x="698500" y="520495"/>
                </a:lnTo>
                <a:cubicBezTo>
                  <a:pt x="706967" y="507795"/>
                  <a:pt x="717074" y="496047"/>
                  <a:pt x="723900" y="482395"/>
                </a:cubicBezTo>
                <a:cubicBezTo>
                  <a:pt x="736917" y="456360"/>
                  <a:pt x="744470" y="404947"/>
                  <a:pt x="749300" y="380795"/>
                </a:cubicBezTo>
                <a:cubicBezTo>
                  <a:pt x="745067" y="338462"/>
                  <a:pt x="758037" y="290544"/>
                  <a:pt x="736600" y="253795"/>
                </a:cubicBezTo>
                <a:cubicBezTo>
                  <a:pt x="723109" y="230668"/>
                  <a:pt x="687010" y="231352"/>
                  <a:pt x="660400" y="228395"/>
                </a:cubicBezTo>
                <a:cubicBezTo>
                  <a:pt x="622300" y="224162"/>
                  <a:pt x="584098" y="220761"/>
                  <a:pt x="546100" y="215695"/>
                </a:cubicBezTo>
                <a:cubicBezTo>
                  <a:pt x="520576" y="212292"/>
                  <a:pt x="495474" y="206004"/>
                  <a:pt x="469900" y="202995"/>
                </a:cubicBezTo>
                <a:cubicBezTo>
                  <a:pt x="423462" y="197532"/>
                  <a:pt x="376767" y="194528"/>
                  <a:pt x="330200" y="190295"/>
                </a:cubicBezTo>
                <a:cubicBezTo>
                  <a:pt x="321733" y="131028"/>
                  <a:pt x="326291" y="68373"/>
                  <a:pt x="304800" y="12495"/>
                </a:cubicBezTo>
                <a:cubicBezTo>
                  <a:pt x="299994" y="0"/>
                  <a:pt x="276166" y="15729"/>
                  <a:pt x="266700" y="25195"/>
                </a:cubicBezTo>
                <a:cubicBezTo>
                  <a:pt x="257234" y="34661"/>
                  <a:pt x="256117" y="46362"/>
                  <a:pt x="254000" y="50595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0.01128 0.15902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79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7" grpId="1" animBg="1"/>
      <p:bldP spid="18" grpId="0"/>
      <p:bldP spid="19" grpId="0"/>
      <p:bldP spid="20" grpId="0" animBg="1"/>
      <p:bldP spid="21" grpId="0" animBg="1"/>
      <p:bldP spid="22" grpId="0"/>
      <p:bldP spid="23" grpId="0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3" grpId="0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igura a mano libera 47"/>
          <p:cNvSpPr/>
          <p:nvPr/>
        </p:nvSpPr>
        <p:spPr>
          <a:xfrm>
            <a:off x="3491880" y="6021288"/>
            <a:ext cx="679594" cy="586694"/>
          </a:xfrm>
          <a:custGeom>
            <a:avLst/>
            <a:gdLst>
              <a:gd name="connsiteX0" fmla="*/ 158894 w 679594"/>
              <a:gd name="connsiteY0" fmla="*/ 584346 h 586694"/>
              <a:gd name="connsiteX1" fmla="*/ 158894 w 679594"/>
              <a:gd name="connsiteY1" fmla="*/ 584346 h 586694"/>
              <a:gd name="connsiteX2" fmla="*/ 69994 w 679594"/>
              <a:gd name="connsiteY2" fmla="*/ 520846 h 586694"/>
              <a:gd name="connsiteX3" fmla="*/ 31894 w 679594"/>
              <a:gd name="connsiteY3" fmla="*/ 444646 h 586694"/>
              <a:gd name="connsiteX4" fmla="*/ 6494 w 679594"/>
              <a:gd name="connsiteY4" fmla="*/ 355746 h 586694"/>
              <a:gd name="connsiteX5" fmla="*/ 19194 w 679594"/>
              <a:gd name="connsiteY5" fmla="*/ 152546 h 586694"/>
              <a:gd name="connsiteX6" fmla="*/ 31894 w 679594"/>
              <a:gd name="connsiteY6" fmla="*/ 63646 h 586694"/>
              <a:gd name="connsiteX7" fmla="*/ 69994 w 679594"/>
              <a:gd name="connsiteY7" fmla="*/ 50946 h 586694"/>
              <a:gd name="connsiteX8" fmla="*/ 108094 w 679594"/>
              <a:gd name="connsiteY8" fmla="*/ 25546 h 586694"/>
              <a:gd name="connsiteX9" fmla="*/ 196994 w 679594"/>
              <a:gd name="connsiteY9" fmla="*/ 146 h 586694"/>
              <a:gd name="connsiteX10" fmla="*/ 336694 w 679594"/>
              <a:gd name="connsiteY10" fmla="*/ 12846 h 586694"/>
              <a:gd name="connsiteX11" fmla="*/ 374794 w 679594"/>
              <a:gd name="connsiteY11" fmla="*/ 50946 h 586694"/>
              <a:gd name="connsiteX12" fmla="*/ 450994 w 679594"/>
              <a:gd name="connsiteY12" fmla="*/ 76346 h 586694"/>
              <a:gd name="connsiteX13" fmla="*/ 450994 w 679594"/>
              <a:gd name="connsiteY13" fmla="*/ 76346 h 586694"/>
              <a:gd name="connsiteX14" fmla="*/ 628794 w 679594"/>
              <a:gd name="connsiteY14" fmla="*/ 101746 h 586694"/>
              <a:gd name="connsiteX15" fmla="*/ 666894 w 679594"/>
              <a:gd name="connsiteY15" fmla="*/ 152546 h 586694"/>
              <a:gd name="connsiteX16" fmla="*/ 679594 w 679594"/>
              <a:gd name="connsiteY16" fmla="*/ 203346 h 586694"/>
              <a:gd name="connsiteX17" fmla="*/ 666894 w 679594"/>
              <a:gd name="connsiteY17" fmla="*/ 444646 h 586694"/>
              <a:gd name="connsiteX18" fmla="*/ 654194 w 679594"/>
              <a:gd name="connsiteY18" fmla="*/ 520846 h 586694"/>
              <a:gd name="connsiteX19" fmla="*/ 577994 w 679594"/>
              <a:gd name="connsiteY19" fmla="*/ 571646 h 586694"/>
              <a:gd name="connsiteX20" fmla="*/ 362094 w 679594"/>
              <a:gd name="connsiteY20" fmla="*/ 558946 h 586694"/>
              <a:gd name="connsiteX21" fmla="*/ 285894 w 679594"/>
              <a:gd name="connsiteY21" fmla="*/ 533546 h 586694"/>
              <a:gd name="connsiteX22" fmla="*/ 247794 w 679594"/>
              <a:gd name="connsiteY22" fmla="*/ 546246 h 586694"/>
              <a:gd name="connsiteX23" fmla="*/ 196994 w 679594"/>
              <a:gd name="connsiteY23" fmla="*/ 558946 h 586694"/>
              <a:gd name="connsiteX24" fmla="*/ 158894 w 679594"/>
              <a:gd name="connsiteY24" fmla="*/ 584346 h 58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9594" h="586694">
                <a:moveTo>
                  <a:pt x="158894" y="584346"/>
                </a:moveTo>
                <a:lnTo>
                  <a:pt x="158894" y="584346"/>
                </a:lnTo>
                <a:cubicBezTo>
                  <a:pt x="129261" y="563179"/>
                  <a:pt x="97212" y="545040"/>
                  <a:pt x="69994" y="520846"/>
                </a:cubicBezTo>
                <a:cubicBezTo>
                  <a:pt x="48678" y="501898"/>
                  <a:pt x="39326" y="470660"/>
                  <a:pt x="31894" y="444646"/>
                </a:cubicBezTo>
                <a:cubicBezTo>
                  <a:pt x="0" y="333018"/>
                  <a:pt x="36944" y="447097"/>
                  <a:pt x="6494" y="355746"/>
                </a:cubicBezTo>
                <a:cubicBezTo>
                  <a:pt x="10727" y="288013"/>
                  <a:pt x="13315" y="220156"/>
                  <a:pt x="19194" y="152546"/>
                </a:cubicBezTo>
                <a:cubicBezTo>
                  <a:pt x="21787" y="122724"/>
                  <a:pt x="18507" y="90420"/>
                  <a:pt x="31894" y="63646"/>
                </a:cubicBezTo>
                <a:cubicBezTo>
                  <a:pt x="37881" y="51672"/>
                  <a:pt x="58020" y="56933"/>
                  <a:pt x="69994" y="50946"/>
                </a:cubicBezTo>
                <a:cubicBezTo>
                  <a:pt x="83646" y="44120"/>
                  <a:pt x="94442" y="32372"/>
                  <a:pt x="108094" y="25546"/>
                </a:cubicBezTo>
                <a:cubicBezTo>
                  <a:pt x="126314" y="16436"/>
                  <a:pt x="180718" y="4215"/>
                  <a:pt x="196994" y="146"/>
                </a:cubicBezTo>
                <a:cubicBezTo>
                  <a:pt x="243561" y="4379"/>
                  <a:pt x="291734" y="0"/>
                  <a:pt x="336694" y="12846"/>
                </a:cubicBezTo>
                <a:cubicBezTo>
                  <a:pt x="353963" y="17780"/>
                  <a:pt x="359094" y="42224"/>
                  <a:pt x="374794" y="50946"/>
                </a:cubicBezTo>
                <a:cubicBezTo>
                  <a:pt x="398199" y="63949"/>
                  <a:pt x="425594" y="67879"/>
                  <a:pt x="450994" y="76346"/>
                </a:cubicBezTo>
                <a:lnTo>
                  <a:pt x="450994" y="76346"/>
                </a:lnTo>
                <a:cubicBezTo>
                  <a:pt x="560860" y="94657"/>
                  <a:pt x="501642" y="85852"/>
                  <a:pt x="628794" y="101746"/>
                </a:cubicBezTo>
                <a:cubicBezTo>
                  <a:pt x="641494" y="118679"/>
                  <a:pt x="657428" y="133614"/>
                  <a:pt x="666894" y="152546"/>
                </a:cubicBezTo>
                <a:cubicBezTo>
                  <a:pt x="674700" y="168158"/>
                  <a:pt x="679594" y="185892"/>
                  <a:pt x="679594" y="203346"/>
                </a:cubicBezTo>
                <a:cubicBezTo>
                  <a:pt x="679594" y="283891"/>
                  <a:pt x="673317" y="364358"/>
                  <a:pt x="666894" y="444646"/>
                </a:cubicBezTo>
                <a:cubicBezTo>
                  <a:pt x="664841" y="470314"/>
                  <a:pt x="668961" y="499750"/>
                  <a:pt x="654194" y="520846"/>
                </a:cubicBezTo>
                <a:cubicBezTo>
                  <a:pt x="636688" y="545855"/>
                  <a:pt x="577994" y="571646"/>
                  <a:pt x="577994" y="571646"/>
                </a:cubicBezTo>
                <a:cubicBezTo>
                  <a:pt x="506027" y="567413"/>
                  <a:pt x="433580" y="568270"/>
                  <a:pt x="362094" y="558946"/>
                </a:cubicBezTo>
                <a:cubicBezTo>
                  <a:pt x="335545" y="555483"/>
                  <a:pt x="285894" y="533546"/>
                  <a:pt x="285894" y="533546"/>
                </a:cubicBezTo>
                <a:cubicBezTo>
                  <a:pt x="273194" y="537779"/>
                  <a:pt x="260666" y="542568"/>
                  <a:pt x="247794" y="546246"/>
                </a:cubicBezTo>
                <a:cubicBezTo>
                  <a:pt x="231011" y="551041"/>
                  <a:pt x="213037" y="552070"/>
                  <a:pt x="196994" y="558946"/>
                </a:cubicBezTo>
                <a:cubicBezTo>
                  <a:pt x="132248" y="586694"/>
                  <a:pt x="165244" y="580113"/>
                  <a:pt x="158894" y="584346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Figura a mano libera 1"/>
          <p:cNvSpPr/>
          <p:nvPr/>
        </p:nvSpPr>
        <p:spPr>
          <a:xfrm rot="10800000">
            <a:off x="0" y="1495167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 rot="8585069">
            <a:off x="1733536" y="2704662"/>
            <a:ext cx="576064" cy="331646"/>
            <a:chOff x="6439823" y="2811063"/>
            <a:chExt cx="576064" cy="331646"/>
          </a:xfrm>
        </p:grpSpPr>
        <p:sp>
          <p:nvSpPr>
            <p:cNvPr id="3" name="Stella a 5 punte 2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Figura a mano libera 3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" name="Gruppo 5"/>
          <p:cNvGrpSpPr/>
          <p:nvPr/>
        </p:nvGrpSpPr>
        <p:grpSpPr>
          <a:xfrm rot="13089546">
            <a:off x="2668685" y="5547118"/>
            <a:ext cx="576064" cy="331646"/>
            <a:chOff x="6439823" y="2811063"/>
            <a:chExt cx="576064" cy="331646"/>
          </a:xfrm>
        </p:grpSpPr>
        <p:sp>
          <p:nvSpPr>
            <p:cNvPr id="7" name="Stella a 5 punte 6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0" y="1"/>
            <a:ext cx="830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Errori dei luoghi di posizione nella navigazione costiera – SEMIRETTA </a:t>
            </a:r>
            <a:r>
              <a:rPr lang="it-IT" dirty="0" err="1" smtClean="0"/>
              <a:t>DI</a:t>
            </a:r>
            <a:r>
              <a:rPr lang="it-IT" dirty="0" smtClean="0"/>
              <a:t> RILEVAMENTO</a:t>
            </a:r>
          </a:p>
        </p:txBody>
      </p:sp>
      <p:cxnSp>
        <p:nvCxnSpPr>
          <p:cNvPr id="11" name="Connettore 1 10"/>
          <p:cNvCxnSpPr/>
          <p:nvPr/>
        </p:nvCxnSpPr>
        <p:spPr>
          <a:xfrm rot="16800000" flipV="1">
            <a:off x="4743951" y="686373"/>
            <a:ext cx="0" cy="57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rot="16980000" flipV="1">
            <a:off x="4741825" y="837244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rot="16620000" flipV="1">
            <a:off x="4794172" y="533621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rot="14400000" flipV="1">
            <a:off x="5193946" y="1341247"/>
            <a:ext cx="0" cy="5760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 rot="14220000" flipV="1">
            <a:off x="5134920" y="1181457"/>
            <a:ext cx="0" cy="57600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rot="14580000" flipV="1">
            <a:off x="5338025" y="1453167"/>
            <a:ext cx="0" cy="5760000"/>
          </a:xfrm>
          <a:prstGeom prst="line">
            <a:avLst/>
          </a:prstGeom>
          <a:ln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igura a mano libera 16"/>
          <p:cNvSpPr/>
          <p:nvPr/>
        </p:nvSpPr>
        <p:spPr>
          <a:xfrm>
            <a:off x="5424488" y="3555206"/>
            <a:ext cx="1257300" cy="447675"/>
          </a:xfrm>
          <a:custGeom>
            <a:avLst/>
            <a:gdLst>
              <a:gd name="connsiteX0" fmla="*/ 0 w 1257300"/>
              <a:gd name="connsiteY0" fmla="*/ 316707 h 447675"/>
              <a:gd name="connsiteX1" fmla="*/ 492918 w 1257300"/>
              <a:gd name="connsiteY1" fmla="*/ 0 h 447675"/>
              <a:gd name="connsiteX2" fmla="*/ 1257300 w 1257300"/>
              <a:gd name="connsiteY2" fmla="*/ 90488 h 447675"/>
              <a:gd name="connsiteX3" fmla="*/ 561975 w 1257300"/>
              <a:gd name="connsiteY3" fmla="*/ 447675 h 447675"/>
              <a:gd name="connsiteX4" fmla="*/ 0 w 1257300"/>
              <a:gd name="connsiteY4" fmla="*/ 316707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447675">
                <a:moveTo>
                  <a:pt x="0" y="316707"/>
                </a:moveTo>
                <a:lnTo>
                  <a:pt x="492918" y="0"/>
                </a:lnTo>
                <a:lnTo>
                  <a:pt x="1257300" y="90488"/>
                </a:lnTo>
                <a:lnTo>
                  <a:pt x="561975" y="447675"/>
                </a:lnTo>
                <a:lnTo>
                  <a:pt x="0" y="316707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7483170" y="3933056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70C0"/>
                </a:solidFill>
              </a:rPr>
              <a:t>280°</a:t>
            </a:r>
            <a:endParaRPr lang="it-IT" sz="1200" dirty="0">
              <a:solidFill>
                <a:srgbClr val="0070C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7596336" y="2636912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240°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20" name="Figura a mano libera 19"/>
          <p:cNvSpPr/>
          <p:nvPr/>
        </p:nvSpPr>
        <p:spPr>
          <a:xfrm>
            <a:off x="4507706" y="3381375"/>
            <a:ext cx="27385" cy="140494"/>
          </a:xfrm>
          <a:custGeom>
            <a:avLst/>
            <a:gdLst>
              <a:gd name="connsiteX0" fmla="*/ 21432 w 27385"/>
              <a:gd name="connsiteY0" fmla="*/ 0 h 140494"/>
              <a:gd name="connsiteX1" fmla="*/ 23813 w 27385"/>
              <a:gd name="connsiteY1" fmla="*/ 83344 h 140494"/>
              <a:gd name="connsiteX2" fmla="*/ 0 w 27385"/>
              <a:gd name="connsiteY2" fmla="*/ 140494 h 14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85" h="140494">
                <a:moveTo>
                  <a:pt x="21432" y="0"/>
                </a:moveTo>
                <a:cubicBezTo>
                  <a:pt x="24408" y="29964"/>
                  <a:pt x="27385" y="59928"/>
                  <a:pt x="23813" y="83344"/>
                </a:cubicBezTo>
                <a:cubicBezTo>
                  <a:pt x="20241" y="106760"/>
                  <a:pt x="10120" y="123627"/>
                  <a:pt x="0" y="1404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 20"/>
          <p:cNvSpPr/>
          <p:nvPr/>
        </p:nvSpPr>
        <p:spPr>
          <a:xfrm>
            <a:off x="4471988" y="3529013"/>
            <a:ext cx="36909" cy="126206"/>
          </a:xfrm>
          <a:custGeom>
            <a:avLst/>
            <a:gdLst>
              <a:gd name="connsiteX0" fmla="*/ 35718 w 36909"/>
              <a:gd name="connsiteY0" fmla="*/ 0 h 126206"/>
              <a:gd name="connsiteX1" fmla="*/ 30956 w 36909"/>
              <a:gd name="connsiteY1" fmla="*/ 61912 h 126206"/>
              <a:gd name="connsiteX2" fmla="*/ 0 w 36909"/>
              <a:gd name="connsiteY2" fmla="*/ 126206 h 1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09" h="126206">
                <a:moveTo>
                  <a:pt x="35718" y="0"/>
                </a:moveTo>
                <a:cubicBezTo>
                  <a:pt x="36313" y="20439"/>
                  <a:pt x="36909" y="40878"/>
                  <a:pt x="30956" y="61912"/>
                </a:cubicBezTo>
                <a:cubicBezTo>
                  <a:pt x="25003" y="82946"/>
                  <a:pt x="12501" y="104576"/>
                  <a:pt x="0" y="1262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4468832" y="331140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472038" y="346311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4" name="Figura a mano libera 23"/>
          <p:cNvSpPr/>
          <p:nvPr/>
        </p:nvSpPr>
        <p:spPr>
          <a:xfrm>
            <a:off x="4722019" y="4333875"/>
            <a:ext cx="95250" cy="100013"/>
          </a:xfrm>
          <a:custGeom>
            <a:avLst/>
            <a:gdLst>
              <a:gd name="connsiteX0" fmla="*/ 0 w 95250"/>
              <a:gd name="connsiteY0" fmla="*/ 0 h 100013"/>
              <a:gd name="connsiteX1" fmla="*/ 64294 w 95250"/>
              <a:gd name="connsiteY1" fmla="*/ 40481 h 100013"/>
              <a:gd name="connsiteX2" fmla="*/ 95250 w 95250"/>
              <a:gd name="connsiteY2" fmla="*/ 100013 h 10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5250" h="100013">
                <a:moveTo>
                  <a:pt x="0" y="0"/>
                </a:moveTo>
                <a:cubicBezTo>
                  <a:pt x="24209" y="11906"/>
                  <a:pt x="48419" y="23812"/>
                  <a:pt x="64294" y="40481"/>
                </a:cubicBezTo>
                <a:cubicBezTo>
                  <a:pt x="80169" y="57150"/>
                  <a:pt x="87709" y="78581"/>
                  <a:pt x="95250" y="100013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igura a mano libera 24"/>
          <p:cNvSpPr/>
          <p:nvPr/>
        </p:nvSpPr>
        <p:spPr>
          <a:xfrm>
            <a:off x="4824413" y="4436269"/>
            <a:ext cx="92868" cy="116681"/>
          </a:xfrm>
          <a:custGeom>
            <a:avLst/>
            <a:gdLst>
              <a:gd name="connsiteX0" fmla="*/ 0 w 92868"/>
              <a:gd name="connsiteY0" fmla="*/ 0 h 116681"/>
              <a:gd name="connsiteX1" fmla="*/ 61912 w 92868"/>
              <a:gd name="connsiteY1" fmla="*/ 47625 h 116681"/>
              <a:gd name="connsiteX2" fmla="*/ 92868 w 92868"/>
              <a:gd name="connsiteY2" fmla="*/ 116681 h 1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868" h="116681">
                <a:moveTo>
                  <a:pt x="0" y="0"/>
                </a:moveTo>
                <a:cubicBezTo>
                  <a:pt x="23217" y="14089"/>
                  <a:pt x="46434" y="28178"/>
                  <a:pt x="61912" y="47625"/>
                </a:cubicBezTo>
                <a:cubicBezTo>
                  <a:pt x="77390" y="67072"/>
                  <a:pt x="85129" y="91876"/>
                  <a:pt x="92868" y="116681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CasellaDiTesto 25"/>
          <p:cNvSpPr txBox="1"/>
          <p:nvPr/>
        </p:nvSpPr>
        <p:spPr>
          <a:xfrm>
            <a:off x="4745644" y="4183196"/>
            <a:ext cx="258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b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860032" y="4293096"/>
            <a:ext cx="2584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b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51520" y="476672"/>
            <a:ext cx="4031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Esempio 3: Analisi dell’area di incertezza</a:t>
            </a:r>
            <a:endParaRPr lang="it-IT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195737" y="899428"/>
            <a:ext cx="4896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Nel caso della lastrina precedente, i due rilevamenti erano differenti di 40°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619672" y="30689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2382076" y="557994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2339752" y="1196752"/>
            <a:ext cx="4896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Immaginiamo che la differenza tra i due rilevamenti sia di 60°</a:t>
            </a:r>
          </a:p>
          <a:p>
            <a:endParaRPr lang="it-IT" sz="1200" dirty="0"/>
          </a:p>
          <a:p>
            <a:r>
              <a:rPr lang="it-IT" sz="1200" dirty="0" smtClean="0"/>
              <a:t>L’area di incertezza risulta essere molto più piccola</a:t>
            </a:r>
          </a:p>
        </p:txBody>
      </p:sp>
      <p:sp>
        <p:nvSpPr>
          <p:cNvPr id="34" name="Parentesi graffa chiusa 33"/>
          <p:cNvSpPr/>
          <p:nvPr/>
        </p:nvSpPr>
        <p:spPr>
          <a:xfrm rot="310806">
            <a:off x="7997112" y="2760370"/>
            <a:ext cx="360040" cy="1368152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8316416" y="3284984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40°</a:t>
            </a:r>
            <a:endParaRPr lang="it-IT" sz="1400" b="1" dirty="0"/>
          </a:p>
        </p:txBody>
      </p:sp>
      <p:grpSp>
        <p:nvGrpSpPr>
          <p:cNvPr id="47" name="Gruppo 46"/>
          <p:cNvGrpSpPr/>
          <p:nvPr/>
        </p:nvGrpSpPr>
        <p:grpSpPr>
          <a:xfrm rot="20400000">
            <a:off x="2974777" y="3889897"/>
            <a:ext cx="5963105" cy="1817307"/>
            <a:chOff x="2407320" y="4925553"/>
            <a:chExt cx="5963105" cy="1817307"/>
          </a:xfrm>
        </p:grpSpPr>
        <p:grpSp>
          <p:nvGrpSpPr>
            <p:cNvPr id="36" name="Gruppo 35"/>
            <p:cNvGrpSpPr/>
            <p:nvPr/>
          </p:nvGrpSpPr>
          <p:grpSpPr>
            <a:xfrm rot="13089546">
              <a:off x="2821085" y="6411214"/>
              <a:ext cx="576064" cy="331646"/>
              <a:chOff x="6439823" y="2811063"/>
              <a:chExt cx="576064" cy="331646"/>
            </a:xfrm>
          </p:grpSpPr>
          <p:sp>
            <p:nvSpPr>
              <p:cNvPr id="37" name="Stella a 5 punte 36"/>
              <p:cNvSpPr/>
              <p:nvPr/>
            </p:nvSpPr>
            <p:spPr>
              <a:xfrm>
                <a:off x="6871871" y="2811063"/>
                <a:ext cx="144016" cy="144016"/>
              </a:xfrm>
              <a:prstGeom prst="star5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Figura a mano libera 37"/>
              <p:cNvSpPr/>
              <p:nvPr/>
            </p:nvSpPr>
            <p:spPr>
              <a:xfrm>
                <a:off x="6439823" y="2883071"/>
                <a:ext cx="473748" cy="259638"/>
              </a:xfrm>
              <a:custGeom>
                <a:avLst/>
                <a:gdLst>
                  <a:gd name="connsiteX0" fmla="*/ 533399 w 545756"/>
                  <a:gd name="connsiteY0" fmla="*/ 30892 h 403654"/>
                  <a:gd name="connsiteX1" fmla="*/ 137983 w 545756"/>
                  <a:gd name="connsiteY1" fmla="*/ 376881 h 403654"/>
                  <a:gd name="connsiteX2" fmla="*/ 63843 w 545756"/>
                  <a:gd name="connsiteY2" fmla="*/ 191530 h 403654"/>
                  <a:gd name="connsiteX3" fmla="*/ 533399 w 545756"/>
                  <a:gd name="connsiteY3" fmla="*/ 30892 h 403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5756" h="403654">
                    <a:moveTo>
                      <a:pt x="533399" y="30892"/>
                    </a:moveTo>
                    <a:cubicBezTo>
                      <a:pt x="545756" y="61784"/>
                      <a:pt x="216242" y="350108"/>
                      <a:pt x="137983" y="376881"/>
                    </a:cubicBezTo>
                    <a:cubicBezTo>
                      <a:pt x="59724" y="403654"/>
                      <a:pt x="0" y="249195"/>
                      <a:pt x="63843" y="191530"/>
                    </a:cubicBezTo>
                    <a:cubicBezTo>
                      <a:pt x="127686" y="133865"/>
                      <a:pt x="521042" y="0"/>
                      <a:pt x="533399" y="30892"/>
                    </a:cubicBezTo>
                    <a:close/>
                  </a:path>
                </a:pathLst>
              </a:cu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9" name="Connettore 1 38"/>
            <p:cNvCxnSpPr/>
            <p:nvPr/>
          </p:nvCxnSpPr>
          <p:spPr>
            <a:xfrm rot="14400000" flipV="1">
              <a:off x="5346346" y="220534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 rot="14220000" flipV="1">
              <a:off x="5287320" y="204555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 rot="14580000" flipV="1">
              <a:off x="5490425" y="231726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igura a mano libera 41"/>
            <p:cNvSpPr/>
            <p:nvPr/>
          </p:nvSpPr>
          <p:spPr>
            <a:xfrm>
              <a:off x="4874419" y="5197971"/>
              <a:ext cx="95250" cy="100013"/>
            </a:xfrm>
            <a:custGeom>
              <a:avLst/>
              <a:gdLst>
                <a:gd name="connsiteX0" fmla="*/ 0 w 95250"/>
                <a:gd name="connsiteY0" fmla="*/ 0 h 100013"/>
                <a:gd name="connsiteX1" fmla="*/ 64294 w 95250"/>
                <a:gd name="connsiteY1" fmla="*/ 40481 h 100013"/>
                <a:gd name="connsiteX2" fmla="*/ 95250 w 95250"/>
                <a:gd name="connsiteY2" fmla="*/ 100013 h 100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00013">
                  <a:moveTo>
                    <a:pt x="0" y="0"/>
                  </a:moveTo>
                  <a:cubicBezTo>
                    <a:pt x="24209" y="11906"/>
                    <a:pt x="48419" y="23812"/>
                    <a:pt x="64294" y="40481"/>
                  </a:cubicBezTo>
                  <a:cubicBezTo>
                    <a:pt x="80169" y="57150"/>
                    <a:pt x="87709" y="78581"/>
                    <a:pt x="95250" y="100013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Figura a mano libera 42"/>
            <p:cNvSpPr/>
            <p:nvPr/>
          </p:nvSpPr>
          <p:spPr>
            <a:xfrm>
              <a:off x="4976813" y="5300365"/>
              <a:ext cx="92868" cy="116681"/>
            </a:xfrm>
            <a:custGeom>
              <a:avLst/>
              <a:gdLst>
                <a:gd name="connsiteX0" fmla="*/ 0 w 92868"/>
                <a:gd name="connsiteY0" fmla="*/ 0 h 116681"/>
                <a:gd name="connsiteX1" fmla="*/ 61912 w 92868"/>
                <a:gd name="connsiteY1" fmla="*/ 47625 h 116681"/>
                <a:gd name="connsiteX2" fmla="*/ 92868 w 92868"/>
                <a:gd name="connsiteY2" fmla="*/ 116681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68" h="116681">
                  <a:moveTo>
                    <a:pt x="0" y="0"/>
                  </a:moveTo>
                  <a:cubicBezTo>
                    <a:pt x="23217" y="14089"/>
                    <a:pt x="46434" y="28178"/>
                    <a:pt x="61912" y="47625"/>
                  </a:cubicBezTo>
                  <a:cubicBezTo>
                    <a:pt x="77390" y="67072"/>
                    <a:pt x="85129" y="91876"/>
                    <a:pt x="92868" y="116681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4898044" y="5047292"/>
              <a:ext cx="2584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 smtClean="0">
                  <a:latin typeface="Symbol" pitchFamily="18" charset="2"/>
                </a:rPr>
                <a:t>b</a:t>
              </a:r>
              <a:endParaRPr lang="it-IT" sz="1050" dirty="0">
                <a:latin typeface="Symbol" pitchFamily="18" charset="2"/>
              </a:endParaRPr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5012432" y="5157192"/>
              <a:ext cx="2584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 smtClean="0">
                  <a:latin typeface="Symbol" pitchFamily="18" charset="2"/>
                </a:rPr>
                <a:t>b</a:t>
              </a:r>
              <a:endParaRPr lang="it-IT" sz="1050" dirty="0">
                <a:latin typeface="Symbol" pitchFamily="18" charset="2"/>
              </a:endParaRPr>
            </a:p>
          </p:txBody>
        </p:sp>
      </p:grpSp>
      <p:sp>
        <p:nvSpPr>
          <p:cNvPr id="46" name="CasellaDiTesto 45"/>
          <p:cNvSpPr txBox="1"/>
          <p:nvPr/>
        </p:nvSpPr>
        <p:spPr>
          <a:xfrm>
            <a:off x="3471814" y="616530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</a:t>
            </a:r>
            <a:endParaRPr lang="it-IT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7380312" y="1628800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220°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55" name="Parentesi graffa chiusa 54"/>
          <p:cNvSpPr/>
          <p:nvPr/>
        </p:nvSpPr>
        <p:spPr>
          <a:xfrm rot="21293248">
            <a:off x="7802222" y="1786633"/>
            <a:ext cx="412654" cy="229733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8172400" y="2708920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60°</a:t>
            </a:r>
            <a:endParaRPr lang="it-IT" sz="1400" b="1" dirty="0"/>
          </a:p>
        </p:txBody>
      </p:sp>
      <p:sp>
        <p:nvSpPr>
          <p:cNvPr id="57" name="Figura a mano libera 56"/>
          <p:cNvSpPr/>
          <p:nvPr/>
        </p:nvSpPr>
        <p:spPr>
          <a:xfrm>
            <a:off x="5595938" y="3543300"/>
            <a:ext cx="757237" cy="464344"/>
          </a:xfrm>
          <a:custGeom>
            <a:avLst/>
            <a:gdLst>
              <a:gd name="connsiteX0" fmla="*/ 280987 w 757237"/>
              <a:gd name="connsiteY0" fmla="*/ 0 h 464344"/>
              <a:gd name="connsiteX1" fmla="*/ 757237 w 757237"/>
              <a:gd name="connsiteY1" fmla="*/ 59531 h 464344"/>
              <a:gd name="connsiteX2" fmla="*/ 385762 w 757237"/>
              <a:gd name="connsiteY2" fmla="*/ 464344 h 464344"/>
              <a:gd name="connsiteX3" fmla="*/ 0 w 757237"/>
              <a:gd name="connsiteY3" fmla="*/ 369094 h 464344"/>
              <a:gd name="connsiteX4" fmla="*/ 280987 w 757237"/>
              <a:gd name="connsiteY4" fmla="*/ 0 h 4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237" h="464344">
                <a:moveTo>
                  <a:pt x="280987" y="0"/>
                </a:moveTo>
                <a:lnTo>
                  <a:pt x="757237" y="59531"/>
                </a:lnTo>
                <a:lnTo>
                  <a:pt x="385762" y="464344"/>
                </a:lnTo>
                <a:lnTo>
                  <a:pt x="0" y="369094"/>
                </a:lnTo>
                <a:lnTo>
                  <a:pt x="280987" y="0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Figura a mano libera 57"/>
          <p:cNvSpPr/>
          <p:nvPr/>
        </p:nvSpPr>
        <p:spPr>
          <a:xfrm>
            <a:off x="5220072" y="6430721"/>
            <a:ext cx="432048" cy="427279"/>
          </a:xfrm>
          <a:custGeom>
            <a:avLst/>
            <a:gdLst>
              <a:gd name="connsiteX0" fmla="*/ 254000 w 758037"/>
              <a:gd name="connsiteY0" fmla="*/ 50595 h 571295"/>
              <a:gd name="connsiteX1" fmla="*/ 254000 w 758037"/>
              <a:gd name="connsiteY1" fmla="*/ 50595 h 571295"/>
              <a:gd name="connsiteX2" fmla="*/ 101600 w 758037"/>
              <a:gd name="connsiteY2" fmla="*/ 101395 h 571295"/>
              <a:gd name="connsiteX3" fmla="*/ 88900 w 758037"/>
              <a:gd name="connsiteY3" fmla="*/ 152195 h 571295"/>
              <a:gd name="connsiteX4" fmla="*/ 63500 w 758037"/>
              <a:gd name="connsiteY4" fmla="*/ 228395 h 571295"/>
              <a:gd name="connsiteX5" fmla="*/ 50800 w 758037"/>
              <a:gd name="connsiteY5" fmla="*/ 304595 h 571295"/>
              <a:gd name="connsiteX6" fmla="*/ 25400 w 758037"/>
              <a:gd name="connsiteY6" fmla="*/ 380795 h 571295"/>
              <a:gd name="connsiteX7" fmla="*/ 12700 w 758037"/>
              <a:gd name="connsiteY7" fmla="*/ 418895 h 571295"/>
              <a:gd name="connsiteX8" fmla="*/ 0 w 758037"/>
              <a:gd name="connsiteY8" fmla="*/ 469695 h 571295"/>
              <a:gd name="connsiteX9" fmla="*/ 12700 w 758037"/>
              <a:gd name="connsiteY9" fmla="*/ 520495 h 571295"/>
              <a:gd name="connsiteX10" fmla="*/ 101600 w 758037"/>
              <a:gd name="connsiteY10" fmla="*/ 558595 h 571295"/>
              <a:gd name="connsiteX11" fmla="*/ 190500 w 758037"/>
              <a:gd name="connsiteY11" fmla="*/ 545895 h 571295"/>
              <a:gd name="connsiteX12" fmla="*/ 266700 w 758037"/>
              <a:gd name="connsiteY12" fmla="*/ 520495 h 571295"/>
              <a:gd name="connsiteX13" fmla="*/ 342900 w 758037"/>
              <a:gd name="connsiteY13" fmla="*/ 507795 h 571295"/>
              <a:gd name="connsiteX14" fmla="*/ 457200 w 758037"/>
              <a:gd name="connsiteY14" fmla="*/ 533195 h 571295"/>
              <a:gd name="connsiteX15" fmla="*/ 495300 w 758037"/>
              <a:gd name="connsiteY15" fmla="*/ 545895 h 571295"/>
              <a:gd name="connsiteX16" fmla="*/ 533400 w 758037"/>
              <a:gd name="connsiteY16" fmla="*/ 571295 h 571295"/>
              <a:gd name="connsiteX17" fmla="*/ 609600 w 758037"/>
              <a:gd name="connsiteY17" fmla="*/ 545895 h 571295"/>
              <a:gd name="connsiteX18" fmla="*/ 647700 w 758037"/>
              <a:gd name="connsiteY18" fmla="*/ 533195 h 571295"/>
              <a:gd name="connsiteX19" fmla="*/ 698500 w 758037"/>
              <a:gd name="connsiteY19" fmla="*/ 520495 h 571295"/>
              <a:gd name="connsiteX20" fmla="*/ 723900 w 758037"/>
              <a:gd name="connsiteY20" fmla="*/ 482395 h 571295"/>
              <a:gd name="connsiteX21" fmla="*/ 749300 w 758037"/>
              <a:gd name="connsiteY21" fmla="*/ 380795 h 571295"/>
              <a:gd name="connsiteX22" fmla="*/ 736600 w 758037"/>
              <a:gd name="connsiteY22" fmla="*/ 253795 h 571295"/>
              <a:gd name="connsiteX23" fmla="*/ 660400 w 758037"/>
              <a:gd name="connsiteY23" fmla="*/ 228395 h 571295"/>
              <a:gd name="connsiteX24" fmla="*/ 546100 w 758037"/>
              <a:gd name="connsiteY24" fmla="*/ 215695 h 571295"/>
              <a:gd name="connsiteX25" fmla="*/ 469900 w 758037"/>
              <a:gd name="connsiteY25" fmla="*/ 202995 h 571295"/>
              <a:gd name="connsiteX26" fmla="*/ 330200 w 758037"/>
              <a:gd name="connsiteY26" fmla="*/ 190295 h 571295"/>
              <a:gd name="connsiteX27" fmla="*/ 304800 w 758037"/>
              <a:gd name="connsiteY27" fmla="*/ 12495 h 571295"/>
              <a:gd name="connsiteX28" fmla="*/ 266700 w 758037"/>
              <a:gd name="connsiteY28" fmla="*/ 25195 h 571295"/>
              <a:gd name="connsiteX29" fmla="*/ 254000 w 758037"/>
              <a:gd name="connsiteY29" fmla="*/ 50595 h 57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037" h="571295">
                <a:moveTo>
                  <a:pt x="254000" y="50595"/>
                </a:moveTo>
                <a:lnTo>
                  <a:pt x="254000" y="50595"/>
                </a:lnTo>
                <a:cubicBezTo>
                  <a:pt x="242492" y="53152"/>
                  <a:pt x="126148" y="64574"/>
                  <a:pt x="101600" y="101395"/>
                </a:cubicBezTo>
                <a:cubicBezTo>
                  <a:pt x="91918" y="115918"/>
                  <a:pt x="93916" y="135477"/>
                  <a:pt x="88900" y="152195"/>
                </a:cubicBezTo>
                <a:cubicBezTo>
                  <a:pt x="81207" y="177840"/>
                  <a:pt x="67902" y="201985"/>
                  <a:pt x="63500" y="228395"/>
                </a:cubicBezTo>
                <a:cubicBezTo>
                  <a:pt x="59267" y="253795"/>
                  <a:pt x="57045" y="279613"/>
                  <a:pt x="50800" y="304595"/>
                </a:cubicBezTo>
                <a:cubicBezTo>
                  <a:pt x="44306" y="330570"/>
                  <a:pt x="33867" y="355395"/>
                  <a:pt x="25400" y="380795"/>
                </a:cubicBezTo>
                <a:cubicBezTo>
                  <a:pt x="21167" y="393495"/>
                  <a:pt x="15947" y="405908"/>
                  <a:pt x="12700" y="418895"/>
                </a:cubicBezTo>
                <a:lnTo>
                  <a:pt x="0" y="469695"/>
                </a:lnTo>
                <a:cubicBezTo>
                  <a:pt x="4233" y="486628"/>
                  <a:pt x="3018" y="505972"/>
                  <a:pt x="12700" y="520495"/>
                </a:cubicBezTo>
                <a:cubicBezTo>
                  <a:pt x="30241" y="546807"/>
                  <a:pt x="76110" y="552223"/>
                  <a:pt x="101600" y="558595"/>
                </a:cubicBezTo>
                <a:cubicBezTo>
                  <a:pt x="131233" y="554362"/>
                  <a:pt x="161332" y="552626"/>
                  <a:pt x="190500" y="545895"/>
                </a:cubicBezTo>
                <a:cubicBezTo>
                  <a:pt x="216588" y="539875"/>
                  <a:pt x="240290" y="524897"/>
                  <a:pt x="266700" y="520495"/>
                </a:cubicBezTo>
                <a:lnTo>
                  <a:pt x="342900" y="507795"/>
                </a:lnTo>
                <a:cubicBezTo>
                  <a:pt x="381000" y="516262"/>
                  <a:pt x="419336" y="523729"/>
                  <a:pt x="457200" y="533195"/>
                </a:cubicBezTo>
                <a:cubicBezTo>
                  <a:pt x="470187" y="536442"/>
                  <a:pt x="483326" y="539908"/>
                  <a:pt x="495300" y="545895"/>
                </a:cubicBezTo>
                <a:cubicBezTo>
                  <a:pt x="508952" y="552721"/>
                  <a:pt x="520700" y="562828"/>
                  <a:pt x="533400" y="571295"/>
                </a:cubicBezTo>
                <a:lnTo>
                  <a:pt x="609600" y="545895"/>
                </a:lnTo>
                <a:cubicBezTo>
                  <a:pt x="622300" y="541662"/>
                  <a:pt x="634713" y="536442"/>
                  <a:pt x="647700" y="533195"/>
                </a:cubicBezTo>
                <a:lnTo>
                  <a:pt x="698500" y="520495"/>
                </a:lnTo>
                <a:cubicBezTo>
                  <a:pt x="706967" y="507795"/>
                  <a:pt x="717074" y="496047"/>
                  <a:pt x="723900" y="482395"/>
                </a:cubicBezTo>
                <a:cubicBezTo>
                  <a:pt x="736917" y="456360"/>
                  <a:pt x="744470" y="404947"/>
                  <a:pt x="749300" y="380795"/>
                </a:cubicBezTo>
                <a:cubicBezTo>
                  <a:pt x="745067" y="338462"/>
                  <a:pt x="758037" y="290544"/>
                  <a:pt x="736600" y="253795"/>
                </a:cubicBezTo>
                <a:cubicBezTo>
                  <a:pt x="723109" y="230668"/>
                  <a:pt x="687010" y="231352"/>
                  <a:pt x="660400" y="228395"/>
                </a:cubicBezTo>
                <a:cubicBezTo>
                  <a:pt x="622300" y="224162"/>
                  <a:pt x="584098" y="220761"/>
                  <a:pt x="546100" y="215695"/>
                </a:cubicBezTo>
                <a:cubicBezTo>
                  <a:pt x="520576" y="212292"/>
                  <a:pt x="495474" y="206004"/>
                  <a:pt x="469900" y="202995"/>
                </a:cubicBezTo>
                <a:cubicBezTo>
                  <a:pt x="423462" y="197532"/>
                  <a:pt x="376767" y="194528"/>
                  <a:pt x="330200" y="190295"/>
                </a:cubicBezTo>
                <a:cubicBezTo>
                  <a:pt x="321733" y="131028"/>
                  <a:pt x="326291" y="68373"/>
                  <a:pt x="304800" y="12495"/>
                </a:cubicBezTo>
                <a:cubicBezTo>
                  <a:pt x="299994" y="0"/>
                  <a:pt x="276166" y="15729"/>
                  <a:pt x="266700" y="25195"/>
                </a:cubicBezTo>
                <a:cubicBezTo>
                  <a:pt x="257234" y="34661"/>
                  <a:pt x="256117" y="46362"/>
                  <a:pt x="254000" y="50595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21267 0.29421 " pathEditMode="relative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11441 0.30648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00" y="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/>
      <p:bldP spid="24" grpId="0" animBg="1"/>
      <p:bldP spid="25" grpId="0" animBg="1"/>
      <p:bldP spid="26" grpId="0"/>
      <p:bldP spid="27" grpId="0"/>
      <p:bldP spid="28" grpId="0"/>
      <p:bldP spid="29" grpId="0"/>
      <p:bldP spid="31" grpId="0"/>
      <p:bldP spid="34" grpId="0" animBg="1"/>
      <p:bldP spid="34" grpId="1" animBg="1"/>
      <p:bldP spid="35" grpId="0"/>
      <p:bldP spid="35" grpId="1"/>
      <p:bldP spid="46" grpId="0"/>
      <p:bldP spid="54" grpId="0"/>
      <p:bldP spid="55" grpId="0" animBg="1"/>
      <p:bldP spid="56" grpId="0"/>
      <p:bldP spid="57" grpId="0" animBg="1"/>
      <p:bldP spid="5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igura a mano libera 50"/>
          <p:cNvSpPr/>
          <p:nvPr/>
        </p:nvSpPr>
        <p:spPr>
          <a:xfrm>
            <a:off x="5220072" y="6430721"/>
            <a:ext cx="432048" cy="427279"/>
          </a:xfrm>
          <a:custGeom>
            <a:avLst/>
            <a:gdLst>
              <a:gd name="connsiteX0" fmla="*/ 254000 w 758037"/>
              <a:gd name="connsiteY0" fmla="*/ 50595 h 571295"/>
              <a:gd name="connsiteX1" fmla="*/ 254000 w 758037"/>
              <a:gd name="connsiteY1" fmla="*/ 50595 h 571295"/>
              <a:gd name="connsiteX2" fmla="*/ 101600 w 758037"/>
              <a:gd name="connsiteY2" fmla="*/ 101395 h 571295"/>
              <a:gd name="connsiteX3" fmla="*/ 88900 w 758037"/>
              <a:gd name="connsiteY3" fmla="*/ 152195 h 571295"/>
              <a:gd name="connsiteX4" fmla="*/ 63500 w 758037"/>
              <a:gd name="connsiteY4" fmla="*/ 228395 h 571295"/>
              <a:gd name="connsiteX5" fmla="*/ 50800 w 758037"/>
              <a:gd name="connsiteY5" fmla="*/ 304595 h 571295"/>
              <a:gd name="connsiteX6" fmla="*/ 25400 w 758037"/>
              <a:gd name="connsiteY6" fmla="*/ 380795 h 571295"/>
              <a:gd name="connsiteX7" fmla="*/ 12700 w 758037"/>
              <a:gd name="connsiteY7" fmla="*/ 418895 h 571295"/>
              <a:gd name="connsiteX8" fmla="*/ 0 w 758037"/>
              <a:gd name="connsiteY8" fmla="*/ 469695 h 571295"/>
              <a:gd name="connsiteX9" fmla="*/ 12700 w 758037"/>
              <a:gd name="connsiteY9" fmla="*/ 520495 h 571295"/>
              <a:gd name="connsiteX10" fmla="*/ 101600 w 758037"/>
              <a:gd name="connsiteY10" fmla="*/ 558595 h 571295"/>
              <a:gd name="connsiteX11" fmla="*/ 190500 w 758037"/>
              <a:gd name="connsiteY11" fmla="*/ 545895 h 571295"/>
              <a:gd name="connsiteX12" fmla="*/ 266700 w 758037"/>
              <a:gd name="connsiteY12" fmla="*/ 520495 h 571295"/>
              <a:gd name="connsiteX13" fmla="*/ 342900 w 758037"/>
              <a:gd name="connsiteY13" fmla="*/ 507795 h 571295"/>
              <a:gd name="connsiteX14" fmla="*/ 457200 w 758037"/>
              <a:gd name="connsiteY14" fmla="*/ 533195 h 571295"/>
              <a:gd name="connsiteX15" fmla="*/ 495300 w 758037"/>
              <a:gd name="connsiteY15" fmla="*/ 545895 h 571295"/>
              <a:gd name="connsiteX16" fmla="*/ 533400 w 758037"/>
              <a:gd name="connsiteY16" fmla="*/ 571295 h 571295"/>
              <a:gd name="connsiteX17" fmla="*/ 609600 w 758037"/>
              <a:gd name="connsiteY17" fmla="*/ 545895 h 571295"/>
              <a:gd name="connsiteX18" fmla="*/ 647700 w 758037"/>
              <a:gd name="connsiteY18" fmla="*/ 533195 h 571295"/>
              <a:gd name="connsiteX19" fmla="*/ 698500 w 758037"/>
              <a:gd name="connsiteY19" fmla="*/ 520495 h 571295"/>
              <a:gd name="connsiteX20" fmla="*/ 723900 w 758037"/>
              <a:gd name="connsiteY20" fmla="*/ 482395 h 571295"/>
              <a:gd name="connsiteX21" fmla="*/ 749300 w 758037"/>
              <a:gd name="connsiteY21" fmla="*/ 380795 h 571295"/>
              <a:gd name="connsiteX22" fmla="*/ 736600 w 758037"/>
              <a:gd name="connsiteY22" fmla="*/ 253795 h 571295"/>
              <a:gd name="connsiteX23" fmla="*/ 660400 w 758037"/>
              <a:gd name="connsiteY23" fmla="*/ 228395 h 571295"/>
              <a:gd name="connsiteX24" fmla="*/ 546100 w 758037"/>
              <a:gd name="connsiteY24" fmla="*/ 215695 h 571295"/>
              <a:gd name="connsiteX25" fmla="*/ 469900 w 758037"/>
              <a:gd name="connsiteY25" fmla="*/ 202995 h 571295"/>
              <a:gd name="connsiteX26" fmla="*/ 330200 w 758037"/>
              <a:gd name="connsiteY26" fmla="*/ 190295 h 571295"/>
              <a:gd name="connsiteX27" fmla="*/ 304800 w 758037"/>
              <a:gd name="connsiteY27" fmla="*/ 12495 h 571295"/>
              <a:gd name="connsiteX28" fmla="*/ 266700 w 758037"/>
              <a:gd name="connsiteY28" fmla="*/ 25195 h 571295"/>
              <a:gd name="connsiteX29" fmla="*/ 254000 w 758037"/>
              <a:gd name="connsiteY29" fmla="*/ 50595 h 57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037" h="571295">
                <a:moveTo>
                  <a:pt x="254000" y="50595"/>
                </a:moveTo>
                <a:lnTo>
                  <a:pt x="254000" y="50595"/>
                </a:lnTo>
                <a:cubicBezTo>
                  <a:pt x="242492" y="53152"/>
                  <a:pt x="126148" y="64574"/>
                  <a:pt x="101600" y="101395"/>
                </a:cubicBezTo>
                <a:cubicBezTo>
                  <a:pt x="91918" y="115918"/>
                  <a:pt x="93916" y="135477"/>
                  <a:pt x="88900" y="152195"/>
                </a:cubicBezTo>
                <a:cubicBezTo>
                  <a:pt x="81207" y="177840"/>
                  <a:pt x="67902" y="201985"/>
                  <a:pt x="63500" y="228395"/>
                </a:cubicBezTo>
                <a:cubicBezTo>
                  <a:pt x="59267" y="253795"/>
                  <a:pt x="57045" y="279613"/>
                  <a:pt x="50800" y="304595"/>
                </a:cubicBezTo>
                <a:cubicBezTo>
                  <a:pt x="44306" y="330570"/>
                  <a:pt x="33867" y="355395"/>
                  <a:pt x="25400" y="380795"/>
                </a:cubicBezTo>
                <a:cubicBezTo>
                  <a:pt x="21167" y="393495"/>
                  <a:pt x="15947" y="405908"/>
                  <a:pt x="12700" y="418895"/>
                </a:cubicBezTo>
                <a:lnTo>
                  <a:pt x="0" y="469695"/>
                </a:lnTo>
                <a:cubicBezTo>
                  <a:pt x="4233" y="486628"/>
                  <a:pt x="3018" y="505972"/>
                  <a:pt x="12700" y="520495"/>
                </a:cubicBezTo>
                <a:cubicBezTo>
                  <a:pt x="30241" y="546807"/>
                  <a:pt x="76110" y="552223"/>
                  <a:pt x="101600" y="558595"/>
                </a:cubicBezTo>
                <a:cubicBezTo>
                  <a:pt x="131233" y="554362"/>
                  <a:pt x="161332" y="552626"/>
                  <a:pt x="190500" y="545895"/>
                </a:cubicBezTo>
                <a:cubicBezTo>
                  <a:pt x="216588" y="539875"/>
                  <a:pt x="240290" y="524897"/>
                  <a:pt x="266700" y="520495"/>
                </a:cubicBezTo>
                <a:lnTo>
                  <a:pt x="342900" y="507795"/>
                </a:lnTo>
                <a:cubicBezTo>
                  <a:pt x="381000" y="516262"/>
                  <a:pt x="419336" y="523729"/>
                  <a:pt x="457200" y="533195"/>
                </a:cubicBezTo>
                <a:cubicBezTo>
                  <a:pt x="470187" y="536442"/>
                  <a:pt x="483326" y="539908"/>
                  <a:pt x="495300" y="545895"/>
                </a:cubicBezTo>
                <a:cubicBezTo>
                  <a:pt x="508952" y="552721"/>
                  <a:pt x="520700" y="562828"/>
                  <a:pt x="533400" y="571295"/>
                </a:cubicBezTo>
                <a:lnTo>
                  <a:pt x="609600" y="545895"/>
                </a:lnTo>
                <a:cubicBezTo>
                  <a:pt x="622300" y="541662"/>
                  <a:pt x="634713" y="536442"/>
                  <a:pt x="647700" y="533195"/>
                </a:cubicBezTo>
                <a:lnTo>
                  <a:pt x="698500" y="520495"/>
                </a:lnTo>
                <a:cubicBezTo>
                  <a:pt x="706967" y="507795"/>
                  <a:pt x="717074" y="496047"/>
                  <a:pt x="723900" y="482395"/>
                </a:cubicBezTo>
                <a:cubicBezTo>
                  <a:pt x="736917" y="456360"/>
                  <a:pt x="744470" y="404947"/>
                  <a:pt x="749300" y="380795"/>
                </a:cubicBezTo>
                <a:cubicBezTo>
                  <a:pt x="745067" y="338462"/>
                  <a:pt x="758037" y="290544"/>
                  <a:pt x="736600" y="253795"/>
                </a:cubicBezTo>
                <a:cubicBezTo>
                  <a:pt x="723109" y="230668"/>
                  <a:pt x="687010" y="231352"/>
                  <a:pt x="660400" y="228395"/>
                </a:cubicBezTo>
                <a:cubicBezTo>
                  <a:pt x="622300" y="224162"/>
                  <a:pt x="584098" y="220761"/>
                  <a:pt x="546100" y="215695"/>
                </a:cubicBezTo>
                <a:cubicBezTo>
                  <a:pt x="520576" y="212292"/>
                  <a:pt x="495474" y="206004"/>
                  <a:pt x="469900" y="202995"/>
                </a:cubicBezTo>
                <a:cubicBezTo>
                  <a:pt x="423462" y="197532"/>
                  <a:pt x="376767" y="194528"/>
                  <a:pt x="330200" y="190295"/>
                </a:cubicBezTo>
                <a:cubicBezTo>
                  <a:pt x="321733" y="131028"/>
                  <a:pt x="326291" y="68373"/>
                  <a:pt x="304800" y="12495"/>
                </a:cubicBezTo>
                <a:cubicBezTo>
                  <a:pt x="299994" y="0"/>
                  <a:pt x="276166" y="15729"/>
                  <a:pt x="266700" y="25195"/>
                </a:cubicBezTo>
                <a:cubicBezTo>
                  <a:pt x="257234" y="34661"/>
                  <a:pt x="256117" y="46362"/>
                  <a:pt x="254000" y="50595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8" name="Figura a mano libera 47"/>
          <p:cNvSpPr/>
          <p:nvPr/>
        </p:nvSpPr>
        <p:spPr>
          <a:xfrm>
            <a:off x="3491880" y="6021288"/>
            <a:ext cx="679594" cy="586694"/>
          </a:xfrm>
          <a:custGeom>
            <a:avLst/>
            <a:gdLst>
              <a:gd name="connsiteX0" fmla="*/ 158894 w 679594"/>
              <a:gd name="connsiteY0" fmla="*/ 584346 h 586694"/>
              <a:gd name="connsiteX1" fmla="*/ 158894 w 679594"/>
              <a:gd name="connsiteY1" fmla="*/ 584346 h 586694"/>
              <a:gd name="connsiteX2" fmla="*/ 69994 w 679594"/>
              <a:gd name="connsiteY2" fmla="*/ 520846 h 586694"/>
              <a:gd name="connsiteX3" fmla="*/ 31894 w 679594"/>
              <a:gd name="connsiteY3" fmla="*/ 444646 h 586694"/>
              <a:gd name="connsiteX4" fmla="*/ 6494 w 679594"/>
              <a:gd name="connsiteY4" fmla="*/ 355746 h 586694"/>
              <a:gd name="connsiteX5" fmla="*/ 19194 w 679594"/>
              <a:gd name="connsiteY5" fmla="*/ 152546 h 586694"/>
              <a:gd name="connsiteX6" fmla="*/ 31894 w 679594"/>
              <a:gd name="connsiteY6" fmla="*/ 63646 h 586694"/>
              <a:gd name="connsiteX7" fmla="*/ 69994 w 679594"/>
              <a:gd name="connsiteY7" fmla="*/ 50946 h 586694"/>
              <a:gd name="connsiteX8" fmla="*/ 108094 w 679594"/>
              <a:gd name="connsiteY8" fmla="*/ 25546 h 586694"/>
              <a:gd name="connsiteX9" fmla="*/ 196994 w 679594"/>
              <a:gd name="connsiteY9" fmla="*/ 146 h 586694"/>
              <a:gd name="connsiteX10" fmla="*/ 336694 w 679594"/>
              <a:gd name="connsiteY10" fmla="*/ 12846 h 586694"/>
              <a:gd name="connsiteX11" fmla="*/ 374794 w 679594"/>
              <a:gd name="connsiteY11" fmla="*/ 50946 h 586694"/>
              <a:gd name="connsiteX12" fmla="*/ 450994 w 679594"/>
              <a:gd name="connsiteY12" fmla="*/ 76346 h 586694"/>
              <a:gd name="connsiteX13" fmla="*/ 450994 w 679594"/>
              <a:gd name="connsiteY13" fmla="*/ 76346 h 586694"/>
              <a:gd name="connsiteX14" fmla="*/ 628794 w 679594"/>
              <a:gd name="connsiteY14" fmla="*/ 101746 h 586694"/>
              <a:gd name="connsiteX15" fmla="*/ 666894 w 679594"/>
              <a:gd name="connsiteY15" fmla="*/ 152546 h 586694"/>
              <a:gd name="connsiteX16" fmla="*/ 679594 w 679594"/>
              <a:gd name="connsiteY16" fmla="*/ 203346 h 586694"/>
              <a:gd name="connsiteX17" fmla="*/ 666894 w 679594"/>
              <a:gd name="connsiteY17" fmla="*/ 444646 h 586694"/>
              <a:gd name="connsiteX18" fmla="*/ 654194 w 679594"/>
              <a:gd name="connsiteY18" fmla="*/ 520846 h 586694"/>
              <a:gd name="connsiteX19" fmla="*/ 577994 w 679594"/>
              <a:gd name="connsiteY19" fmla="*/ 571646 h 586694"/>
              <a:gd name="connsiteX20" fmla="*/ 362094 w 679594"/>
              <a:gd name="connsiteY20" fmla="*/ 558946 h 586694"/>
              <a:gd name="connsiteX21" fmla="*/ 285894 w 679594"/>
              <a:gd name="connsiteY21" fmla="*/ 533546 h 586694"/>
              <a:gd name="connsiteX22" fmla="*/ 247794 w 679594"/>
              <a:gd name="connsiteY22" fmla="*/ 546246 h 586694"/>
              <a:gd name="connsiteX23" fmla="*/ 196994 w 679594"/>
              <a:gd name="connsiteY23" fmla="*/ 558946 h 586694"/>
              <a:gd name="connsiteX24" fmla="*/ 158894 w 679594"/>
              <a:gd name="connsiteY24" fmla="*/ 584346 h 58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9594" h="586694">
                <a:moveTo>
                  <a:pt x="158894" y="584346"/>
                </a:moveTo>
                <a:lnTo>
                  <a:pt x="158894" y="584346"/>
                </a:lnTo>
                <a:cubicBezTo>
                  <a:pt x="129261" y="563179"/>
                  <a:pt x="97212" y="545040"/>
                  <a:pt x="69994" y="520846"/>
                </a:cubicBezTo>
                <a:cubicBezTo>
                  <a:pt x="48678" y="501898"/>
                  <a:pt x="39326" y="470660"/>
                  <a:pt x="31894" y="444646"/>
                </a:cubicBezTo>
                <a:cubicBezTo>
                  <a:pt x="0" y="333018"/>
                  <a:pt x="36944" y="447097"/>
                  <a:pt x="6494" y="355746"/>
                </a:cubicBezTo>
                <a:cubicBezTo>
                  <a:pt x="10727" y="288013"/>
                  <a:pt x="13315" y="220156"/>
                  <a:pt x="19194" y="152546"/>
                </a:cubicBezTo>
                <a:cubicBezTo>
                  <a:pt x="21787" y="122724"/>
                  <a:pt x="18507" y="90420"/>
                  <a:pt x="31894" y="63646"/>
                </a:cubicBezTo>
                <a:cubicBezTo>
                  <a:pt x="37881" y="51672"/>
                  <a:pt x="58020" y="56933"/>
                  <a:pt x="69994" y="50946"/>
                </a:cubicBezTo>
                <a:cubicBezTo>
                  <a:pt x="83646" y="44120"/>
                  <a:pt x="94442" y="32372"/>
                  <a:pt x="108094" y="25546"/>
                </a:cubicBezTo>
                <a:cubicBezTo>
                  <a:pt x="126314" y="16436"/>
                  <a:pt x="180718" y="4215"/>
                  <a:pt x="196994" y="146"/>
                </a:cubicBezTo>
                <a:cubicBezTo>
                  <a:pt x="243561" y="4379"/>
                  <a:pt x="291734" y="0"/>
                  <a:pt x="336694" y="12846"/>
                </a:cubicBezTo>
                <a:cubicBezTo>
                  <a:pt x="353963" y="17780"/>
                  <a:pt x="359094" y="42224"/>
                  <a:pt x="374794" y="50946"/>
                </a:cubicBezTo>
                <a:cubicBezTo>
                  <a:pt x="398199" y="63949"/>
                  <a:pt x="425594" y="67879"/>
                  <a:pt x="450994" y="76346"/>
                </a:cubicBezTo>
                <a:lnTo>
                  <a:pt x="450994" y="76346"/>
                </a:lnTo>
                <a:cubicBezTo>
                  <a:pt x="560860" y="94657"/>
                  <a:pt x="501642" y="85852"/>
                  <a:pt x="628794" y="101746"/>
                </a:cubicBezTo>
                <a:cubicBezTo>
                  <a:pt x="641494" y="118679"/>
                  <a:pt x="657428" y="133614"/>
                  <a:pt x="666894" y="152546"/>
                </a:cubicBezTo>
                <a:cubicBezTo>
                  <a:pt x="674700" y="168158"/>
                  <a:pt x="679594" y="185892"/>
                  <a:pt x="679594" y="203346"/>
                </a:cubicBezTo>
                <a:cubicBezTo>
                  <a:pt x="679594" y="283891"/>
                  <a:pt x="673317" y="364358"/>
                  <a:pt x="666894" y="444646"/>
                </a:cubicBezTo>
                <a:cubicBezTo>
                  <a:pt x="664841" y="470314"/>
                  <a:pt x="668961" y="499750"/>
                  <a:pt x="654194" y="520846"/>
                </a:cubicBezTo>
                <a:cubicBezTo>
                  <a:pt x="636688" y="545855"/>
                  <a:pt x="577994" y="571646"/>
                  <a:pt x="577994" y="571646"/>
                </a:cubicBezTo>
                <a:cubicBezTo>
                  <a:pt x="506027" y="567413"/>
                  <a:pt x="433580" y="568270"/>
                  <a:pt x="362094" y="558946"/>
                </a:cubicBezTo>
                <a:cubicBezTo>
                  <a:pt x="335545" y="555483"/>
                  <a:pt x="285894" y="533546"/>
                  <a:pt x="285894" y="533546"/>
                </a:cubicBezTo>
                <a:cubicBezTo>
                  <a:pt x="273194" y="537779"/>
                  <a:pt x="260666" y="542568"/>
                  <a:pt x="247794" y="546246"/>
                </a:cubicBezTo>
                <a:cubicBezTo>
                  <a:pt x="231011" y="551041"/>
                  <a:pt x="213037" y="552070"/>
                  <a:pt x="196994" y="558946"/>
                </a:cubicBezTo>
                <a:cubicBezTo>
                  <a:pt x="132248" y="586694"/>
                  <a:pt x="165244" y="580113"/>
                  <a:pt x="158894" y="584346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Figura a mano libera 1"/>
          <p:cNvSpPr/>
          <p:nvPr/>
        </p:nvSpPr>
        <p:spPr>
          <a:xfrm rot="10800000">
            <a:off x="0" y="1495167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5" name="Gruppo 4"/>
          <p:cNvGrpSpPr/>
          <p:nvPr/>
        </p:nvGrpSpPr>
        <p:grpSpPr>
          <a:xfrm rot="8585069">
            <a:off x="1733536" y="2704662"/>
            <a:ext cx="576064" cy="331646"/>
            <a:chOff x="6439823" y="2811063"/>
            <a:chExt cx="576064" cy="331646"/>
          </a:xfrm>
        </p:grpSpPr>
        <p:sp>
          <p:nvSpPr>
            <p:cNvPr id="3" name="Stella a 5 punte 2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" name="Figura a mano libera 3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9" name="CasellaDiTesto 8"/>
          <p:cNvSpPr txBox="1"/>
          <p:nvPr/>
        </p:nvSpPr>
        <p:spPr>
          <a:xfrm>
            <a:off x="0" y="0"/>
            <a:ext cx="830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 – SEMIRETTA </a:t>
            </a:r>
            <a:r>
              <a:rPr lang="it-IT" dirty="0" err="1" smtClean="0"/>
              <a:t>DI</a:t>
            </a:r>
            <a:r>
              <a:rPr lang="it-IT" dirty="0" smtClean="0"/>
              <a:t> RILEVAMENTO</a:t>
            </a:r>
          </a:p>
        </p:txBody>
      </p:sp>
      <p:cxnSp>
        <p:nvCxnSpPr>
          <p:cNvPr id="11" name="Connettore 1 10"/>
          <p:cNvCxnSpPr/>
          <p:nvPr/>
        </p:nvCxnSpPr>
        <p:spPr>
          <a:xfrm rot="16800000" flipV="1">
            <a:off x="4743951" y="686373"/>
            <a:ext cx="0" cy="57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/>
          <p:nvPr/>
        </p:nvCxnSpPr>
        <p:spPr>
          <a:xfrm rot="16980000" flipV="1">
            <a:off x="4741825" y="837244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rot="16620000" flipV="1">
            <a:off x="4794172" y="533621"/>
            <a:ext cx="0" cy="576000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igura a mano libera 16"/>
          <p:cNvSpPr/>
          <p:nvPr/>
        </p:nvSpPr>
        <p:spPr>
          <a:xfrm>
            <a:off x="7452320" y="5589240"/>
            <a:ext cx="1257300" cy="447675"/>
          </a:xfrm>
          <a:custGeom>
            <a:avLst/>
            <a:gdLst>
              <a:gd name="connsiteX0" fmla="*/ 0 w 1257300"/>
              <a:gd name="connsiteY0" fmla="*/ 316707 h 447675"/>
              <a:gd name="connsiteX1" fmla="*/ 492918 w 1257300"/>
              <a:gd name="connsiteY1" fmla="*/ 0 h 447675"/>
              <a:gd name="connsiteX2" fmla="*/ 1257300 w 1257300"/>
              <a:gd name="connsiteY2" fmla="*/ 90488 h 447675"/>
              <a:gd name="connsiteX3" fmla="*/ 561975 w 1257300"/>
              <a:gd name="connsiteY3" fmla="*/ 447675 h 447675"/>
              <a:gd name="connsiteX4" fmla="*/ 0 w 1257300"/>
              <a:gd name="connsiteY4" fmla="*/ 316707 h 447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447675">
                <a:moveTo>
                  <a:pt x="0" y="316707"/>
                </a:moveTo>
                <a:lnTo>
                  <a:pt x="492918" y="0"/>
                </a:lnTo>
                <a:lnTo>
                  <a:pt x="1257300" y="90488"/>
                </a:lnTo>
                <a:lnTo>
                  <a:pt x="561975" y="447675"/>
                </a:lnTo>
                <a:lnTo>
                  <a:pt x="0" y="316707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7483170" y="3933056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70C0"/>
                </a:solidFill>
              </a:rPr>
              <a:t>280°</a:t>
            </a:r>
            <a:endParaRPr lang="it-IT" sz="1200" dirty="0">
              <a:solidFill>
                <a:srgbClr val="0070C0"/>
              </a:solidFill>
            </a:endParaRPr>
          </a:p>
        </p:txBody>
      </p:sp>
      <p:sp>
        <p:nvSpPr>
          <p:cNvPr id="20" name="Figura a mano libera 19"/>
          <p:cNvSpPr/>
          <p:nvPr/>
        </p:nvSpPr>
        <p:spPr>
          <a:xfrm>
            <a:off x="4507706" y="3381375"/>
            <a:ext cx="27385" cy="140494"/>
          </a:xfrm>
          <a:custGeom>
            <a:avLst/>
            <a:gdLst>
              <a:gd name="connsiteX0" fmla="*/ 21432 w 27385"/>
              <a:gd name="connsiteY0" fmla="*/ 0 h 140494"/>
              <a:gd name="connsiteX1" fmla="*/ 23813 w 27385"/>
              <a:gd name="connsiteY1" fmla="*/ 83344 h 140494"/>
              <a:gd name="connsiteX2" fmla="*/ 0 w 27385"/>
              <a:gd name="connsiteY2" fmla="*/ 140494 h 14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85" h="140494">
                <a:moveTo>
                  <a:pt x="21432" y="0"/>
                </a:moveTo>
                <a:cubicBezTo>
                  <a:pt x="24408" y="29964"/>
                  <a:pt x="27385" y="59928"/>
                  <a:pt x="23813" y="83344"/>
                </a:cubicBezTo>
                <a:cubicBezTo>
                  <a:pt x="20241" y="106760"/>
                  <a:pt x="10120" y="123627"/>
                  <a:pt x="0" y="14049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Figura a mano libera 20"/>
          <p:cNvSpPr/>
          <p:nvPr/>
        </p:nvSpPr>
        <p:spPr>
          <a:xfrm>
            <a:off x="4471988" y="3529013"/>
            <a:ext cx="36909" cy="126206"/>
          </a:xfrm>
          <a:custGeom>
            <a:avLst/>
            <a:gdLst>
              <a:gd name="connsiteX0" fmla="*/ 35718 w 36909"/>
              <a:gd name="connsiteY0" fmla="*/ 0 h 126206"/>
              <a:gd name="connsiteX1" fmla="*/ 30956 w 36909"/>
              <a:gd name="connsiteY1" fmla="*/ 61912 h 126206"/>
              <a:gd name="connsiteX2" fmla="*/ 0 w 36909"/>
              <a:gd name="connsiteY2" fmla="*/ 126206 h 126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909" h="126206">
                <a:moveTo>
                  <a:pt x="35718" y="0"/>
                </a:moveTo>
                <a:cubicBezTo>
                  <a:pt x="36313" y="20439"/>
                  <a:pt x="36909" y="40878"/>
                  <a:pt x="30956" y="61912"/>
                </a:cubicBezTo>
                <a:cubicBezTo>
                  <a:pt x="25003" y="82946"/>
                  <a:pt x="12501" y="104576"/>
                  <a:pt x="0" y="1262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/>
          <p:cNvSpPr txBox="1"/>
          <p:nvPr/>
        </p:nvSpPr>
        <p:spPr>
          <a:xfrm>
            <a:off x="4468832" y="331140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472038" y="3463116"/>
            <a:ext cx="2439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smtClean="0">
                <a:latin typeface="Symbol" pitchFamily="18" charset="2"/>
              </a:rPr>
              <a:t>e</a:t>
            </a:r>
            <a:endParaRPr lang="it-IT" sz="1050" dirty="0">
              <a:latin typeface="Symbol" pitchFamily="18" charset="2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251520" y="476672"/>
            <a:ext cx="4031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Esempio 3: Analisi dell’area di incertezza</a:t>
            </a:r>
            <a:endParaRPr lang="it-IT" b="1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195737" y="899428"/>
            <a:ext cx="48965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L’area di incertezza è MINIMA quando il </a:t>
            </a:r>
            <a:r>
              <a:rPr lang="it-IT" sz="1200" dirty="0" smtClean="0">
                <a:latin typeface="Symbol" pitchFamily="18" charset="2"/>
              </a:rPr>
              <a:t>Da</a:t>
            </a:r>
            <a:r>
              <a:rPr lang="it-IT" sz="1200" dirty="0" smtClean="0"/>
              <a:t> è uguale a 90°</a:t>
            </a:r>
            <a:endParaRPr lang="it-IT" sz="1200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1619672" y="30689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grpSp>
        <p:nvGrpSpPr>
          <p:cNvPr id="10" name="Gruppo 46"/>
          <p:cNvGrpSpPr/>
          <p:nvPr/>
        </p:nvGrpSpPr>
        <p:grpSpPr>
          <a:xfrm rot="18600000">
            <a:off x="3554950" y="3444204"/>
            <a:ext cx="5963105" cy="1817307"/>
            <a:chOff x="2407320" y="4925553"/>
            <a:chExt cx="5963105" cy="1817307"/>
          </a:xfrm>
        </p:grpSpPr>
        <p:grpSp>
          <p:nvGrpSpPr>
            <p:cNvPr id="33" name="Gruppo 35"/>
            <p:cNvGrpSpPr/>
            <p:nvPr/>
          </p:nvGrpSpPr>
          <p:grpSpPr>
            <a:xfrm rot="13089546">
              <a:off x="2821085" y="6411214"/>
              <a:ext cx="576064" cy="331646"/>
              <a:chOff x="6439823" y="2811063"/>
              <a:chExt cx="576064" cy="331646"/>
            </a:xfrm>
          </p:grpSpPr>
          <p:sp>
            <p:nvSpPr>
              <p:cNvPr id="37" name="Stella a 5 punte 36"/>
              <p:cNvSpPr/>
              <p:nvPr/>
            </p:nvSpPr>
            <p:spPr>
              <a:xfrm>
                <a:off x="6871871" y="2811063"/>
                <a:ext cx="144016" cy="144016"/>
              </a:xfrm>
              <a:prstGeom prst="star5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Figura a mano libera 37"/>
              <p:cNvSpPr/>
              <p:nvPr/>
            </p:nvSpPr>
            <p:spPr>
              <a:xfrm>
                <a:off x="6439823" y="2883071"/>
                <a:ext cx="473748" cy="259638"/>
              </a:xfrm>
              <a:custGeom>
                <a:avLst/>
                <a:gdLst>
                  <a:gd name="connsiteX0" fmla="*/ 533399 w 545756"/>
                  <a:gd name="connsiteY0" fmla="*/ 30892 h 403654"/>
                  <a:gd name="connsiteX1" fmla="*/ 137983 w 545756"/>
                  <a:gd name="connsiteY1" fmla="*/ 376881 h 403654"/>
                  <a:gd name="connsiteX2" fmla="*/ 63843 w 545756"/>
                  <a:gd name="connsiteY2" fmla="*/ 191530 h 403654"/>
                  <a:gd name="connsiteX3" fmla="*/ 533399 w 545756"/>
                  <a:gd name="connsiteY3" fmla="*/ 30892 h 403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5756" h="403654">
                    <a:moveTo>
                      <a:pt x="533399" y="30892"/>
                    </a:moveTo>
                    <a:cubicBezTo>
                      <a:pt x="545756" y="61784"/>
                      <a:pt x="216242" y="350108"/>
                      <a:pt x="137983" y="376881"/>
                    </a:cubicBezTo>
                    <a:cubicBezTo>
                      <a:pt x="59724" y="403654"/>
                      <a:pt x="0" y="249195"/>
                      <a:pt x="63843" y="191530"/>
                    </a:cubicBezTo>
                    <a:cubicBezTo>
                      <a:pt x="127686" y="133865"/>
                      <a:pt x="521042" y="0"/>
                      <a:pt x="533399" y="30892"/>
                    </a:cubicBezTo>
                    <a:close/>
                  </a:path>
                </a:pathLst>
              </a:cu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39" name="Connettore 1 38"/>
            <p:cNvCxnSpPr/>
            <p:nvPr/>
          </p:nvCxnSpPr>
          <p:spPr>
            <a:xfrm rot="14400000" flipV="1">
              <a:off x="5346346" y="220534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 rot="14220000" flipV="1">
              <a:off x="5287320" y="204555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 rot="14580000" flipV="1">
              <a:off x="5490425" y="2317263"/>
              <a:ext cx="0" cy="576000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igura a mano libera 41"/>
            <p:cNvSpPr/>
            <p:nvPr/>
          </p:nvSpPr>
          <p:spPr>
            <a:xfrm>
              <a:off x="4874419" y="5197971"/>
              <a:ext cx="95250" cy="100013"/>
            </a:xfrm>
            <a:custGeom>
              <a:avLst/>
              <a:gdLst>
                <a:gd name="connsiteX0" fmla="*/ 0 w 95250"/>
                <a:gd name="connsiteY0" fmla="*/ 0 h 100013"/>
                <a:gd name="connsiteX1" fmla="*/ 64294 w 95250"/>
                <a:gd name="connsiteY1" fmla="*/ 40481 h 100013"/>
                <a:gd name="connsiteX2" fmla="*/ 95250 w 95250"/>
                <a:gd name="connsiteY2" fmla="*/ 100013 h 100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00013">
                  <a:moveTo>
                    <a:pt x="0" y="0"/>
                  </a:moveTo>
                  <a:cubicBezTo>
                    <a:pt x="24209" y="11906"/>
                    <a:pt x="48419" y="23812"/>
                    <a:pt x="64294" y="40481"/>
                  </a:cubicBezTo>
                  <a:cubicBezTo>
                    <a:pt x="80169" y="57150"/>
                    <a:pt x="87709" y="78581"/>
                    <a:pt x="95250" y="100013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Figura a mano libera 42"/>
            <p:cNvSpPr/>
            <p:nvPr/>
          </p:nvSpPr>
          <p:spPr>
            <a:xfrm>
              <a:off x="4976813" y="5300365"/>
              <a:ext cx="92868" cy="116681"/>
            </a:xfrm>
            <a:custGeom>
              <a:avLst/>
              <a:gdLst>
                <a:gd name="connsiteX0" fmla="*/ 0 w 92868"/>
                <a:gd name="connsiteY0" fmla="*/ 0 h 116681"/>
                <a:gd name="connsiteX1" fmla="*/ 61912 w 92868"/>
                <a:gd name="connsiteY1" fmla="*/ 47625 h 116681"/>
                <a:gd name="connsiteX2" fmla="*/ 92868 w 92868"/>
                <a:gd name="connsiteY2" fmla="*/ 116681 h 11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868" h="116681">
                  <a:moveTo>
                    <a:pt x="0" y="0"/>
                  </a:moveTo>
                  <a:cubicBezTo>
                    <a:pt x="23217" y="14089"/>
                    <a:pt x="46434" y="28178"/>
                    <a:pt x="61912" y="47625"/>
                  </a:cubicBezTo>
                  <a:cubicBezTo>
                    <a:pt x="77390" y="67072"/>
                    <a:pt x="85129" y="91876"/>
                    <a:pt x="92868" y="116681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4898044" y="5047292"/>
              <a:ext cx="2584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 smtClean="0">
                  <a:latin typeface="Symbol" pitchFamily="18" charset="2"/>
                </a:rPr>
                <a:t>b</a:t>
              </a:r>
              <a:endParaRPr lang="it-IT" sz="1050" dirty="0">
                <a:latin typeface="Symbol" pitchFamily="18" charset="2"/>
              </a:endParaRPr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5012432" y="5157192"/>
              <a:ext cx="2584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050" dirty="0" smtClean="0">
                  <a:latin typeface="Symbol" pitchFamily="18" charset="2"/>
                </a:rPr>
                <a:t>b</a:t>
              </a:r>
              <a:endParaRPr lang="it-IT" sz="1050" dirty="0">
                <a:latin typeface="Symbol" pitchFamily="18" charset="2"/>
              </a:endParaRPr>
            </a:p>
          </p:txBody>
        </p:sp>
      </p:grpSp>
      <p:sp>
        <p:nvSpPr>
          <p:cNvPr id="46" name="CasellaDiTesto 45"/>
          <p:cNvSpPr txBox="1"/>
          <p:nvPr/>
        </p:nvSpPr>
        <p:spPr>
          <a:xfrm>
            <a:off x="4932040" y="648866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</a:t>
            </a:r>
            <a:endParaRPr lang="it-IT" dirty="0"/>
          </a:p>
        </p:txBody>
      </p:sp>
      <p:sp>
        <p:nvSpPr>
          <p:cNvPr id="54" name="CasellaDiTesto 53"/>
          <p:cNvSpPr txBox="1"/>
          <p:nvPr/>
        </p:nvSpPr>
        <p:spPr>
          <a:xfrm>
            <a:off x="6228184" y="764704"/>
            <a:ext cx="473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190°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55" name="Parentesi graffa chiusa 54"/>
          <p:cNvSpPr/>
          <p:nvPr/>
        </p:nvSpPr>
        <p:spPr>
          <a:xfrm rot="20298506">
            <a:off x="7157682" y="873080"/>
            <a:ext cx="412654" cy="316045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b="1" dirty="0"/>
          </a:p>
        </p:txBody>
      </p:sp>
      <p:sp>
        <p:nvSpPr>
          <p:cNvPr id="56" name="CasellaDiTesto 55"/>
          <p:cNvSpPr txBox="1"/>
          <p:nvPr/>
        </p:nvSpPr>
        <p:spPr>
          <a:xfrm>
            <a:off x="7524328" y="2060848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90°</a:t>
            </a:r>
            <a:endParaRPr lang="it-IT" sz="1400" b="1" dirty="0"/>
          </a:p>
        </p:txBody>
      </p:sp>
      <p:sp>
        <p:nvSpPr>
          <p:cNvPr id="57" name="Figura a mano libera 56"/>
          <p:cNvSpPr/>
          <p:nvPr/>
        </p:nvSpPr>
        <p:spPr>
          <a:xfrm>
            <a:off x="6660232" y="5589240"/>
            <a:ext cx="757237" cy="464344"/>
          </a:xfrm>
          <a:custGeom>
            <a:avLst/>
            <a:gdLst>
              <a:gd name="connsiteX0" fmla="*/ 280987 w 757237"/>
              <a:gd name="connsiteY0" fmla="*/ 0 h 464344"/>
              <a:gd name="connsiteX1" fmla="*/ 757237 w 757237"/>
              <a:gd name="connsiteY1" fmla="*/ 59531 h 464344"/>
              <a:gd name="connsiteX2" fmla="*/ 385762 w 757237"/>
              <a:gd name="connsiteY2" fmla="*/ 464344 h 464344"/>
              <a:gd name="connsiteX3" fmla="*/ 0 w 757237"/>
              <a:gd name="connsiteY3" fmla="*/ 369094 h 464344"/>
              <a:gd name="connsiteX4" fmla="*/ 280987 w 757237"/>
              <a:gd name="connsiteY4" fmla="*/ 0 h 4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237" h="464344">
                <a:moveTo>
                  <a:pt x="280987" y="0"/>
                </a:moveTo>
                <a:lnTo>
                  <a:pt x="757237" y="59531"/>
                </a:lnTo>
                <a:lnTo>
                  <a:pt x="385762" y="464344"/>
                </a:lnTo>
                <a:lnTo>
                  <a:pt x="0" y="369094"/>
                </a:lnTo>
                <a:lnTo>
                  <a:pt x="280987" y="0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Figura a mano libera 51"/>
          <p:cNvSpPr/>
          <p:nvPr/>
        </p:nvSpPr>
        <p:spPr>
          <a:xfrm>
            <a:off x="5762625" y="3536950"/>
            <a:ext cx="415925" cy="492125"/>
          </a:xfrm>
          <a:custGeom>
            <a:avLst/>
            <a:gdLst>
              <a:gd name="connsiteX0" fmla="*/ 50800 w 415925"/>
              <a:gd name="connsiteY0" fmla="*/ 0 h 492125"/>
              <a:gd name="connsiteX1" fmla="*/ 415925 w 415925"/>
              <a:gd name="connsiteY1" fmla="*/ 44450 h 492125"/>
              <a:gd name="connsiteX2" fmla="*/ 314325 w 415925"/>
              <a:gd name="connsiteY2" fmla="*/ 492125 h 492125"/>
              <a:gd name="connsiteX3" fmla="*/ 0 w 415925"/>
              <a:gd name="connsiteY3" fmla="*/ 419100 h 492125"/>
              <a:gd name="connsiteX4" fmla="*/ 50800 w 415925"/>
              <a:gd name="connsiteY4" fmla="*/ 0 h 492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5925" h="492125">
                <a:moveTo>
                  <a:pt x="50800" y="0"/>
                </a:moveTo>
                <a:lnTo>
                  <a:pt x="415925" y="44450"/>
                </a:lnTo>
                <a:lnTo>
                  <a:pt x="314325" y="492125"/>
                </a:lnTo>
                <a:lnTo>
                  <a:pt x="0" y="419100"/>
                </a:lnTo>
                <a:lnTo>
                  <a:pt x="50800" y="0"/>
                </a:lnTo>
                <a:close/>
              </a:path>
            </a:pathLst>
          </a:custGeom>
          <a:solidFill>
            <a:schemeClr val="bg2">
              <a:lumMod val="75000"/>
              <a:alpha val="43000"/>
            </a:schemeClr>
          </a:solidFill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2"/>
          <p:cNvSpPr txBox="1"/>
          <p:nvPr/>
        </p:nvSpPr>
        <p:spPr>
          <a:xfrm>
            <a:off x="5868144" y="5301208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90°</a:t>
            </a:r>
            <a:endParaRPr lang="it-IT" sz="1400" b="1" dirty="0"/>
          </a:p>
        </p:txBody>
      </p:sp>
      <p:sp>
        <p:nvSpPr>
          <p:cNvPr id="58" name="CasellaDiTesto 57"/>
          <p:cNvSpPr txBox="1"/>
          <p:nvPr/>
        </p:nvSpPr>
        <p:spPr>
          <a:xfrm>
            <a:off x="6804248" y="5301208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60°</a:t>
            </a:r>
            <a:endParaRPr lang="it-IT" sz="1400" b="1" dirty="0"/>
          </a:p>
        </p:txBody>
      </p:sp>
      <p:sp>
        <p:nvSpPr>
          <p:cNvPr id="59" name="CasellaDiTesto 58"/>
          <p:cNvSpPr txBox="1"/>
          <p:nvPr/>
        </p:nvSpPr>
        <p:spPr>
          <a:xfrm>
            <a:off x="7812360" y="5301208"/>
            <a:ext cx="827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latin typeface="Symbol" pitchFamily="18" charset="2"/>
              </a:rPr>
              <a:t>Da</a:t>
            </a:r>
            <a:r>
              <a:rPr lang="it-IT" sz="1400" b="1" dirty="0" smtClean="0"/>
              <a:t> = 40°</a:t>
            </a:r>
            <a:endParaRPr lang="it-IT" sz="1400" b="1" dirty="0"/>
          </a:p>
        </p:txBody>
      </p:sp>
      <p:sp>
        <p:nvSpPr>
          <p:cNvPr id="60" name="CasellaDiTesto 59"/>
          <p:cNvSpPr txBox="1"/>
          <p:nvPr/>
        </p:nvSpPr>
        <p:spPr>
          <a:xfrm>
            <a:off x="2483768" y="1340768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CONCLUSIONE 1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Se il punto nave costiero deve essere fatto con 2 rilevamenti, allora sarebbe </a:t>
            </a:r>
            <a:r>
              <a:rPr lang="it-IT" smtClean="0">
                <a:solidFill>
                  <a:srgbClr val="FF0000"/>
                </a:solidFill>
              </a:rPr>
              <a:t>meglio che abbiano </a:t>
            </a:r>
            <a:r>
              <a:rPr lang="it-IT" dirty="0" smtClean="0">
                <a:solidFill>
                  <a:srgbClr val="FF0000"/>
                </a:solidFill>
              </a:rPr>
              <a:t>una differenza di 90°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0.02813 0.29491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0" y="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6" grpId="0"/>
      <p:bldP spid="54" grpId="0"/>
      <p:bldP spid="55" grpId="0" animBg="1"/>
      <p:bldP spid="56" grpId="0"/>
      <p:bldP spid="52" grpId="0" animBg="1"/>
      <p:bldP spid="52" grpId="1" animBg="1"/>
      <p:bldP spid="53" grpId="0"/>
      <p:bldP spid="58" grpId="0"/>
      <p:bldP spid="59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548680"/>
            <a:ext cx="522007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it-IT" dirty="0" smtClean="0"/>
              <a:t>Il cerchio capace (misura della differenza di azimuth)</a:t>
            </a:r>
          </a:p>
          <a:p>
            <a:pPr marL="342900" indent="-342900"/>
            <a:r>
              <a:rPr lang="it-IT" dirty="0" smtClean="0"/>
              <a:t>	</a:t>
            </a:r>
          </a:p>
          <a:p>
            <a:pPr marL="342900" indent="-342900"/>
            <a:r>
              <a:rPr lang="it-IT" dirty="0" smtClean="0"/>
              <a:t>	La misura della differenza di azimuth può essere fatta in due modi diversi: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dirty="0" smtClean="0"/>
              <a:t>MISURA Diretta – </a:t>
            </a:r>
            <a:r>
              <a:rPr lang="it-IT" sz="1400" dirty="0" smtClean="0"/>
              <a:t>Usando uno strumento che può misurare direttamente la differenza di azimuth (rilevamento) tra i due piani verticali contenenti due punti cospicui sulla costa, come il SESTANTE od il CIRCOLO AMICI MAGNAGHI (strumenti “goniometri”)</a:t>
            </a:r>
            <a:endParaRPr lang="it-IT" dirty="0" smtClean="0"/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dirty="0" smtClean="0"/>
              <a:t>MISURA Indiretta – </a:t>
            </a:r>
            <a:r>
              <a:rPr lang="it-IT" sz="1400" dirty="0" smtClean="0"/>
              <a:t>Usando uno strumento che misura il rilevamento (polare, magnetico o vero) per due volte su due punti cospicui diversi (2 misurazioni separate). La differenza di angolo si ottiene confrontando le due misurazioni</a:t>
            </a:r>
          </a:p>
          <a:p>
            <a:pPr marL="800100" lvl="1" indent="-342900" algn="just">
              <a:buFont typeface="Arial" pitchFamily="34" charset="0"/>
              <a:buChar char="•"/>
            </a:pPr>
            <a:endParaRPr lang="it-IT" sz="1400" dirty="0" smtClean="0"/>
          </a:p>
          <a:p>
            <a:pPr marL="800100" lvl="1" indent="-342900" algn="just"/>
            <a:r>
              <a:rPr lang="it-IT" dirty="0" smtClean="0"/>
              <a:t>Gli errori, dati i due diversi metodi di misura, sono diversi.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dirty="0" smtClean="0"/>
              <a:t>Misura diretta – </a:t>
            </a:r>
            <a:r>
              <a:rPr lang="it-IT" sz="1400" dirty="0" smtClean="0"/>
              <a:t>L’errore è molto piccolo data l’accuratezza dello strumento e la singola osservazione. </a:t>
            </a:r>
            <a:endParaRPr lang="it-IT" dirty="0" smtClean="0"/>
          </a:p>
          <a:p>
            <a:pPr marL="800100" lvl="1" indent="-342900" algn="just"/>
            <a:r>
              <a:rPr lang="it-IT" sz="1400" b="1" dirty="0" smtClean="0"/>
              <a:t>	</a:t>
            </a:r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b="1" dirty="0" smtClean="0"/>
              <a:t> = ± 1’ (sestante)</a:t>
            </a:r>
          </a:p>
          <a:p>
            <a:pPr marL="800100" lvl="1" indent="-342900" algn="just"/>
            <a:r>
              <a:rPr lang="it-IT" sz="1400" b="1" dirty="0" smtClean="0"/>
              <a:t>	</a:t>
            </a:r>
            <a:r>
              <a:rPr lang="it-IT" sz="1400" b="1" dirty="0" smtClean="0">
                <a:latin typeface="Symbol" pitchFamily="18" charset="2"/>
              </a:rPr>
              <a:t>e</a:t>
            </a:r>
            <a:r>
              <a:rPr lang="it-IT" sz="1400" b="1" dirty="0" smtClean="0"/>
              <a:t> = ± 10’ (</a:t>
            </a:r>
            <a:r>
              <a:rPr lang="it-IT" sz="1400" b="1" dirty="0" err="1" smtClean="0"/>
              <a:t>c.a.m.</a:t>
            </a:r>
            <a:r>
              <a:rPr lang="it-IT" sz="1400" b="1" dirty="0" smtClean="0"/>
              <a:t>)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</a:rPr>
              <a:t>Misura indiretta – </a:t>
            </a:r>
            <a:r>
              <a:rPr lang="it-IT" sz="1400" dirty="0" smtClean="0">
                <a:solidFill>
                  <a:prstClr val="black"/>
                </a:solidFill>
              </a:rPr>
              <a:t>L’errore è quello della semiretta di rilevamento</a:t>
            </a:r>
          </a:p>
          <a:p>
            <a:pPr marL="800100" lvl="1" indent="-342900" algn="just"/>
            <a:r>
              <a:rPr lang="it-IT" sz="1400" dirty="0" smtClean="0">
                <a:solidFill>
                  <a:prstClr val="black"/>
                </a:solidFill>
              </a:rPr>
              <a:t>	</a:t>
            </a:r>
            <a:r>
              <a:rPr lang="it-IT" sz="1400" b="1" dirty="0" smtClean="0">
                <a:solidFill>
                  <a:prstClr val="black"/>
                </a:solidFill>
                <a:latin typeface="Symbol" pitchFamily="18" charset="2"/>
              </a:rPr>
              <a:t>e</a:t>
            </a:r>
            <a:r>
              <a:rPr lang="it-IT" sz="1400" b="1" dirty="0" smtClean="0">
                <a:solidFill>
                  <a:prstClr val="black"/>
                </a:solidFill>
              </a:rPr>
              <a:t> = ± 1,5°</a:t>
            </a:r>
          </a:p>
          <a:p>
            <a:pPr marL="800100" lvl="1" indent="-342900" algn="just"/>
            <a:endParaRPr lang="it-IT" sz="1400" b="1" dirty="0" smtClean="0">
              <a:solidFill>
                <a:prstClr val="black"/>
              </a:solidFill>
            </a:endParaRPr>
          </a:p>
        </p:txBody>
      </p:sp>
      <p:pic>
        <p:nvPicPr>
          <p:cNvPr id="1026" name="Picture 2" descr="Risultati immagini per sesta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1594301" cy="1393021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1340768"/>
            <a:ext cx="1944216" cy="1284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6156176" y="620688"/>
            <a:ext cx="2987824" cy="230425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r>
              <a:rPr lang="it-IT" sz="1100" b="1" dirty="0" smtClean="0"/>
              <a:t>DUE PUNTI COSPICUI MOLTO BASSI SUL LMM</a:t>
            </a:r>
            <a:endParaRPr lang="it-IT" sz="1100" b="1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548680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it-IT" dirty="0" smtClean="0"/>
              <a:t>Il cerchio capace (misura della differenza di azimuth)</a:t>
            </a:r>
          </a:p>
        </p:txBody>
      </p:sp>
      <p:sp>
        <p:nvSpPr>
          <p:cNvPr id="4" name="Rettangolo 3"/>
          <p:cNvSpPr/>
          <p:nvPr/>
        </p:nvSpPr>
        <p:spPr>
          <a:xfrm>
            <a:off x="0" y="1196752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/>
            <a:r>
              <a:rPr lang="it-IT" sz="1600" b="1" dirty="0" smtClean="0">
                <a:solidFill>
                  <a:prstClr val="black"/>
                </a:solidFill>
              </a:rPr>
              <a:t>Nella misura diretta, si può verificare l’errore di “inclinazione” dello strumento. </a:t>
            </a:r>
          </a:p>
          <a:p>
            <a:pPr marL="0" lvl="1" indent="449263" algn="just">
              <a:tabLst>
                <a:tab pos="0" algn="l"/>
              </a:tabLst>
            </a:pPr>
            <a:r>
              <a:rPr lang="it-IT" sz="1200" dirty="0" smtClean="0"/>
              <a:t>L’errore che si commette può essere trascurato se i due oggetti  sono bassi sull’orizzonte e se l’inclinazione dello strumento sul piano orizzontale è di pochi gradi.  Pertanto è sconsigliabile usare punti cospicui molto alti rispetto al LMM, perché ci costringerebbero ad inclinare lo strumento.</a:t>
            </a:r>
          </a:p>
          <a:p>
            <a:pPr marL="0" lvl="1" indent="449263" algn="just">
              <a:tabLst>
                <a:tab pos="0" algn="l"/>
              </a:tabLst>
            </a:pPr>
            <a:r>
              <a:rPr lang="it-IT" sz="1200" dirty="0" smtClean="0">
                <a:solidFill>
                  <a:prstClr val="black"/>
                </a:solidFill>
              </a:rPr>
              <a:t>L’inclinazione dello strumento si verifica anche quando c’è un dislivello tra i due punti cospicui. </a:t>
            </a:r>
          </a:p>
          <a:p>
            <a:pPr marL="0" lvl="1" indent="449263" algn="just">
              <a:tabLst>
                <a:tab pos="0" algn="l"/>
              </a:tabLst>
            </a:pPr>
            <a:r>
              <a:rPr lang="it-IT" sz="1200" b="1" dirty="0" smtClean="0">
                <a:solidFill>
                  <a:prstClr val="black"/>
                </a:solidFill>
              </a:rPr>
              <a:t>In conclusione i tre punti (DUE differenze di angolo) per un punto nave costiero dovrebbero essere BASSI sul LMM e sullo stesso piano</a:t>
            </a:r>
            <a:endParaRPr lang="it-IT" sz="1400" b="1" dirty="0" smtClean="0">
              <a:solidFill>
                <a:prstClr val="black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6156176" y="260648"/>
            <a:ext cx="1374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1) Caso ottimale</a:t>
            </a:r>
            <a:endParaRPr lang="it-IT" sz="1400" dirty="0"/>
          </a:p>
        </p:txBody>
      </p:sp>
      <p:sp>
        <p:nvSpPr>
          <p:cNvPr id="6" name="Rettangolo 5"/>
          <p:cNvSpPr/>
          <p:nvPr/>
        </p:nvSpPr>
        <p:spPr>
          <a:xfrm>
            <a:off x="5292080" y="1592650"/>
            <a:ext cx="64807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ilindro 6"/>
          <p:cNvSpPr/>
          <p:nvPr/>
        </p:nvSpPr>
        <p:spPr>
          <a:xfrm>
            <a:off x="5580112" y="1664658"/>
            <a:ext cx="72008" cy="2880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7026147" y="-27384"/>
            <a:ext cx="2117853" cy="2044700"/>
          </a:xfrm>
          <a:custGeom>
            <a:avLst/>
            <a:gdLst>
              <a:gd name="connsiteX0" fmla="*/ 1838453 w 2117853"/>
              <a:gd name="connsiteY0" fmla="*/ 50800 h 2044700"/>
              <a:gd name="connsiteX1" fmla="*/ 1838453 w 2117853"/>
              <a:gd name="connsiteY1" fmla="*/ 50800 h 2044700"/>
              <a:gd name="connsiteX2" fmla="*/ 1533653 w 2117853"/>
              <a:gd name="connsiteY2" fmla="*/ 63500 h 2044700"/>
              <a:gd name="connsiteX3" fmla="*/ 1495553 w 2117853"/>
              <a:gd name="connsiteY3" fmla="*/ 76200 h 2044700"/>
              <a:gd name="connsiteX4" fmla="*/ 1419353 w 2117853"/>
              <a:gd name="connsiteY4" fmla="*/ 127000 h 2044700"/>
              <a:gd name="connsiteX5" fmla="*/ 1393953 w 2117853"/>
              <a:gd name="connsiteY5" fmla="*/ 203200 h 2044700"/>
              <a:gd name="connsiteX6" fmla="*/ 1381253 w 2117853"/>
              <a:gd name="connsiteY6" fmla="*/ 241300 h 2044700"/>
              <a:gd name="connsiteX7" fmla="*/ 1355853 w 2117853"/>
              <a:gd name="connsiteY7" fmla="*/ 279400 h 2044700"/>
              <a:gd name="connsiteX8" fmla="*/ 1317753 w 2117853"/>
              <a:gd name="connsiteY8" fmla="*/ 393700 h 2044700"/>
              <a:gd name="connsiteX9" fmla="*/ 1254253 w 2117853"/>
              <a:gd name="connsiteY9" fmla="*/ 508000 h 2044700"/>
              <a:gd name="connsiteX10" fmla="*/ 1139953 w 2117853"/>
              <a:gd name="connsiteY10" fmla="*/ 546100 h 2044700"/>
              <a:gd name="connsiteX11" fmla="*/ 1101853 w 2117853"/>
              <a:gd name="connsiteY11" fmla="*/ 558800 h 2044700"/>
              <a:gd name="connsiteX12" fmla="*/ 885953 w 2117853"/>
              <a:gd name="connsiteY12" fmla="*/ 571500 h 2044700"/>
              <a:gd name="connsiteX13" fmla="*/ 758953 w 2117853"/>
              <a:gd name="connsiteY13" fmla="*/ 609600 h 2044700"/>
              <a:gd name="connsiteX14" fmla="*/ 733553 w 2117853"/>
              <a:gd name="connsiteY14" fmla="*/ 685800 h 2044700"/>
              <a:gd name="connsiteX15" fmla="*/ 670053 w 2117853"/>
              <a:gd name="connsiteY15" fmla="*/ 698500 h 2044700"/>
              <a:gd name="connsiteX16" fmla="*/ 619253 w 2117853"/>
              <a:gd name="connsiteY16" fmla="*/ 711200 h 2044700"/>
              <a:gd name="connsiteX17" fmla="*/ 530353 w 2117853"/>
              <a:gd name="connsiteY17" fmla="*/ 723900 h 2044700"/>
              <a:gd name="connsiteX18" fmla="*/ 492253 w 2117853"/>
              <a:gd name="connsiteY18" fmla="*/ 749300 h 2044700"/>
              <a:gd name="connsiteX19" fmla="*/ 441453 w 2117853"/>
              <a:gd name="connsiteY19" fmla="*/ 927100 h 2044700"/>
              <a:gd name="connsiteX20" fmla="*/ 416053 w 2117853"/>
              <a:gd name="connsiteY20" fmla="*/ 1054100 h 2044700"/>
              <a:gd name="connsiteX21" fmla="*/ 403353 w 2117853"/>
              <a:gd name="connsiteY21" fmla="*/ 1092200 h 2044700"/>
              <a:gd name="connsiteX22" fmla="*/ 365253 w 2117853"/>
              <a:gd name="connsiteY22" fmla="*/ 1117600 h 2044700"/>
              <a:gd name="connsiteX23" fmla="*/ 314453 w 2117853"/>
              <a:gd name="connsiteY23" fmla="*/ 1155700 h 2044700"/>
              <a:gd name="connsiteX24" fmla="*/ 212853 w 2117853"/>
              <a:gd name="connsiteY24" fmla="*/ 1181100 h 2044700"/>
              <a:gd name="connsiteX25" fmla="*/ 187453 w 2117853"/>
              <a:gd name="connsiteY25" fmla="*/ 1219200 h 2044700"/>
              <a:gd name="connsiteX26" fmla="*/ 149353 w 2117853"/>
              <a:gd name="connsiteY26" fmla="*/ 1231900 h 2044700"/>
              <a:gd name="connsiteX27" fmla="*/ 98553 w 2117853"/>
              <a:gd name="connsiteY27" fmla="*/ 1270000 h 2044700"/>
              <a:gd name="connsiteX28" fmla="*/ 60453 w 2117853"/>
              <a:gd name="connsiteY28" fmla="*/ 1358900 h 2044700"/>
              <a:gd name="connsiteX29" fmla="*/ 9653 w 2117853"/>
              <a:gd name="connsiteY29" fmla="*/ 1473200 h 2044700"/>
              <a:gd name="connsiteX30" fmla="*/ 22353 w 2117853"/>
              <a:gd name="connsiteY30" fmla="*/ 1612900 h 2044700"/>
              <a:gd name="connsiteX31" fmla="*/ 98553 w 2117853"/>
              <a:gd name="connsiteY31" fmla="*/ 1676400 h 2044700"/>
              <a:gd name="connsiteX32" fmla="*/ 136653 w 2117853"/>
              <a:gd name="connsiteY32" fmla="*/ 1701800 h 2044700"/>
              <a:gd name="connsiteX33" fmla="*/ 263653 w 2117853"/>
              <a:gd name="connsiteY33" fmla="*/ 1689100 h 2044700"/>
              <a:gd name="connsiteX34" fmla="*/ 517653 w 2117853"/>
              <a:gd name="connsiteY34" fmla="*/ 1651000 h 2044700"/>
              <a:gd name="connsiteX35" fmla="*/ 555753 w 2117853"/>
              <a:gd name="connsiteY35" fmla="*/ 1625600 h 2044700"/>
              <a:gd name="connsiteX36" fmla="*/ 847853 w 2117853"/>
              <a:gd name="connsiteY36" fmla="*/ 1638300 h 2044700"/>
              <a:gd name="connsiteX37" fmla="*/ 1279653 w 2117853"/>
              <a:gd name="connsiteY37" fmla="*/ 1612900 h 2044700"/>
              <a:gd name="connsiteX38" fmla="*/ 1419353 w 2117853"/>
              <a:gd name="connsiteY38" fmla="*/ 1625600 h 2044700"/>
              <a:gd name="connsiteX39" fmla="*/ 1495553 w 2117853"/>
              <a:gd name="connsiteY39" fmla="*/ 1651000 h 2044700"/>
              <a:gd name="connsiteX40" fmla="*/ 1711453 w 2117853"/>
              <a:gd name="connsiteY40" fmla="*/ 1676400 h 2044700"/>
              <a:gd name="connsiteX41" fmla="*/ 1774953 w 2117853"/>
              <a:gd name="connsiteY41" fmla="*/ 1739900 h 2044700"/>
              <a:gd name="connsiteX42" fmla="*/ 1787653 w 2117853"/>
              <a:gd name="connsiteY42" fmla="*/ 1803400 h 2044700"/>
              <a:gd name="connsiteX43" fmla="*/ 1800353 w 2117853"/>
              <a:gd name="connsiteY43" fmla="*/ 1854200 h 2044700"/>
              <a:gd name="connsiteX44" fmla="*/ 1813053 w 2117853"/>
              <a:gd name="connsiteY44" fmla="*/ 1892300 h 2044700"/>
              <a:gd name="connsiteX45" fmla="*/ 1851153 w 2117853"/>
              <a:gd name="connsiteY45" fmla="*/ 1905000 h 2044700"/>
              <a:gd name="connsiteX46" fmla="*/ 1952753 w 2117853"/>
              <a:gd name="connsiteY46" fmla="*/ 2019300 h 2044700"/>
              <a:gd name="connsiteX47" fmla="*/ 2028953 w 2117853"/>
              <a:gd name="connsiteY47" fmla="*/ 2044700 h 2044700"/>
              <a:gd name="connsiteX48" fmla="*/ 2117853 w 2117853"/>
              <a:gd name="connsiteY48" fmla="*/ 2032000 h 2044700"/>
              <a:gd name="connsiteX49" fmla="*/ 2117853 w 2117853"/>
              <a:gd name="connsiteY49" fmla="*/ 0 h 2044700"/>
              <a:gd name="connsiteX50" fmla="*/ 2016253 w 2117853"/>
              <a:gd name="connsiteY50" fmla="*/ 50800 h 2044700"/>
              <a:gd name="connsiteX51" fmla="*/ 1787653 w 2117853"/>
              <a:gd name="connsiteY51" fmla="*/ 63500 h 2044700"/>
              <a:gd name="connsiteX52" fmla="*/ 1838453 w 2117853"/>
              <a:gd name="connsiteY52" fmla="*/ 50800 h 204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7853" h="2044700">
                <a:moveTo>
                  <a:pt x="1838453" y="50800"/>
                </a:moveTo>
                <a:lnTo>
                  <a:pt x="1838453" y="50800"/>
                </a:lnTo>
                <a:cubicBezTo>
                  <a:pt x="1736853" y="55033"/>
                  <a:pt x="1635063" y="55988"/>
                  <a:pt x="1533653" y="63500"/>
                </a:cubicBezTo>
                <a:cubicBezTo>
                  <a:pt x="1520303" y="64489"/>
                  <a:pt x="1507255" y="69699"/>
                  <a:pt x="1495553" y="76200"/>
                </a:cubicBezTo>
                <a:cubicBezTo>
                  <a:pt x="1468868" y="91025"/>
                  <a:pt x="1419353" y="127000"/>
                  <a:pt x="1419353" y="127000"/>
                </a:cubicBezTo>
                <a:lnTo>
                  <a:pt x="1393953" y="203200"/>
                </a:lnTo>
                <a:cubicBezTo>
                  <a:pt x="1389720" y="215900"/>
                  <a:pt x="1388679" y="230161"/>
                  <a:pt x="1381253" y="241300"/>
                </a:cubicBezTo>
                <a:cubicBezTo>
                  <a:pt x="1372786" y="254000"/>
                  <a:pt x="1362052" y="265452"/>
                  <a:pt x="1355853" y="279400"/>
                </a:cubicBezTo>
                <a:lnTo>
                  <a:pt x="1317753" y="393700"/>
                </a:lnTo>
                <a:cubicBezTo>
                  <a:pt x="1306571" y="427247"/>
                  <a:pt x="1287005" y="497083"/>
                  <a:pt x="1254253" y="508000"/>
                </a:cubicBezTo>
                <a:lnTo>
                  <a:pt x="1139953" y="546100"/>
                </a:lnTo>
                <a:cubicBezTo>
                  <a:pt x="1127253" y="550333"/>
                  <a:pt x="1115217" y="558014"/>
                  <a:pt x="1101853" y="558800"/>
                </a:cubicBezTo>
                <a:lnTo>
                  <a:pt x="885953" y="571500"/>
                </a:lnTo>
                <a:cubicBezTo>
                  <a:pt x="793194" y="602420"/>
                  <a:pt x="835728" y="590406"/>
                  <a:pt x="758953" y="609600"/>
                </a:cubicBezTo>
                <a:cubicBezTo>
                  <a:pt x="750486" y="635000"/>
                  <a:pt x="759807" y="680549"/>
                  <a:pt x="733553" y="685800"/>
                </a:cubicBezTo>
                <a:cubicBezTo>
                  <a:pt x="712386" y="690033"/>
                  <a:pt x="691125" y="693817"/>
                  <a:pt x="670053" y="698500"/>
                </a:cubicBezTo>
                <a:cubicBezTo>
                  <a:pt x="653014" y="702286"/>
                  <a:pt x="636426" y="708078"/>
                  <a:pt x="619253" y="711200"/>
                </a:cubicBezTo>
                <a:cubicBezTo>
                  <a:pt x="589802" y="716555"/>
                  <a:pt x="559986" y="719667"/>
                  <a:pt x="530353" y="723900"/>
                </a:cubicBezTo>
                <a:cubicBezTo>
                  <a:pt x="517653" y="732367"/>
                  <a:pt x="496186" y="734552"/>
                  <a:pt x="492253" y="749300"/>
                </a:cubicBezTo>
                <a:cubicBezTo>
                  <a:pt x="441364" y="940135"/>
                  <a:pt x="540930" y="893941"/>
                  <a:pt x="441453" y="927100"/>
                </a:cubicBezTo>
                <a:cubicBezTo>
                  <a:pt x="412761" y="1013177"/>
                  <a:pt x="445239" y="908168"/>
                  <a:pt x="416053" y="1054100"/>
                </a:cubicBezTo>
                <a:cubicBezTo>
                  <a:pt x="413428" y="1067227"/>
                  <a:pt x="411716" y="1081747"/>
                  <a:pt x="403353" y="1092200"/>
                </a:cubicBezTo>
                <a:cubicBezTo>
                  <a:pt x="393818" y="1104119"/>
                  <a:pt x="377673" y="1108728"/>
                  <a:pt x="365253" y="1117600"/>
                </a:cubicBezTo>
                <a:cubicBezTo>
                  <a:pt x="348029" y="1129903"/>
                  <a:pt x="332831" y="1145198"/>
                  <a:pt x="314453" y="1155700"/>
                </a:cubicBezTo>
                <a:cubicBezTo>
                  <a:pt x="293425" y="1167716"/>
                  <a:pt x="228932" y="1177884"/>
                  <a:pt x="212853" y="1181100"/>
                </a:cubicBezTo>
                <a:cubicBezTo>
                  <a:pt x="204386" y="1193800"/>
                  <a:pt x="199372" y="1209665"/>
                  <a:pt x="187453" y="1219200"/>
                </a:cubicBezTo>
                <a:cubicBezTo>
                  <a:pt x="177000" y="1227563"/>
                  <a:pt x="160976" y="1225258"/>
                  <a:pt x="149353" y="1231900"/>
                </a:cubicBezTo>
                <a:cubicBezTo>
                  <a:pt x="130975" y="1242402"/>
                  <a:pt x="115486" y="1257300"/>
                  <a:pt x="98553" y="1270000"/>
                </a:cubicBezTo>
                <a:cubicBezTo>
                  <a:pt x="64958" y="1404381"/>
                  <a:pt x="110570" y="1246136"/>
                  <a:pt x="60453" y="1358900"/>
                </a:cubicBezTo>
                <a:cubicBezTo>
                  <a:pt x="0" y="1494920"/>
                  <a:pt x="67136" y="1386975"/>
                  <a:pt x="9653" y="1473200"/>
                </a:cubicBezTo>
                <a:cubicBezTo>
                  <a:pt x="13886" y="1519767"/>
                  <a:pt x="10305" y="1567720"/>
                  <a:pt x="22353" y="1612900"/>
                </a:cubicBezTo>
                <a:cubicBezTo>
                  <a:pt x="38899" y="1674949"/>
                  <a:pt x="59084" y="1656666"/>
                  <a:pt x="98553" y="1676400"/>
                </a:cubicBezTo>
                <a:cubicBezTo>
                  <a:pt x="112205" y="1683226"/>
                  <a:pt x="123953" y="1693333"/>
                  <a:pt x="136653" y="1701800"/>
                </a:cubicBezTo>
                <a:lnTo>
                  <a:pt x="263653" y="1689100"/>
                </a:lnTo>
                <a:cubicBezTo>
                  <a:pt x="304218" y="1685720"/>
                  <a:pt x="458957" y="1690130"/>
                  <a:pt x="517653" y="1651000"/>
                </a:cubicBezTo>
                <a:lnTo>
                  <a:pt x="555753" y="1625600"/>
                </a:lnTo>
                <a:cubicBezTo>
                  <a:pt x="653120" y="1629833"/>
                  <a:pt x="750394" y="1638300"/>
                  <a:pt x="847853" y="1638300"/>
                </a:cubicBezTo>
                <a:cubicBezTo>
                  <a:pt x="1215538" y="1638300"/>
                  <a:pt x="1121006" y="1665782"/>
                  <a:pt x="1279653" y="1612900"/>
                </a:cubicBezTo>
                <a:cubicBezTo>
                  <a:pt x="1326220" y="1617133"/>
                  <a:pt x="1373306" y="1617474"/>
                  <a:pt x="1419353" y="1625600"/>
                </a:cubicBezTo>
                <a:cubicBezTo>
                  <a:pt x="1445720" y="1630253"/>
                  <a:pt x="1468943" y="1648043"/>
                  <a:pt x="1495553" y="1651000"/>
                </a:cubicBezTo>
                <a:cubicBezTo>
                  <a:pt x="1643774" y="1667469"/>
                  <a:pt x="1571815" y="1658945"/>
                  <a:pt x="1711453" y="1676400"/>
                </a:cubicBezTo>
                <a:cubicBezTo>
                  <a:pt x="1742497" y="1697096"/>
                  <a:pt x="1760842" y="1702270"/>
                  <a:pt x="1774953" y="1739900"/>
                </a:cubicBezTo>
                <a:cubicBezTo>
                  <a:pt x="1782532" y="1760111"/>
                  <a:pt x="1782970" y="1782328"/>
                  <a:pt x="1787653" y="1803400"/>
                </a:cubicBezTo>
                <a:cubicBezTo>
                  <a:pt x="1791439" y="1820439"/>
                  <a:pt x="1795558" y="1837417"/>
                  <a:pt x="1800353" y="1854200"/>
                </a:cubicBezTo>
                <a:cubicBezTo>
                  <a:pt x="1804031" y="1867072"/>
                  <a:pt x="1803587" y="1882834"/>
                  <a:pt x="1813053" y="1892300"/>
                </a:cubicBezTo>
                <a:cubicBezTo>
                  <a:pt x="1822519" y="1901766"/>
                  <a:pt x="1838453" y="1900767"/>
                  <a:pt x="1851153" y="1905000"/>
                </a:cubicBezTo>
                <a:cubicBezTo>
                  <a:pt x="1876957" y="1969509"/>
                  <a:pt x="1872226" y="1992458"/>
                  <a:pt x="1952753" y="2019300"/>
                </a:cubicBezTo>
                <a:lnTo>
                  <a:pt x="2028953" y="2044700"/>
                </a:lnTo>
                <a:cubicBezTo>
                  <a:pt x="2092074" y="2028920"/>
                  <a:pt x="2062299" y="2032000"/>
                  <a:pt x="2117853" y="2032000"/>
                </a:cubicBezTo>
                <a:lnTo>
                  <a:pt x="2117853" y="0"/>
                </a:lnTo>
                <a:cubicBezTo>
                  <a:pt x="2083986" y="16933"/>
                  <a:pt x="2053436" y="43649"/>
                  <a:pt x="2016253" y="50800"/>
                </a:cubicBezTo>
                <a:cubicBezTo>
                  <a:pt x="1941309" y="65212"/>
                  <a:pt x="1787653" y="63500"/>
                  <a:pt x="1787653" y="63500"/>
                </a:cubicBezTo>
                <a:lnTo>
                  <a:pt x="1838453" y="5080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26" name="AutoShape 2" descr="GIF Mukho faro, Faro di arte di Clip di Animazione - maine fari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8" name="AutoShape 4" descr="GIF Mukho faro, Faro di arte di Clip di Animazione - maine fari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30" name="AutoShape 6" descr="GIF Mukho faro, Faro di arte di Clip di Animazione - maine fari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pSp>
        <p:nvGrpSpPr>
          <p:cNvPr id="15" name="Gruppo 14"/>
          <p:cNvGrpSpPr/>
          <p:nvPr/>
        </p:nvGrpSpPr>
        <p:grpSpPr>
          <a:xfrm>
            <a:off x="7236296" y="1340768"/>
            <a:ext cx="72008" cy="216024"/>
            <a:chOff x="7236296" y="1628800"/>
            <a:chExt cx="72008" cy="216024"/>
          </a:xfrm>
        </p:grpSpPr>
        <p:sp>
          <p:nvSpPr>
            <p:cNvPr id="13" name="Triangolo isoscele 12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ilindro 13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8964488" y="1700808"/>
            <a:ext cx="72008" cy="216024"/>
            <a:chOff x="7236296" y="1628800"/>
            <a:chExt cx="72008" cy="216024"/>
          </a:xfrm>
        </p:grpSpPr>
        <p:sp>
          <p:nvSpPr>
            <p:cNvPr id="17" name="Triangolo isoscele 16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Cilindro 17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9" name="CasellaDiTesto 18"/>
          <p:cNvSpPr txBox="1"/>
          <p:nvPr/>
        </p:nvSpPr>
        <p:spPr>
          <a:xfrm>
            <a:off x="5004048" y="2024698"/>
            <a:ext cx="115212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dirty="0" smtClean="0"/>
              <a:t>Lo strumento è poco o per nulla inclinato rispetto al piano orizzontale</a:t>
            </a:r>
            <a:endParaRPr lang="it-IT" sz="1050" dirty="0"/>
          </a:p>
        </p:txBody>
      </p:sp>
      <p:sp>
        <p:nvSpPr>
          <p:cNvPr id="20" name="Ovale 19"/>
          <p:cNvSpPr/>
          <p:nvPr/>
        </p:nvSpPr>
        <p:spPr>
          <a:xfrm>
            <a:off x="5796136" y="144863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6156176" y="4005064"/>
            <a:ext cx="2987824" cy="230425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r>
              <a:rPr lang="it-IT" sz="1100" b="1" dirty="0" smtClean="0"/>
              <a:t>DUE PUNTI COSPICUI MOLTO ALTI SUL LMM (QUASI SULLO STESSO PIANO)</a:t>
            </a:r>
            <a:endParaRPr lang="it-IT" sz="1100" b="1" dirty="0"/>
          </a:p>
        </p:txBody>
      </p:sp>
      <p:sp>
        <p:nvSpPr>
          <p:cNvPr id="22" name="CasellaDiTesto 21"/>
          <p:cNvSpPr txBox="1"/>
          <p:nvPr/>
        </p:nvSpPr>
        <p:spPr>
          <a:xfrm>
            <a:off x="4932040" y="3645024"/>
            <a:ext cx="3498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2) Caso da evitare (</a:t>
            </a:r>
            <a:r>
              <a:rPr lang="it-IT" sz="1400" dirty="0" err="1" smtClean="0"/>
              <a:t>ma…</a:t>
            </a:r>
            <a:r>
              <a:rPr lang="it-IT" sz="1400" dirty="0" smtClean="0"/>
              <a:t> in mancanza di altro)</a:t>
            </a:r>
            <a:endParaRPr lang="it-IT" sz="1400" dirty="0"/>
          </a:p>
        </p:txBody>
      </p:sp>
      <p:sp>
        <p:nvSpPr>
          <p:cNvPr id="25" name="Figura a mano libera 24"/>
          <p:cNvSpPr/>
          <p:nvPr/>
        </p:nvSpPr>
        <p:spPr>
          <a:xfrm>
            <a:off x="7026147" y="3356992"/>
            <a:ext cx="2117853" cy="2044700"/>
          </a:xfrm>
          <a:custGeom>
            <a:avLst/>
            <a:gdLst>
              <a:gd name="connsiteX0" fmla="*/ 1838453 w 2117853"/>
              <a:gd name="connsiteY0" fmla="*/ 50800 h 2044700"/>
              <a:gd name="connsiteX1" fmla="*/ 1838453 w 2117853"/>
              <a:gd name="connsiteY1" fmla="*/ 50800 h 2044700"/>
              <a:gd name="connsiteX2" fmla="*/ 1533653 w 2117853"/>
              <a:gd name="connsiteY2" fmla="*/ 63500 h 2044700"/>
              <a:gd name="connsiteX3" fmla="*/ 1495553 w 2117853"/>
              <a:gd name="connsiteY3" fmla="*/ 76200 h 2044700"/>
              <a:gd name="connsiteX4" fmla="*/ 1419353 w 2117853"/>
              <a:gd name="connsiteY4" fmla="*/ 127000 h 2044700"/>
              <a:gd name="connsiteX5" fmla="*/ 1393953 w 2117853"/>
              <a:gd name="connsiteY5" fmla="*/ 203200 h 2044700"/>
              <a:gd name="connsiteX6" fmla="*/ 1381253 w 2117853"/>
              <a:gd name="connsiteY6" fmla="*/ 241300 h 2044700"/>
              <a:gd name="connsiteX7" fmla="*/ 1355853 w 2117853"/>
              <a:gd name="connsiteY7" fmla="*/ 279400 h 2044700"/>
              <a:gd name="connsiteX8" fmla="*/ 1317753 w 2117853"/>
              <a:gd name="connsiteY8" fmla="*/ 393700 h 2044700"/>
              <a:gd name="connsiteX9" fmla="*/ 1254253 w 2117853"/>
              <a:gd name="connsiteY9" fmla="*/ 508000 h 2044700"/>
              <a:gd name="connsiteX10" fmla="*/ 1139953 w 2117853"/>
              <a:gd name="connsiteY10" fmla="*/ 546100 h 2044700"/>
              <a:gd name="connsiteX11" fmla="*/ 1101853 w 2117853"/>
              <a:gd name="connsiteY11" fmla="*/ 558800 h 2044700"/>
              <a:gd name="connsiteX12" fmla="*/ 885953 w 2117853"/>
              <a:gd name="connsiteY12" fmla="*/ 571500 h 2044700"/>
              <a:gd name="connsiteX13" fmla="*/ 758953 w 2117853"/>
              <a:gd name="connsiteY13" fmla="*/ 609600 h 2044700"/>
              <a:gd name="connsiteX14" fmla="*/ 733553 w 2117853"/>
              <a:gd name="connsiteY14" fmla="*/ 685800 h 2044700"/>
              <a:gd name="connsiteX15" fmla="*/ 670053 w 2117853"/>
              <a:gd name="connsiteY15" fmla="*/ 698500 h 2044700"/>
              <a:gd name="connsiteX16" fmla="*/ 619253 w 2117853"/>
              <a:gd name="connsiteY16" fmla="*/ 711200 h 2044700"/>
              <a:gd name="connsiteX17" fmla="*/ 530353 w 2117853"/>
              <a:gd name="connsiteY17" fmla="*/ 723900 h 2044700"/>
              <a:gd name="connsiteX18" fmla="*/ 492253 w 2117853"/>
              <a:gd name="connsiteY18" fmla="*/ 749300 h 2044700"/>
              <a:gd name="connsiteX19" fmla="*/ 441453 w 2117853"/>
              <a:gd name="connsiteY19" fmla="*/ 927100 h 2044700"/>
              <a:gd name="connsiteX20" fmla="*/ 416053 w 2117853"/>
              <a:gd name="connsiteY20" fmla="*/ 1054100 h 2044700"/>
              <a:gd name="connsiteX21" fmla="*/ 403353 w 2117853"/>
              <a:gd name="connsiteY21" fmla="*/ 1092200 h 2044700"/>
              <a:gd name="connsiteX22" fmla="*/ 365253 w 2117853"/>
              <a:gd name="connsiteY22" fmla="*/ 1117600 h 2044700"/>
              <a:gd name="connsiteX23" fmla="*/ 314453 w 2117853"/>
              <a:gd name="connsiteY23" fmla="*/ 1155700 h 2044700"/>
              <a:gd name="connsiteX24" fmla="*/ 212853 w 2117853"/>
              <a:gd name="connsiteY24" fmla="*/ 1181100 h 2044700"/>
              <a:gd name="connsiteX25" fmla="*/ 187453 w 2117853"/>
              <a:gd name="connsiteY25" fmla="*/ 1219200 h 2044700"/>
              <a:gd name="connsiteX26" fmla="*/ 149353 w 2117853"/>
              <a:gd name="connsiteY26" fmla="*/ 1231900 h 2044700"/>
              <a:gd name="connsiteX27" fmla="*/ 98553 w 2117853"/>
              <a:gd name="connsiteY27" fmla="*/ 1270000 h 2044700"/>
              <a:gd name="connsiteX28" fmla="*/ 60453 w 2117853"/>
              <a:gd name="connsiteY28" fmla="*/ 1358900 h 2044700"/>
              <a:gd name="connsiteX29" fmla="*/ 9653 w 2117853"/>
              <a:gd name="connsiteY29" fmla="*/ 1473200 h 2044700"/>
              <a:gd name="connsiteX30" fmla="*/ 22353 w 2117853"/>
              <a:gd name="connsiteY30" fmla="*/ 1612900 h 2044700"/>
              <a:gd name="connsiteX31" fmla="*/ 98553 w 2117853"/>
              <a:gd name="connsiteY31" fmla="*/ 1676400 h 2044700"/>
              <a:gd name="connsiteX32" fmla="*/ 136653 w 2117853"/>
              <a:gd name="connsiteY32" fmla="*/ 1701800 h 2044700"/>
              <a:gd name="connsiteX33" fmla="*/ 263653 w 2117853"/>
              <a:gd name="connsiteY33" fmla="*/ 1689100 h 2044700"/>
              <a:gd name="connsiteX34" fmla="*/ 517653 w 2117853"/>
              <a:gd name="connsiteY34" fmla="*/ 1651000 h 2044700"/>
              <a:gd name="connsiteX35" fmla="*/ 555753 w 2117853"/>
              <a:gd name="connsiteY35" fmla="*/ 1625600 h 2044700"/>
              <a:gd name="connsiteX36" fmla="*/ 847853 w 2117853"/>
              <a:gd name="connsiteY36" fmla="*/ 1638300 h 2044700"/>
              <a:gd name="connsiteX37" fmla="*/ 1279653 w 2117853"/>
              <a:gd name="connsiteY37" fmla="*/ 1612900 h 2044700"/>
              <a:gd name="connsiteX38" fmla="*/ 1419353 w 2117853"/>
              <a:gd name="connsiteY38" fmla="*/ 1625600 h 2044700"/>
              <a:gd name="connsiteX39" fmla="*/ 1495553 w 2117853"/>
              <a:gd name="connsiteY39" fmla="*/ 1651000 h 2044700"/>
              <a:gd name="connsiteX40" fmla="*/ 1711453 w 2117853"/>
              <a:gd name="connsiteY40" fmla="*/ 1676400 h 2044700"/>
              <a:gd name="connsiteX41" fmla="*/ 1774953 w 2117853"/>
              <a:gd name="connsiteY41" fmla="*/ 1739900 h 2044700"/>
              <a:gd name="connsiteX42" fmla="*/ 1787653 w 2117853"/>
              <a:gd name="connsiteY42" fmla="*/ 1803400 h 2044700"/>
              <a:gd name="connsiteX43" fmla="*/ 1800353 w 2117853"/>
              <a:gd name="connsiteY43" fmla="*/ 1854200 h 2044700"/>
              <a:gd name="connsiteX44" fmla="*/ 1813053 w 2117853"/>
              <a:gd name="connsiteY44" fmla="*/ 1892300 h 2044700"/>
              <a:gd name="connsiteX45" fmla="*/ 1851153 w 2117853"/>
              <a:gd name="connsiteY45" fmla="*/ 1905000 h 2044700"/>
              <a:gd name="connsiteX46" fmla="*/ 1952753 w 2117853"/>
              <a:gd name="connsiteY46" fmla="*/ 2019300 h 2044700"/>
              <a:gd name="connsiteX47" fmla="*/ 2028953 w 2117853"/>
              <a:gd name="connsiteY47" fmla="*/ 2044700 h 2044700"/>
              <a:gd name="connsiteX48" fmla="*/ 2117853 w 2117853"/>
              <a:gd name="connsiteY48" fmla="*/ 2032000 h 2044700"/>
              <a:gd name="connsiteX49" fmla="*/ 2117853 w 2117853"/>
              <a:gd name="connsiteY49" fmla="*/ 0 h 2044700"/>
              <a:gd name="connsiteX50" fmla="*/ 2016253 w 2117853"/>
              <a:gd name="connsiteY50" fmla="*/ 50800 h 2044700"/>
              <a:gd name="connsiteX51" fmla="*/ 1787653 w 2117853"/>
              <a:gd name="connsiteY51" fmla="*/ 63500 h 2044700"/>
              <a:gd name="connsiteX52" fmla="*/ 1838453 w 2117853"/>
              <a:gd name="connsiteY52" fmla="*/ 50800 h 204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7853" h="2044700">
                <a:moveTo>
                  <a:pt x="1838453" y="50800"/>
                </a:moveTo>
                <a:lnTo>
                  <a:pt x="1838453" y="50800"/>
                </a:lnTo>
                <a:cubicBezTo>
                  <a:pt x="1736853" y="55033"/>
                  <a:pt x="1635063" y="55988"/>
                  <a:pt x="1533653" y="63500"/>
                </a:cubicBezTo>
                <a:cubicBezTo>
                  <a:pt x="1520303" y="64489"/>
                  <a:pt x="1507255" y="69699"/>
                  <a:pt x="1495553" y="76200"/>
                </a:cubicBezTo>
                <a:cubicBezTo>
                  <a:pt x="1468868" y="91025"/>
                  <a:pt x="1419353" y="127000"/>
                  <a:pt x="1419353" y="127000"/>
                </a:cubicBezTo>
                <a:lnTo>
                  <a:pt x="1393953" y="203200"/>
                </a:lnTo>
                <a:cubicBezTo>
                  <a:pt x="1389720" y="215900"/>
                  <a:pt x="1388679" y="230161"/>
                  <a:pt x="1381253" y="241300"/>
                </a:cubicBezTo>
                <a:cubicBezTo>
                  <a:pt x="1372786" y="254000"/>
                  <a:pt x="1362052" y="265452"/>
                  <a:pt x="1355853" y="279400"/>
                </a:cubicBezTo>
                <a:lnTo>
                  <a:pt x="1317753" y="393700"/>
                </a:lnTo>
                <a:cubicBezTo>
                  <a:pt x="1306571" y="427247"/>
                  <a:pt x="1287005" y="497083"/>
                  <a:pt x="1254253" y="508000"/>
                </a:cubicBezTo>
                <a:lnTo>
                  <a:pt x="1139953" y="546100"/>
                </a:lnTo>
                <a:cubicBezTo>
                  <a:pt x="1127253" y="550333"/>
                  <a:pt x="1115217" y="558014"/>
                  <a:pt x="1101853" y="558800"/>
                </a:cubicBezTo>
                <a:lnTo>
                  <a:pt x="885953" y="571500"/>
                </a:lnTo>
                <a:cubicBezTo>
                  <a:pt x="793194" y="602420"/>
                  <a:pt x="835728" y="590406"/>
                  <a:pt x="758953" y="609600"/>
                </a:cubicBezTo>
                <a:cubicBezTo>
                  <a:pt x="750486" y="635000"/>
                  <a:pt x="759807" y="680549"/>
                  <a:pt x="733553" y="685800"/>
                </a:cubicBezTo>
                <a:cubicBezTo>
                  <a:pt x="712386" y="690033"/>
                  <a:pt x="691125" y="693817"/>
                  <a:pt x="670053" y="698500"/>
                </a:cubicBezTo>
                <a:cubicBezTo>
                  <a:pt x="653014" y="702286"/>
                  <a:pt x="636426" y="708078"/>
                  <a:pt x="619253" y="711200"/>
                </a:cubicBezTo>
                <a:cubicBezTo>
                  <a:pt x="589802" y="716555"/>
                  <a:pt x="559986" y="719667"/>
                  <a:pt x="530353" y="723900"/>
                </a:cubicBezTo>
                <a:cubicBezTo>
                  <a:pt x="517653" y="732367"/>
                  <a:pt x="496186" y="734552"/>
                  <a:pt x="492253" y="749300"/>
                </a:cubicBezTo>
                <a:cubicBezTo>
                  <a:pt x="441364" y="940135"/>
                  <a:pt x="540930" y="893941"/>
                  <a:pt x="441453" y="927100"/>
                </a:cubicBezTo>
                <a:cubicBezTo>
                  <a:pt x="412761" y="1013177"/>
                  <a:pt x="445239" y="908168"/>
                  <a:pt x="416053" y="1054100"/>
                </a:cubicBezTo>
                <a:cubicBezTo>
                  <a:pt x="413428" y="1067227"/>
                  <a:pt x="411716" y="1081747"/>
                  <a:pt x="403353" y="1092200"/>
                </a:cubicBezTo>
                <a:cubicBezTo>
                  <a:pt x="393818" y="1104119"/>
                  <a:pt x="377673" y="1108728"/>
                  <a:pt x="365253" y="1117600"/>
                </a:cubicBezTo>
                <a:cubicBezTo>
                  <a:pt x="348029" y="1129903"/>
                  <a:pt x="332831" y="1145198"/>
                  <a:pt x="314453" y="1155700"/>
                </a:cubicBezTo>
                <a:cubicBezTo>
                  <a:pt x="293425" y="1167716"/>
                  <a:pt x="228932" y="1177884"/>
                  <a:pt x="212853" y="1181100"/>
                </a:cubicBezTo>
                <a:cubicBezTo>
                  <a:pt x="204386" y="1193800"/>
                  <a:pt x="199372" y="1209665"/>
                  <a:pt x="187453" y="1219200"/>
                </a:cubicBezTo>
                <a:cubicBezTo>
                  <a:pt x="177000" y="1227563"/>
                  <a:pt x="160976" y="1225258"/>
                  <a:pt x="149353" y="1231900"/>
                </a:cubicBezTo>
                <a:cubicBezTo>
                  <a:pt x="130975" y="1242402"/>
                  <a:pt x="115486" y="1257300"/>
                  <a:pt x="98553" y="1270000"/>
                </a:cubicBezTo>
                <a:cubicBezTo>
                  <a:pt x="64958" y="1404381"/>
                  <a:pt x="110570" y="1246136"/>
                  <a:pt x="60453" y="1358900"/>
                </a:cubicBezTo>
                <a:cubicBezTo>
                  <a:pt x="0" y="1494920"/>
                  <a:pt x="67136" y="1386975"/>
                  <a:pt x="9653" y="1473200"/>
                </a:cubicBezTo>
                <a:cubicBezTo>
                  <a:pt x="13886" y="1519767"/>
                  <a:pt x="10305" y="1567720"/>
                  <a:pt x="22353" y="1612900"/>
                </a:cubicBezTo>
                <a:cubicBezTo>
                  <a:pt x="38899" y="1674949"/>
                  <a:pt x="59084" y="1656666"/>
                  <a:pt x="98553" y="1676400"/>
                </a:cubicBezTo>
                <a:cubicBezTo>
                  <a:pt x="112205" y="1683226"/>
                  <a:pt x="123953" y="1693333"/>
                  <a:pt x="136653" y="1701800"/>
                </a:cubicBezTo>
                <a:lnTo>
                  <a:pt x="263653" y="1689100"/>
                </a:lnTo>
                <a:cubicBezTo>
                  <a:pt x="304218" y="1685720"/>
                  <a:pt x="458957" y="1690130"/>
                  <a:pt x="517653" y="1651000"/>
                </a:cubicBezTo>
                <a:lnTo>
                  <a:pt x="555753" y="1625600"/>
                </a:lnTo>
                <a:cubicBezTo>
                  <a:pt x="653120" y="1629833"/>
                  <a:pt x="750394" y="1638300"/>
                  <a:pt x="847853" y="1638300"/>
                </a:cubicBezTo>
                <a:cubicBezTo>
                  <a:pt x="1215538" y="1638300"/>
                  <a:pt x="1121006" y="1665782"/>
                  <a:pt x="1279653" y="1612900"/>
                </a:cubicBezTo>
                <a:cubicBezTo>
                  <a:pt x="1326220" y="1617133"/>
                  <a:pt x="1373306" y="1617474"/>
                  <a:pt x="1419353" y="1625600"/>
                </a:cubicBezTo>
                <a:cubicBezTo>
                  <a:pt x="1445720" y="1630253"/>
                  <a:pt x="1468943" y="1648043"/>
                  <a:pt x="1495553" y="1651000"/>
                </a:cubicBezTo>
                <a:cubicBezTo>
                  <a:pt x="1643774" y="1667469"/>
                  <a:pt x="1571815" y="1658945"/>
                  <a:pt x="1711453" y="1676400"/>
                </a:cubicBezTo>
                <a:cubicBezTo>
                  <a:pt x="1742497" y="1697096"/>
                  <a:pt x="1760842" y="1702270"/>
                  <a:pt x="1774953" y="1739900"/>
                </a:cubicBezTo>
                <a:cubicBezTo>
                  <a:pt x="1782532" y="1760111"/>
                  <a:pt x="1782970" y="1782328"/>
                  <a:pt x="1787653" y="1803400"/>
                </a:cubicBezTo>
                <a:cubicBezTo>
                  <a:pt x="1791439" y="1820439"/>
                  <a:pt x="1795558" y="1837417"/>
                  <a:pt x="1800353" y="1854200"/>
                </a:cubicBezTo>
                <a:cubicBezTo>
                  <a:pt x="1804031" y="1867072"/>
                  <a:pt x="1803587" y="1882834"/>
                  <a:pt x="1813053" y="1892300"/>
                </a:cubicBezTo>
                <a:cubicBezTo>
                  <a:pt x="1822519" y="1901766"/>
                  <a:pt x="1838453" y="1900767"/>
                  <a:pt x="1851153" y="1905000"/>
                </a:cubicBezTo>
                <a:cubicBezTo>
                  <a:pt x="1876957" y="1969509"/>
                  <a:pt x="1872226" y="1992458"/>
                  <a:pt x="1952753" y="2019300"/>
                </a:cubicBezTo>
                <a:lnTo>
                  <a:pt x="2028953" y="2044700"/>
                </a:lnTo>
                <a:cubicBezTo>
                  <a:pt x="2092074" y="2028920"/>
                  <a:pt x="2062299" y="2032000"/>
                  <a:pt x="2117853" y="2032000"/>
                </a:cubicBezTo>
                <a:lnTo>
                  <a:pt x="2117853" y="0"/>
                </a:lnTo>
                <a:cubicBezTo>
                  <a:pt x="2083986" y="16933"/>
                  <a:pt x="2053436" y="43649"/>
                  <a:pt x="2016253" y="50800"/>
                </a:cubicBezTo>
                <a:cubicBezTo>
                  <a:pt x="1941309" y="65212"/>
                  <a:pt x="1787653" y="63500"/>
                  <a:pt x="1787653" y="63500"/>
                </a:cubicBezTo>
                <a:lnTo>
                  <a:pt x="1838453" y="5080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6" name="Gruppo 25"/>
          <p:cNvGrpSpPr/>
          <p:nvPr/>
        </p:nvGrpSpPr>
        <p:grpSpPr>
          <a:xfrm>
            <a:off x="7956376" y="4005064"/>
            <a:ext cx="72008" cy="216024"/>
            <a:chOff x="7236296" y="1628800"/>
            <a:chExt cx="72008" cy="216024"/>
          </a:xfrm>
        </p:grpSpPr>
        <p:sp>
          <p:nvSpPr>
            <p:cNvPr id="27" name="Triangolo isoscele 26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Cilindro 27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9" name="Gruppo 28"/>
          <p:cNvGrpSpPr/>
          <p:nvPr/>
        </p:nvGrpSpPr>
        <p:grpSpPr>
          <a:xfrm>
            <a:off x="8892480" y="4005064"/>
            <a:ext cx="72008" cy="216024"/>
            <a:chOff x="7236296" y="1628800"/>
            <a:chExt cx="72008" cy="216024"/>
          </a:xfrm>
        </p:grpSpPr>
        <p:sp>
          <p:nvSpPr>
            <p:cNvPr id="30" name="Triangolo isoscele 29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Cilindro 30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5004048" y="5409074"/>
            <a:ext cx="11521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dirty="0" smtClean="0"/>
              <a:t>Lo strumento è inclinato rispetto al piano orizzontale</a:t>
            </a:r>
            <a:endParaRPr lang="it-IT" sz="1050" dirty="0"/>
          </a:p>
        </p:txBody>
      </p:sp>
      <p:grpSp>
        <p:nvGrpSpPr>
          <p:cNvPr id="37" name="Gruppo 36"/>
          <p:cNvGrpSpPr/>
          <p:nvPr/>
        </p:nvGrpSpPr>
        <p:grpSpPr>
          <a:xfrm rot="20389993">
            <a:off x="5292080" y="4833010"/>
            <a:ext cx="648072" cy="504056"/>
            <a:chOff x="5148064" y="4544978"/>
            <a:chExt cx="648072" cy="504056"/>
          </a:xfrm>
        </p:grpSpPr>
        <p:sp>
          <p:nvSpPr>
            <p:cNvPr id="23" name="Rettangolo 22"/>
            <p:cNvSpPr/>
            <p:nvPr/>
          </p:nvSpPr>
          <p:spPr>
            <a:xfrm>
              <a:off x="5148064" y="4688994"/>
              <a:ext cx="648072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Cilindro 23"/>
            <p:cNvSpPr/>
            <p:nvPr/>
          </p:nvSpPr>
          <p:spPr>
            <a:xfrm>
              <a:off x="5436096" y="4761002"/>
              <a:ext cx="72008" cy="28803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e 32"/>
            <p:cNvSpPr/>
            <p:nvPr/>
          </p:nvSpPr>
          <p:spPr>
            <a:xfrm>
              <a:off x="5652120" y="454497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5" name="Figura a mano libera 34"/>
          <p:cNvSpPr/>
          <p:nvPr/>
        </p:nvSpPr>
        <p:spPr>
          <a:xfrm>
            <a:off x="7815263" y="4220270"/>
            <a:ext cx="352425" cy="111125"/>
          </a:xfrm>
          <a:custGeom>
            <a:avLst/>
            <a:gdLst>
              <a:gd name="connsiteX0" fmla="*/ 0 w 352425"/>
              <a:gd name="connsiteY0" fmla="*/ 111125 h 111125"/>
              <a:gd name="connsiteX1" fmla="*/ 128587 w 352425"/>
              <a:gd name="connsiteY1" fmla="*/ 15875 h 111125"/>
              <a:gd name="connsiteX2" fmla="*/ 214312 w 352425"/>
              <a:gd name="connsiteY2" fmla="*/ 15875 h 111125"/>
              <a:gd name="connsiteX3" fmla="*/ 352425 w 352425"/>
              <a:gd name="connsiteY3" fmla="*/ 444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" h="111125">
                <a:moveTo>
                  <a:pt x="0" y="111125"/>
                </a:moveTo>
                <a:cubicBezTo>
                  <a:pt x="46434" y="71437"/>
                  <a:pt x="92868" y="31750"/>
                  <a:pt x="128587" y="15875"/>
                </a:cubicBezTo>
                <a:cubicBezTo>
                  <a:pt x="164306" y="0"/>
                  <a:pt x="177006" y="11113"/>
                  <a:pt x="214312" y="15875"/>
                </a:cubicBezTo>
                <a:cubicBezTo>
                  <a:pt x="251618" y="20638"/>
                  <a:pt x="302021" y="32544"/>
                  <a:pt x="352425" y="4445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igura a mano libera 35"/>
          <p:cNvSpPr/>
          <p:nvPr/>
        </p:nvSpPr>
        <p:spPr>
          <a:xfrm rot="20830848">
            <a:off x="8684392" y="4216266"/>
            <a:ext cx="352425" cy="111125"/>
          </a:xfrm>
          <a:custGeom>
            <a:avLst/>
            <a:gdLst>
              <a:gd name="connsiteX0" fmla="*/ 0 w 352425"/>
              <a:gd name="connsiteY0" fmla="*/ 111125 h 111125"/>
              <a:gd name="connsiteX1" fmla="*/ 128587 w 352425"/>
              <a:gd name="connsiteY1" fmla="*/ 15875 h 111125"/>
              <a:gd name="connsiteX2" fmla="*/ 214312 w 352425"/>
              <a:gd name="connsiteY2" fmla="*/ 15875 h 111125"/>
              <a:gd name="connsiteX3" fmla="*/ 352425 w 352425"/>
              <a:gd name="connsiteY3" fmla="*/ 444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" h="111125">
                <a:moveTo>
                  <a:pt x="0" y="111125"/>
                </a:moveTo>
                <a:cubicBezTo>
                  <a:pt x="46434" y="71437"/>
                  <a:pt x="92868" y="31750"/>
                  <a:pt x="128587" y="15875"/>
                </a:cubicBezTo>
                <a:cubicBezTo>
                  <a:pt x="164306" y="0"/>
                  <a:pt x="177006" y="11113"/>
                  <a:pt x="214312" y="15875"/>
                </a:cubicBezTo>
                <a:cubicBezTo>
                  <a:pt x="251618" y="20638"/>
                  <a:pt x="302021" y="32544"/>
                  <a:pt x="352425" y="4445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Rettangolo 37"/>
          <p:cNvSpPr/>
          <p:nvPr/>
        </p:nvSpPr>
        <p:spPr>
          <a:xfrm>
            <a:off x="1656184" y="4293096"/>
            <a:ext cx="2987824" cy="230425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endParaRPr lang="it-IT" sz="900" dirty="0" smtClean="0"/>
          </a:p>
          <a:p>
            <a:pPr algn="ctr"/>
            <a:r>
              <a:rPr lang="it-IT" sz="1100" b="1" dirty="0" smtClean="0"/>
              <a:t>DUE PUNTI COSPICUI A QUOTE DIFFERENTI (NON SULLO STESSO PIANO)</a:t>
            </a:r>
            <a:endParaRPr lang="it-IT" sz="1100" b="1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683568" y="3933056"/>
            <a:ext cx="2605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3) Caso da evitare assolutamente</a:t>
            </a:r>
            <a:endParaRPr lang="it-IT" sz="1400" dirty="0"/>
          </a:p>
        </p:txBody>
      </p:sp>
      <p:sp>
        <p:nvSpPr>
          <p:cNvPr id="40" name="Figura a mano libera 39"/>
          <p:cNvSpPr/>
          <p:nvPr/>
        </p:nvSpPr>
        <p:spPr>
          <a:xfrm>
            <a:off x="2526155" y="3645024"/>
            <a:ext cx="2117853" cy="2044700"/>
          </a:xfrm>
          <a:custGeom>
            <a:avLst/>
            <a:gdLst>
              <a:gd name="connsiteX0" fmla="*/ 1838453 w 2117853"/>
              <a:gd name="connsiteY0" fmla="*/ 50800 h 2044700"/>
              <a:gd name="connsiteX1" fmla="*/ 1838453 w 2117853"/>
              <a:gd name="connsiteY1" fmla="*/ 50800 h 2044700"/>
              <a:gd name="connsiteX2" fmla="*/ 1533653 w 2117853"/>
              <a:gd name="connsiteY2" fmla="*/ 63500 h 2044700"/>
              <a:gd name="connsiteX3" fmla="*/ 1495553 w 2117853"/>
              <a:gd name="connsiteY3" fmla="*/ 76200 h 2044700"/>
              <a:gd name="connsiteX4" fmla="*/ 1419353 w 2117853"/>
              <a:gd name="connsiteY4" fmla="*/ 127000 h 2044700"/>
              <a:gd name="connsiteX5" fmla="*/ 1393953 w 2117853"/>
              <a:gd name="connsiteY5" fmla="*/ 203200 h 2044700"/>
              <a:gd name="connsiteX6" fmla="*/ 1381253 w 2117853"/>
              <a:gd name="connsiteY6" fmla="*/ 241300 h 2044700"/>
              <a:gd name="connsiteX7" fmla="*/ 1355853 w 2117853"/>
              <a:gd name="connsiteY7" fmla="*/ 279400 h 2044700"/>
              <a:gd name="connsiteX8" fmla="*/ 1317753 w 2117853"/>
              <a:gd name="connsiteY8" fmla="*/ 393700 h 2044700"/>
              <a:gd name="connsiteX9" fmla="*/ 1254253 w 2117853"/>
              <a:gd name="connsiteY9" fmla="*/ 508000 h 2044700"/>
              <a:gd name="connsiteX10" fmla="*/ 1139953 w 2117853"/>
              <a:gd name="connsiteY10" fmla="*/ 546100 h 2044700"/>
              <a:gd name="connsiteX11" fmla="*/ 1101853 w 2117853"/>
              <a:gd name="connsiteY11" fmla="*/ 558800 h 2044700"/>
              <a:gd name="connsiteX12" fmla="*/ 885953 w 2117853"/>
              <a:gd name="connsiteY12" fmla="*/ 571500 h 2044700"/>
              <a:gd name="connsiteX13" fmla="*/ 758953 w 2117853"/>
              <a:gd name="connsiteY13" fmla="*/ 609600 h 2044700"/>
              <a:gd name="connsiteX14" fmla="*/ 733553 w 2117853"/>
              <a:gd name="connsiteY14" fmla="*/ 685800 h 2044700"/>
              <a:gd name="connsiteX15" fmla="*/ 670053 w 2117853"/>
              <a:gd name="connsiteY15" fmla="*/ 698500 h 2044700"/>
              <a:gd name="connsiteX16" fmla="*/ 619253 w 2117853"/>
              <a:gd name="connsiteY16" fmla="*/ 711200 h 2044700"/>
              <a:gd name="connsiteX17" fmla="*/ 530353 w 2117853"/>
              <a:gd name="connsiteY17" fmla="*/ 723900 h 2044700"/>
              <a:gd name="connsiteX18" fmla="*/ 492253 w 2117853"/>
              <a:gd name="connsiteY18" fmla="*/ 749300 h 2044700"/>
              <a:gd name="connsiteX19" fmla="*/ 441453 w 2117853"/>
              <a:gd name="connsiteY19" fmla="*/ 927100 h 2044700"/>
              <a:gd name="connsiteX20" fmla="*/ 416053 w 2117853"/>
              <a:gd name="connsiteY20" fmla="*/ 1054100 h 2044700"/>
              <a:gd name="connsiteX21" fmla="*/ 403353 w 2117853"/>
              <a:gd name="connsiteY21" fmla="*/ 1092200 h 2044700"/>
              <a:gd name="connsiteX22" fmla="*/ 365253 w 2117853"/>
              <a:gd name="connsiteY22" fmla="*/ 1117600 h 2044700"/>
              <a:gd name="connsiteX23" fmla="*/ 314453 w 2117853"/>
              <a:gd name="connsiteY23" fmla="*/ 1155700 h 2044700"/>
              <a:gd name="connsiteX24" fmla="*/ 212853 w 2117853"/>
              <a:gd name="connsiteY24" fmla="*/ 1181100 h 2044700"/>
              <a:gd name="connsiteX25" fmla="*/ 187453 w 2117853"/>
              <a:gd name="connsiteY25" fmla="*/ 1219200 h 2044700"/>
              <a:gd name="connsiteX26" fmla="*/ 149353 w 2117853"/>
              <a:gd name="connsiteY26" fmla="*/ 1231900 h 2044700"/>
              <a:gd name="connsiteX27" fmla="*/ 98553 w 2117853"/>
              <a:gd name="connsiteY27" fmla="*/ 1270000 h 2044700"/>
              <a:gd name="connsiteX28" fmla="*/ 60453 w 2117853"/>
              <a:gd name="connsiteY28" fmla="*/ 1358900 h 2044700"/>
              <a:gd name="connsiteX29" fmla="*/ 9653 w 2117853"/>
              <a:gd name="connsiteY29" fmla="*/ 1473200 h 2044700"/>
              <a:gd name="connsiteX30" fmla="*/ 22353 w 2117853"/>
              <a:gd name="connsiteY30" fmla="*/ 1612900 h 2044700"/>
              <a:gd name="connsiteX31" fmla="*/ 98553 w 2117853"/>
              <a:gd name="connsiteY31" fmla="*/ 1676400 h 2044700"/>
              <a:gd name="connsiteX32" fmla="*/ 136653 w 2117853"/>
              <a:gd name="connsiteY32" fmla="*/ 1701800 h 2044700"/>
              <a:gd name="connsiteX33" fmla="*/ 263653 w 2117853"/>
              <a:gd name="connsiteY33" fmla="*/ 1689100 h 2044700"/>
              <a:gd name="connsiteX34" fmla="*/ 517653 w 2117853"/>
              <a:gd name="connsiteY34" fmla="*/ 1651000 h 2044700"/>
              <a:gd name="connsiteX35" fmla="*/ 555753 w 2117853"/>
              <a:gd name="connsiteY35" fmla="*/ 1625600 h 2044700"/>
              <a:gd name="connsiteX36" fmla="*/ 847853 w 2117853"/>
              <a:gd name="connsiteY36" fmla="*/ 1638300 h 2044700"/>
              <a:gd name="connsiteX37" fmla="*/ 1279653 w 2117853"/>
              <a:gd name="connsiteY37" fmla="*/ 1612900 h 2044700"/>
              <a:gd name="connsiteX38" fmla="*/ 1419353 w 2117853"/>
              <a:gd name="connsiteY38" fmla="*/ 1625600 h 2044700"/>
              <a:gd name="connsiteX39" fmla="*/ 1495553 w 2117853"/>
              <a:gd name="connsiteY39" fmla="*/ 1651000 h 2044700"/>
              <a:gd name="connsiteX40" fmla="*/ 1711453 w 2117853"/>
              <a:gd name="connsiteY40" fmla="*/ 1676400 h 2044700"/>
              <a:gd name="connsiteX41" fmla="*/ 1774953 w 2117853"/>
              <a:gd name="connsiteY41" fmla="*/ 1739900 h 2044700"/>
              <a:gd name="connsiteX42" fmla="*/ 1787653 w 2117853"/>
              <a:gd name="connsiteY42" fmla="*/ 1803400 h 2044700"/>
              <a:gd name="connsiteX43" fmla="*/ 1800353 w 2117853"/>
              <a:gd name="connsiteY43" fmla="*/ 1854200 h 2044700"/>
              <a:gd name="connsiteX44" fmla="*/ 1813053 w 2117853"/>
              <a:gd name="connsiteY44" fmla="*/ 1892300 h 2044700"/>
              <a:gd name="connsiteX45" fmla="*/ 1851153 w 2117853"/>
              <a:gd name="connsiteY45" fmla="*/ 1905000 h 2044700"/>
              <a:gd name="connsiteX46" fmla="*/ 1952753 w 2117853"/>
              <a:gd name="connsiteY46" fmla="*/ 2019300 h 2044700"/>
              <a:gd name="connsiteX47" fmla="*/ 2028953 w 2117853"/>
              <a:gd name="connsiteY47" fmla="*/ 2044700 h 2044700"/>
              <a:gd name="connsiteX48" fmla="*/ 2117853 w 2117853"/>
              <a:gd name="connsiteY48" fmla="*/ 2032000 h 2044700"/>
              <a:gd name="connsiteX49" fmla="*/ 2117853 w 2117853"/>
              <a:gd name="connsiteY49" fmla="*/ 0 h 2044700"/>
              <a:gd name="connsiteX50" fmla="*/ 2016253 w 2117853"/>
              <a:gd name="connsiteY50" fmla="*/ 50800 h 2044700"/>
              <a:gd name="connsiteX51" fmla="*/ 1787653 w 2117853"/>
              <a:gd name="connsiteY51" fmla="*/ 63500 h 2044700"/>
              <a:gd name="connsiteX52" fmla="*/ 1838453 w 2117853"/>
              <a:gd name="connsiteY52" fmla="*/ 50800 h 204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117853" h="2044700">
                <a:moveTo>
                  <a:pt x="1838453" y="50800"/>
                </a:moveTo>
                <a:lnTo>
                  <a:pt x="1838453" y="50800"/>
                </a:lnTo>
                <a:cubicBezTo>
                  <a:pt x="1736853" y="55033"/>
                  <a:pt x="1635063" y="55988"/>
                  <a:pt x="1533653" y="63500"/>
                </a:cubicBezTo>
                <a:cubicBezTo>
                  <a:pt x="1520303" y="64489"/>
                  <a:pt x="1507255" y="69699"/>
                  <a:pt x="1495553" y="76200"/>
                </a:cubicBezTo>
                <a:cubicBezTo>
                  <a:pt x="1468868" y="91025"/>
                  <a:pt x="1419353" y="127000"/>
                  <a:pt x="1419353" y="127000"/>
                </a:cubicBezTo>
                <a:lnTo>
                  <a:pt x="1393953" y="203200"/>
                </a:lnTo>
                <a:cubicBezTo>
                  <a:pt x="1389720" y="215900"/>
                  <a:pt x="1388679" y="230161"/>
                  <a:pt x="1381253" y="241300"/>
                </a:cubicBezTo>
                <a:cubicBezTo>
                  <a:pt x="1372786" y="254000"/>
                  <a:pt x="1362052" y="265452"/>
                  <a:pt x="1355853" y="279400"/>
                </a:cubicBezTo>
                <a:lnTo>
                  <a:pt x="1317753" y="393700"/>
                </a:lnTo>
                <a:cubicBezTo>
                  <a:pt x="1306571" y="427247"/>
                  <a:pt x="1287005" y="497083"/>
                  <a:pt x="1254253" y="508000"/>
                </a:cubicBezTo>
                <a:lnTo>
                  <a:pt x="1139953" y="546100"/>
                </a:lnTo>
                <a:cubicBezTo>
                  <a:pt x="1127253" y="550333"/>
                  <a:pt x="1115217" y="558014"/>
                  <a:pt x="1101853" y="558800"/>
                </a:cubicBezTo>
                <a:lnTo>
                  <a:pt x="885953" y="571500"/>
                </a:lnTo>
                <a:cubicBezTo>
                  <a:pt x="793194" y="602420"/>
                  <a:pt x="835728" y="590406"/>
                  <a:pt x="758953" y="609600"/>
                </a:cubicBezTo>
                <a:cubicBezTo>
                  <a:pt x="750486" y="635000"/>
                  <a:pt x="759807" y="680549"/>
                  <a:pt x="733553" y="685800"/>
                </a:cubicBezTo>
                <a:cubicBezTo>
                  <a:pt x="712386" y="690033"/>
                  <a:pt x="691125" y="693817"/>
                  <a:pt x="670053" y="698500"/>
                </a:cubicBezTo>
                <a:cubicBezTo>
                  <a:pt x="653014" y="702286"/>
                  <a:pt x="636426" y="708078"/>
                  <a:pt x="619253" y="711200"/>
                </a:cubicBezTo>
                <a:cubicBezTo>
                  <a:pt x="589802" y="716555"/>
                  <a:pt x="559986" y="719667"/>
                  <a:pt x="530353" y="723900"/>
                </a:cubicBezTo>
                <a:cubicBezTo>
                  <a:pt x="517653" y="732367"/>
                  <a:pt x="496186" y="734552"/>
                  <a:pt x="492253" y="749300"/>
                </a:cubicBezTo>
                <a:cubicBezTo>
                  <a:pt x="441364" y="940135"/>
                  <a:pt x="540930" y="893941"/>
                  <a:pt x="441453" y="927100"/>
                </a:cubicBezTo>
                <a:cubicBezTo>
                  <a:pt x="412761" y="1013177"/>
                  <a:pt x="445239" y="908168"/>
                  <a:pt x="416053" y="1054100"/>
                </a:cubicBezTo>
                <a:cubicBezTo>
                  <a:pt x="413428" y="1067227"/>
                  <a:pt x="411716" y="1081747"/>
                  <a:pt x="403353" y="1092200"/>
                </a:cubicBezTo>
                <a:cubicBezTo>
                  <a:pt x="393818" y="1104119"/>
                  <a:pt x="377673" y="1108728"/>
                  <a:pt x="365253" y="1117600"/>
                </a:cubicBezTo>
                <a:cubicBezTo>
                  <a:pt x="348029" y="1129903"/>
                  <a:pt x="332831" y="1145198"/>
                  <a:pt x="314453" y="1155700"/>
                </a:cubicBezTo>
                <a:cubicBezTo>
                  <a:pt x="293425" y="1167716"/>
                  <a:pt x="228932" y="1177884"/>
                  <a:pt x="212853" y="1181100"/>
                </a:cubicBezTo>
                <a:cubicBezTo>
                  <a:pt x="204386" y="1193800"/>
                  <a:pt x="199372" y="1209665"/>
                  <a:pt x="187453" y="1219200"/>
                </a:cubicBezTo>
                <a:cubicBezTo>
                  <a:pt x="177000" y="1227563"/>
                  <a:pt x="160976" y="1225258"/>
                  <a:pt x="149353" y="1231900"/>
                </a:cubicBezTo>
                <a:cubicBezTo>
                  <a:pt x="130975" y="1242402"/>
                  <a:pt x="115486" y="1257300"/>
                  <a:pt x="98553" y="1270000"/>
                </a:cubicBezTo>
                <a:cubicBezTo>
                  <a:pt x="64958" y="1404381"/>
                  <a:pt x="110570" y="1246136"/>
                  <a:pt x="60453" y="1358900"/>
                </a:cubicBezTo>
                <a:cubicBezTo>
                  <a:pt x="0" y="1494920"/>
                  <a:pt x="67136" y="1386975"/>
                  <a:pt x="9653" y="1473200"/>
                </a:cubicBezTo>
                <a:cubicBezTo>
                  <a:pt x="13886" y="1519767"/>
                  <a:pt x="10305" y="1567720"/>
                  <a:pt x="22353" y="1612900"/>
                </a:cubicBezTo>
                <a:cubicBezTo>
                  <a:pt x="38899" y="1674949"/>
                  <a:pt x="59084" y="1656666"/>
                  <a:pt x="98553" y="1676400"/>
                </a:cubicBezTo>
                <a:cubicBezTo>
                  <a:pt x="112205" y="1683226"/>
                  <a:pt x="123953" y="1693333"/>
                  <a:pt x="136653" y="1701800"/>
                </a:cubicBezTo>
                <a:lnTo>
                  <a:pt x="263653" y="1689100"/>
                </a:lnTo>
                <a:cubicBezTo>
                  <a:pt x="304218" y="1685720"/>
                  <a:pt x="458957" y="1690130"/>
                  <a:pt x="517653" y="1651000"/>
                </a:cubicBezTo>
                <a:lnTo>
                  <a:pt x="555753" y="1625600"/>
                </a:lnTo>
                <a:cubicBezTo>
                  <a:pt x="653120" y="1629833"/>
                  <a:pt x="750394" y="1638300"/>
                  <a:pt x="847853" y="1638300"/>
                </a:cubicBezTo>
                <a:cubicBezTo>
                  <a:pt x="1215538" y="1638300"/>
                  <a:pt x="1121006" y="1665782"/>
                  <a:pt x="1279653" y="1612900"/>
                </a:cubicBezTo>
                <a:cubicBezTo>
                  <a:pt x="1326220" y="1617133"/>
                  <a:pt x="1373306" y="1617474"/>
                  <a:pt x="1419353" y="1625600"/>
                </a:cubicBezTo>
                <a:cubicBezTo>
                  <a:pt x="1445720" y="1630253"/>
                  <a:pt x="1468943" y="1648043"/>
                  <a:pt x="1495553" y="1651000"/>
                </a:cubicBezTo>
                <a:cubicBezTo>
                  <a:pt x="1643774" y="1667469"/>
                  <a:pt x="1571815" y="1658945"/>
                  <a:pt x="1711453" y="1676400"/>
                </a:cubicBezTo>
                <a:cubicBezTo>
                  <a:pt x="1742497" y="1697096"/>
                  <a:pt x="1760842" y="1702270"/>
                  <a:pt x="1774953" y="1739900"/>
                </a:cubicBezTo>
                <a:cubicBezTo>
                  <a:pt x="1782532" y="1760111"/>
                  <a:pt x="1782970" y="1782328"/>
                  <a:pt x="1787653" y="1803400"/>
                </a:cubicBezTo>
                <a:cubicBezTo>
                  <a:pt x="1791439" y="1820439"/>
                  <a:pt x="1795558" y="1837417"/>
                  <a:pt x="1800353" y="1854200"/>
                </a:cubicBezTo>
                <a:cubicBezTo>
                  <a:pt x="1804031" y="1867072"/>
                  <a:pt x="1803587" y="1882834"/>
                  <a:pt x="1813053" y="1892300"/>
                </a:cubicBezTo>
                <a:cubicBezTo>
                  <a:pt x="1822519" y="1901766"/>
                  <a:pt x="1838453" y="1900767"/>
                  <a:pt x="1851153" y="1905000"/>
                </a:cubicBezTo>
                <a:cubicBezTo>
                  <a:pt x="1876957" y="1969509"/>
                  <a:pt x="1872226" y="1992458"/>
                  <a:pt x="1952753" y="2019300"/>
                </a:cubicBezTo>
                <a:lnTo>
                  <a:pt x="2028953" y="2044700"/>
                </a:lnTo>
                <a:cubicBezTo>
                  <a:pt x="2092074" y="2028920"/>
                  <a:pt x="2062299" y="2032000"/>
                  <a:pt x="2117853" y="2032000"/>
                </a:cubicBezTo>
                <a:lnTo>
                  <a:pt x="2117853" y="0"/>
                </a:lnTo>
                <a:cubicBezTo>
                  <a:pt x="2083986" y="16933"/>
                  <a:pt x="2053436" y="43649"/>
                  <a:pt x="2016253" y="50800"/>
                </a:cubicBezTo>
                <a:cubicBezTo>
                  <a:pt x="1941309" y="65212"/>
                  <a:pt x="1787653" y="63500"/>
                  <a:pt x="1787653" y="63500"/>
                </a:cubicBezTo>
                <a:lnTo>
                  <a:pt x="1838453" y="5080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1" name="Gruppo 40"/>
          <p:cNvGrpSpPr/>
          <p:nvPr/>
        </p:nvGrpSpPr>
        <p:grpSpPr>
          <a:xfrm>
            <a:off x="2952328" y="4896544"/>
            <a:ext cx="72008" cy="216024"/>
            <a:chOff x="7236296" y="1628800"/>
            <a:chExt cx="72008" cy="216024"/>
          </a:xfrm>
        </p:grpSpPr>
        <p:sp>
          <p:nvSpPr>
            <p:cNvPr id="42" name="Triangolo isoscele 41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Cilindro 42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4" name="Gruppo 43"/>
          <p:cNvGrpSpPr/>
          <p:nvPr/>
        </p:nvGrpSpPr>
        <p:grpSpPr>
          <a:xfrm>
            <a:off x="4392488" y="4293096"/>
            <a:ext cx="72008" cy="216024"/>
            <a:chOff x="7236296" y="1628800"/>
            <a:chExt cx="72008" cy="216024"/>
          </a:xfrm>
        </p:grpSpPr>
        <p:sp>
          <p:nvSpPr>
            <p:cNvPr id="45" name="Triangolo isoscele 44"/>
            <p:cNvSpPr/>
            <p:nvPr/>
          </p:nvSpPr>
          <p:spPr>
            <a:xfrm>
              <a:off x="7236296" y="1700808"/>
              <a:ext cx="72008" cy="144016"/>
            </a:xfrm>
            <a:prstGeom prst="triangl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6" name="Cilindro 45"/>
            <p:cNvSpPr/>
            <p:nvPr/>
          </p:nvSpPr>
          <p:spPr>
            <a:xfrm>
              <a:off x="7236296" y="1628800"/>
              <a:ext cx="72008" cy="72008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7" name="CasellaDiTesto 46"/>
          <p:cNvSpPr txBox="1"/>
          <p:nvPr/>
        </p:nvSpPr>
        <p:spPr>
          <a:xfrm>
            <a:off x="0" y="4833011"/>
            <a:ext cx="161967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dirty="0" smtClean="0"/>
              <a:t>Lo strumento è inclinato rispetto al piano orizzontale ANCHE TRASVERSALMENTE</a:t>
            </a:r>
          </a:p>
          <a:p>
            <a:pPr algn="ctr"/>
            <a:endParaRPr lang="it-IT" sz="1050" dirty="0" smtClean="0"/>
          </a:p>
          <a:p>
            <a:pPr algn="ctr"/>
            <a:r>
              <a:rPr lang="it-IT" sz="1050" dirty="0" smtClean="0"/>
              <a:t>Per fare in modo che le due immagini (vetro fisso e specchio  mobile) siano visibili entrambe, l’operatore DEVE inclinare da un lato lo strumento</a:t>
            </a:r>
            <a:endParaRPr lang="it-IT" sz="1050" dirty="0"/>
          </a:p>
        </p:txBody>
      </p:sp>
      <p:sp>
        <p:nvSpPr>
          <p:cNvPr id="49" name="Rettangolo 48"/>
          <p:cNvSpPr/>
          <p:nvPr/>
        </p:nvSpPr>
        <p:spPr>
          <a:xfrm rot="20389993">
            <a:off x="623247" y="4405378"/>
            <a:ext cx="64807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ilindro 49"/>
          <p:cNvSpPr/>
          <p:nvPr/>
        </p:nvSpPr>
        <p:spPr>
          <a:xfrm rot="20389993">
            <a:off x="973342" y="4466349"/>
            <a:ext cx="72008" cy="288032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Ovale 50"/>
          <p:cNvSpPr/>
          <p:nvPr/>
        </p:nvSpPr>
        <p:spPr>
          <a:xfrm rot="20389993">
            <a:off x="847995" y="4241499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Figura a mano libera 52"/>
          <p:cNvSpPr/>
          <p:nvPr/>
        </p:nvSpPr>
        <p:spPr>
          <a:xfrm rot="20830848">
            <a:off x="4184400" y="4504298"/>
            <a:ext cx="352425" cy="111125"/>
          </a:xfrm>
          <a:custGeom>
            <a:avLst/>
            <a:gdLst>
              <a:gd name="connsiteX0" fmla="*/ 0 w 352425"/>
              <a:gd name="connsiteY0" fmla="*/ 111125 h 111125"/>
              <a:gd name="connsiteX1" fmla="*/ 128587 w 352425"/>
              <a:gd name="connsiteY1" fmla="*/ 15875 h 111125"/>
              <a:gd name="connsiteX2" fmla="*/ 214312 w 352425"/>
              <a:gd name="connsiteY2" fmla="*/ 15875 h 111125"/>
              <a:gd name="connsiteX3" fmla="*/ 352425 w 352425"/>
              <a:gd name="connsiteY3" fmla="*/ 44450 h 11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" h="111125">
                <a:moveTo>
                  <a:pt x="0" y="111125"/>
                </a:moveTo>
                <a:cubicBezTo>
                  <a:pt x="46434" y="71437"/>
                  <a:pt x="92868" y="31750"/>
                  <a:pt x="128587" y="15875"/>
                </a:cubicBezTo>
                <a:cubicBezTo>
                  <a:pt x="164306" y="0"/>
                  <a:pt x="177006" y="11113"/>
                  <a:pt x="214312" y="15875"/>
                </a:cubicBezTo>
                <a:cubicBezTo>
                  <a:pt x="251618" y="20638"/>
                  <a:pt x="302021" y="32544"/>
                  <a:pt x="352425" y="44450"/>
                </a:cubicBezTo>
              </a:path>
            </a:pathLst>
          </a:cu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32" name="AutoShape 8" descr="Vista laterale dell'occhio | Immagini vettoriali gratuiti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 l="23135" t="10202" r="8869" b="19030"/>
          <a:stretch>
            <a:fillRect/>
          </a:stretch>
        </p:blipFill>
        <p:spPr bwMode="auto">
          <a:xfrm flipH="1">
            <a:off x="5004048" y="1484784"/>
            <a:ext cx="23659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9"/>
          <p:cNvPicPr>
            <a:picLocks noChangeAspect="1" noChangeArrowheads="1"/>
          </p:cNvPicPr>
          <p:nvPr/>
        </p:nvPicPr>
        <p:blipFill>
          <a:blip r:embed="rId2" cstate="print"/>
          <a:srcRect l="23135" t="10202" r="8869" b="19030"/>
          <a:stretch>
            <a:fillRect/>
          </a:stretch>
        </p:blipFill>
        <p:spPr bwMode="auto">
          <a:xfrm rot="20415752" flipH="1">
            <a:off x="5045732" y="5044666"/>
            <a:ext cx="236598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Ovale 56"/>
          <p:cNvSpPr/>
          <p:nvPr/>
        </p:nvSpPr>
        <p:spPr>
          <a:xfrm rot="20274686">
            <a:off x="827584" y="4365104"/>
            <a:ext cx="216024" cy="14401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6" grpId="0" animBg="1"/>
      <p:bldP spid="7" grpId="0" animBg="1"/>
      <p:bldP spid="8" grpId="0" animBg="1"/>
      <p:bldP spid="19" grpId="0"/>
      <p:bldP spid="20" grpId="0" animBg="1"/>
      <p:bldP spid="21" grpId="0" animBg="1"/>
      <p:bldP spid="22" grpId="0"/>
      <p:bldP spid="25" grpId="0" animBg="1"/>
      <p:bldP spid="32" grpId="0"/>
      <p:bldP spid="35" grpId="0" animBg="1"/>
      <p:bldP spid="36" grpId="0" animBg="1"/>
      <p:bldP spid="38" grpId="0" animBg="1"/>
      <p:bldP spid="39" grpId="0"/>
      <p:bldP spid="40" grpId="0" animBg="1"/>
      <p:bldP spid="47" grpId="0"/>
      <p:bldP spid="49" grpId="0" animBg="1"/>
      <p:bldP spid="50" grpId="0" animBg="1"/>
      <p:bldP spid="51" grpId="0" animBg="1"/>
      <p:bldP spid="53" grpId="0" animBg="1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548680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it-IT" dirty="0" smtClean="0"/>
              <a:t>Il cerchio capace (misura della differenza di azimuth)</a:t>
            </a:r>
          </a:p>
        </p:txBody>
      </p:sp>
      <p:sp>
        <p:nvSpPr>
          <p:cNvPr id="4" name="Rettangolo 3"/>
          <p:cNvSpPr/>
          <p:nvPr/>
        </p:nvSpPr>
        <p:spPr>
          <a:xfrm>
            <a:off x="5724128" y="404664"/>
            <a:ext cx="341987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La Fascia circolare di  Incertezza </a:t>
            </a:r>
          </a:p>
          <a:p>
            <a:pPr algn="ctr"/>
            <a:r>
              <a:rPr lang="it-IT" sz="1400" dirty="0" smtClean="0"/>
              <a:t>PER IL </a:t>
            </a:r>
            <a:r>
              <a:rPr lang="it-IT" sz="1400" b="1" dirty="0" smtClean="0"/>
              <a:t>SINGOLO</a:t>
            </a:r>
            <a:r>
              <a:rPr lang="it-IT" sz="1400" dirty="0" smtClean="0"/>
              <a:t> CERCHIO CAPACE </a:t>
            </a:r>
          </a:p>
          <a:p>
            <a:pPr algn="ctr"/>
            <a:r>
              <a:rPr lang="it-IT" sz="1400" dirty="0" smtClean="0"/>
              <a:t>(cerchio di uguale differenza d’Azimut) </a:t>
            </a:r>
            <a:endParaRPr lang="it-IT" sz="1400" dirty="0"/>
          </a:p>
        </p:txBody>
      </p:sp>
      <p:sp>
        <p:nvSpPr>
          <p:cNvPr id="5" name="Rettangolo 4"/>
          <p:cNvSpPr/>
          <p:nvPr/>
        </p:nvSpPr>
        <p:spPr>
          <a:xfrm>
            <a:off x="5832648" y="1196752"/>
            <a:ext cx="32758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400" dirty="0" smtClean="0"/>
              <a:t>Si consideri la misura dell’angolo Δα affetta da un errore  +/-  </a:t>
            </a:r>
            <a:r>
              <a:rPr lang="it-IT" sz="1400" dirty="0" err="1" smtClean="0"/>
              <a:t>εm</a:t>
            </a:r>
            <a:r>
              <a:rPr lang="it-IT" sz="1400" dirty="0" smtClean="0"/>
              <a:t>; si avranno pertanto altre due circonferenze determinate dalle differenze di angolo “Δα+ </a:t>
            </a:r>
            <a:r>
              <a:rPr lang="it-IT" sz="1400" dirty="0" err="1" smtClean="0"/>
              <a:t>εm</a:t>
            </a:r>
            <a:r>
              <a:rPr lang="it-IT" sz="1400" dirty="0" smtClean="0"/>
              <a:t>” e “Δα- </a:t>
            </a:r>
            <a:r>
              <a:rPr lang="it-IT" sz="1400" dirty="0" err="1" smtClean="0"/>
              <a:t>εm</a:t>
            </a:r>
            <a:r>
              <a:rPr lang="it-IT" sz="1400" dirty="0" smtClean="0"/>
              <a:t>”.</a:t>
            </a:r>
          </a:p>
          <a:p>
            <a:pPr algn="just"/>
            <a:endParaRPr lang="it-IT" sz="1400" dirty="0" smtClean="0"/>
          </a:p>
          <a:p>
            <a:pPr algn="just"/>
            <a:r>
              <a:rPr lang="it-IT" sz="1400" dirty="0" smtClean="0"/>
              <a:t>L’ampiezza della fascia circolare di incertezza del luogo di posizione per un errore commesso nella misura  del “</a:t>
            </a:r>
            <a:r>
              <a:rPr lang="el-GR" sz="1400" dirty="0" smtClean="0"/>
              <a:t>Δα</a:t>
            </a:r>
            <a:r>
              <a:rPr lang="it-IT" sz="1400" dirty="0" smtClean="0"/>
              <a:t>”…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it-IT" sz="1400" dirty="0" smtClean="0"/>
              <a:t>È tanto maggiore quanto maggiore è la distanza dell’osservatore dalla congiungente i due punti tra i quali si misura la “</a:t>
            </a:r>
            <a:r>
              <a:rPr lang="el-GR" sz="1400" dirty="0" smtClean="0"/>
              <a:t>Δα</a:t>
            </a:r>
            <a:r>
              <a:rPr lang="it-IT" sz="1400" dirty="0" smtClean="0"/>
              <a:t>” ;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it-IT" sz="1400" dirty="0" smtClean="0"/>
              <a:t>Cresce al crescere dell’errore </a:t>
            </a:r>
            <a:r>
              <a:rPr lang="el-GR" sz="1400" dirty="0" smtClean="0"/>
              <a:t>ε</a:t>
            </a:r>
            <a:r>
              <a:rPr lang="it-IT" sz="1400" dirty="0" smtClean="0"/>
              <a:t>m;</a:t>
            </a:r>
          </a:p>
          <a:p>
            <a:pPr marL="85725" indent="-85725">
              <a:buFont typeface="Arial" pitchFamily="34" charset="0"/>
              <a:buChar char="•"/>
              <a:defRPr/>
            </a:pPr>
            <a:r>
              <a:rPr lang="it-IT" sz="1400" dirty="0" smtClean="0"/>
              <a:t>A parità di distanza dalla congiungente gli oggetti e minima per angoli vicino a 90°.</a:t>
            </a:r>
          </a:p>
          <a:p>
            <a:pPr marL="85725" indent="-85725">
              <a:buFont typeface="Arial" pitchFamily="34" charset="0"/>
              <a:buChar char="•"/>
              <a:defRPr/>
            </a:pPr>
            <a:endParaRPr lang="it-IT" sz="1400" dirty="0" smtClean="0"/>
          </a:p>
          <a:p>
            <a:pPr algn="just">
              <a:defRPr/>
            </a:pPr>
            <a:r>
              <a:rPr lang="it-IT" sz="1400" b="1" dirty="0" smtClean="0"/>
              <a:t>Si può dare come norma generale che, avendo possibilità di scelta di punti, conviene scegliere punti la cui congiungente è più vicina alla nave e punti la cui “Δα”  sia prossima a 90°.</a:t>
            </a:r>
            <a:endParaRPr lang="it-IT" sz="1400" dirty="0"/>
          </a:p>
        </p:txBody>
      </p:sp>
      <p:sp>
        <p:nvSpPr>
          <p:cNvPr id="6" name="Figura a mano libera 5"/>
          <p:cNvSpPr/>
          <p:nvPr/>
        </p:nvSpPr>
        <p:spPr>
          <a:xfrm rot="10800000">
            <a:off x="0" y="1495167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 rot="8585069">
            <a:off x="2081872" y="3343442"/>
            <a:ext cx="576064" cy="331646"/>
            <a:chOff x="6439823" y="2811063"/>
            <a:chExt cx="576064" cy="331646"/>
          </a:xfrm>
        </p:grpSpPr>
        <p:sp>
          <p:nvSpPr>
            <p:cNvPr id="8" name="Stella a 5 punte 7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" name="Gruppo 9"/>
          <p:cNvGrpSpPr/>
          <p:nvPr/>
        </p:nvGrpSpPr>
        <p:grpSpPr>
          <a:xfrm rot="13089546">
            <a:off x="2668685" y="5547118"/>
            <a:ext cx="576064" cy="331646"/>
            <a:chOff x="6439823" y="2811063"/>
            <a:chExt cx="576064" cy="331646"/>
          </a:xfrm>
        </p:grpSpPr>
        <p:sp>
          <p:nvSpPr>
            <p:cNvPr id="11" name="Stella a 5 punte 10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Figura a mano libera 11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1968008" y="37077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82076" y="557994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5" name="Figura a mano libera 14"/>
          <p:cNvSpPr/>
          <p:nvPr/>
        </p:nvSpPr>
        <p:spPr>
          <a:xfrm>
            <a:off x="3779912" y="6271306"/>
            <a:ext cx="679594" cy="586694"/>
          </a:xfrm>
          <a:custGeom>
            <a:avLst/>
            <a:gdLst>
              <a:gd name="connsiteX0" fmla="*/ 158894 w 679594"/>
              <a:gd name="connsiteY0" fmla="*/ 584346 h 586694"/>
              <a:gd name="connsiteX1" fmla="*/ 158894 w 679594"/>
              <a:gd name="connsiteY1" fmla="*/ 584346 h 586694"/>
              <a:gd name="connsiteX2" fmla="*/ 69994 w 679594"/>
              <a:gd name="connsiteY2" fmla="*/ 520846 h 586694"/>
              <a:gd name="connsiteX3" fmla="*/ 31894 w 679594"/>
              <a:gd name="connsiteY3" fmla="*/ 444646 h 586694"/>
              <a:gd name="connsiteX4" fmla="*/ 6494 w 679594"/>
              <a:gd name="connsiteY4" fmla="*/ 355746 h 586694"/>
              <a:gd name="connsiteX5" fmla="*/ 19194 w 679594"/>
              <a:gd name="connsiteY5" fmla="*/ 152546 h 586694"/>
              <a:gd name="connsiteX6" fmla="*/ 31894 w 679594"/>
              <a:gd name="connsiteY6" fmla="*/ 63646 h 586694"/>
              <a:gd name="connsiteX7" fmla="*/ 69994 w 679594"/>
              <a:gd name="connsiteY7" fmla="*/ 50946 h 586694"/>
              <a:gd name="connsiteX8" fmla="*/ 108094 w 679594"/>
              <a:gd name="connsiteY8" fmla="*/ 25546 h 586694"/>
              <a:gd name="connsiteX9" fmla="*/ 196994 w 679594"/>
              <a:gd name="connsiteY9" fmla="*/ 146 h 586694"/>
              <a:gd name="connsiteX10" fmla="*/ 336694 w 679594"/>
              <a:gd name="connsiteY10" fmla="*/ 12846 h 586694"/>
              <a:gd name="connsiteX11" fmla="*/ 374794 w 679594"/>
              <a:gd name="connsiteY11" fmla="*/ 50946 h 586694"/>
              <a:gd name="connsiteX12" fmla="*/ 450994 w 679594"/>
              <a:gd name="connsiteY12" fmla="*/ 76346 h 586694"/>
              <a:gd name="connsiteX13" fmla="*/ 450994 w 679594"/>
              <a:gd name="connsiteY13" fmla="*/ 76346 h 586694"/>
              <a:gd name="connsiteX14" fmla="*/ 628794 w 679594"/>
              <a:gd name="connsiteY14" fmla="*/ 101746 h 586694"/>
              <a:gd name="connsiteX15" fmla="*/ 666894 w 679594"/>
              <a:gd name="connsiteY15" fmla="*/ 152546 h 586694"/>
              <a:gd name="connsiteX16" fmla="*/ 679594 w 679594"/>
              <a:gd name="connsiteY16" fmla="*/ 203346 h 586694"/>
              <a:gd name="connsiteX17" fmla="*/ 666894 w 679594"/>
              <a:gd name="connsiteY17" fmla="*/ 444646 h 586694"/>
              <a:gd name="connsiteX18" fmla="*/ 654194 w 679594"/>
              <a:gd name="connsiteY18" fmla="*/ 520846 h 586694"/>
              <a:gd name="connsiteX19" fmla="*/ 577994 w 679594"/>
              <a:gd name="connsiteY19" fmla="*/ 571646 h 586694"/>
              <a:gd name="connsiteX20" fmla="*/ 362094 w 679594"/>
              <a:gd name="connsiteY20" fmla="*/ 558946 h 586694"/>
              <a:gd name="connsiteX21" fmla="*/ 285894 w 679594"/>
              <a:gd name="connsiteY21" fmla="*/ 533546 h 586694"/>
              <a:gd name="connsiteX22" fmla="*/ 247794 w 679594"/>
              <a:gd name="connsiteY22" fmla="*/ 546246 h 586694"/>
              <a:gd name="connsiteX23" fmla="*/ 196994 w 679594"/>
              <a:gd name="connsiteY23" fmla="*/ 558946 h 586694"/>
              <a:gd name="connsiteX24" fmla="*/ 158894 w 679594"/>
              <a:gd name="connsiteY24" fmla="*/ 584346 h 58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9594" h="586694">
                <a:moveTo>
                  <a:pt x="158894" y="584346"/>
                </a:moveTo>
                <a:lnTo>
                  <a:pt x="158894" y="584346"/>
                </a:lnTo>
                <a:cubicBezTo>
                  <a:pt x="129261" y="563179"/>
                  <a:pt x="97212" y="545040"/>
                  <a:pt x="69994" y="520846"/>
                </a:cubicBezTo>
                <a:cubicBezTo>
                  <a:pt x="48678" y="501898"/>
                  <a:pt x="39326" y="470660"/>
                  <a:pt x="31894" y="444646"/>
                </a:cubicBezTo>
                <a:cubicBezTo>
                  <a:pt x="0" y="333018"/>
                  <a:pt x="36944" y="447097"/>
                  <a:pt x="6494" y="355746"/>
                </a:cubicBezTo>
                <a:cubicBezTo>
                  <a:pt x="10727" y="288013"/>
                  <a:pt x="13315" y="220156"/>
                  <a:pt x="19194" y="152546"/>
                </a:cubicBezTo>
                <a:cubicBezTo>
                  <a:pt x="21787" y="122724"/>
                  <a:pt x="18507" y="90420"/>
                  <a:pt x="31894" y="63646"/>
                </a:cubicBezTo>
                <a:cubicBezTo>
                  <a:pt x="37881" y="51672"/>
                  <a:pt x="58020" y="56933"/>
                  <a:pt x="69994" y="50946"/>
                </a:cubicBezTo>
                <a:cubicBezTo>
                  <a:pt x="83646" y="44120"/>
                  <a:pt x="94442" y="32372"/>
                  <a:pt x="108094" y="25546"/>
                </a:cubicBezTo>
                <a:cubicBezTo>
                  <a:pt x="126314" y="16436"/>
                  <a:pt x="180718" y="4215"/>
                  <a:pt x="196994" y="146"/>
                </a:cubicBezTo>
                <a:cubicBezTo>
                  <a:pt x="243561" y="4379"/>
                  <a:pt x="291734" y="0"/>
                  <a:pt x="336694" y="12846"/>
                </a:cubicBezTo>
                <a:cubicBezTo>
                  <a:pt x="353963" y="17780"/>
                  <a:pt x="359094" y="42224"/>
                  <a:pt x="374794" y="50946"/>
                </a:cubicBezTo>
                <a:cubicBezTo>
                  <a:pt x="398199" y="63949"/>
                  <a:pt x="425594" y="67879"/>
                  <a:pt x="450994" y="76346"/>
                </a:cubicBezTo>
                <a:lnTo>
                  <a:pt x="450994" y="76346"/>
                </a:lnTo>
                <a:cubicBezTo>
                  <a:pt x="560860" y="94657"/>
                  <a:pt x="501642" y="85852"/>
                  <a:pt x="628794" y="101746"/>
                </a:cubicBezTo>
                <a:cubicBezTo>
                  <a:pt x="641494" y="118679"/>
                  <a:pt x="657428" y="133614"/>
                  <a:pt x="666894" y="152546"/>
                </a:cubicBezTo>
                <a:cubicBezTo>
                  <a:pt x="674700" y="168158"/>
                  <a:pt x="679594" y="185892"/>
                  <a:pt x="679594" y="203346"/>
                </a:cubicBezTo>
                <a:cubicBezTo>
                  <a:pt x="679594" y="283891"/>
                  <a:pt x="673317" y="364358"/>
                  <a:pt x="666894" y="444646"/>
                </a:cubicBezTo>
                <a:cubicBezTo>
                  <a:pt x="664841" y="470314"/>
                  <a:pt x="668961" y="499750"/>
                  <a:pt x="654194" y="520846"/>
                </a:cubicBezTo>
                <a:cubicBezTo>
                  <a:pt x="636688" y="545855"/>
                  <a:pt x="577994" y="571646"/>
                  <a:pt x="577994" y="571646"/>
                </a:cubicBezTo>
                <a:cubicBezTo>
                  <a:pt x="506027" y="567413"/>
                  <a:pt x="433580" y="568270"/>
                  <a:pt x="362094" y="558946"/>
                </a:cubicBezTo>
                <a:cubicBezTo>
                  <a:pt x="335545" y="555483"/>
                  <a:pt x="285894" y="533546"/>
                  <a:pt x="285894" y="533546"/>
                </a:cubicBezTo>
                <a:cubicBezTo>
                  <a:pt x="273194" y="537779"/>
                  <a:pt x="260666" y="542568"/>
                  <a:pt x="247794" y="546246"/>
                </a:cubicBezTo>
                <a:cubicBezTo>
                  <a:pt x="231011" y="551041"/>
                  <a:pt x="213037" y="552070"/>
                  <a:pt x="196994" y="558946"/>
                </a:cubicBezTo>
                <a:cubicBezTo>
                  <a:pt x="132248" y="586694"/>
                  <a:pt x="165244" y="580113"/>
                  <a:pt x="158894" y="584346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Figura a mano libera 15"/>
          <p:cNvSpPr/>
          <p:nvPr/>
        </p:nvSpPr>
        <p:spPr>
          <a:xfrm>
            <a:off x="5292080" y="6093296"/>
            <a:ext cx="432048" cy="427279"/>
          </a:xfrm>
          <a:custGeom>
            <a:avLst/>
            <a:gdLst>
              <a:gd name="connsiteX0" fmla="*/ 254000 w 758037"/>
              <a:gd name="connsiteY0" fmla="*/ 50595 h 571295"/>
              <a:gd name="connsiteX1" fmla="*/ 254000 w 758037"/>
              <a:gd name="connsiteY1" fmla="*/ 50595 h 571295"/>
              <a:gd name="connsiteX2" fmla="*/ 101600 w 758037"/>
              <a:gd name="connsiteY2" fmla="*/ 101395 h 571295"/>
              <a:gd name="connsiteX3" fmla="*/ 88900 w 758037"/>
              <a:gd name="connsiteY3" fmla="*/ 152195 h 571295"/>
              <a:gd name="connsiteX4" fmla="*/ 63500 w 758037"/>
              <a:gd name="connsiteY4" fmla="*/ 228395 h 571295"/>
              <a:gd name="connsiteX5" fmla="*/ 50800 w 758037"/>
              <a:gd name="connsiteY5" fmla="*/ 304595 h 571295"/>
              <a:gd name="connsiteX6" fmla="*/ 25400 w 758037"/>
              <a:gd name="connsiteY6" fmla="*/ 380795 h 571295"/>
              <a:gd name="connsiteX7" fmla="*/ 12700 w 758037"/>
              <a:gd name="connsiteY7" fmla="*/ 418895 h 571295"/>
              <a:gd name="connsiteX8" fmla="*/ 0 w 758037"/>
              <a:gd name="connsiteY8" fmla="*/ 469695 h 571295"/>
              <a:gd name="connsiteX9" fmla="*/ 12700 w 758037"/>
              <a:gd name="connsiteY9" fmla="*/ 520495 h 571295"/>
              <a:gd name="connsiteX10" fmla="*/ 101600 w 758037"/>
              <a:gd name="connsiteY10" fmla="*/ 558595 h 571295"/>
              <a:gd name="connsiteX11" fmla="*/ 190500 w 758037"/>
              <a:gd name="connsiteY11" fmla="*/ 545895 h 571295"/>
              <a:gd name="connsiteX12" fmla="*/ 266700 w 758037"/>
              <a:gd name="connsiteY12" fmla="*/ 520495 h 571295"/>
              <a:gd name="connsiteX13" fmla="*/ 342900 w 758037"/>
              <a:gd name="connsiteY13" fmla="*/ 507795 h 571295"/>
              <a:gd name="connsiteX14" fmla="*/ 457200 w 758037"/>
              <a:gd name="connsiteY14" fmla="*/ 533195 h 571295"/>
              <a:gd name="connsiteX15" fmla="*/ 495300 w 758037"/>
              <a:gd name="connsiteY15" fmla="*/ 545895 h 571295"/>
              <a:gd name="connsiteX16" fmla="*/ 533400 w 758037"/>
              <a:gd name="connsiteY16" fmla="*/ 571295 h 571295"/>
              <a:gd name="connsiteX17" fmla="*/ 609600 w 758037"/>
              <a:gd name="connsiteY17" fmla="*/ 545895 h 571295"/>
              <a:gd name="connsiteX18" fmla="*/ 647700 w 758037"/>
              <a:gd name="connsiteY18" fmla="*/ 533195 h 571295"/>
              <a:gd name="connsiteX19" fmla="*/ 698500 w 758037"/>
              <a:gd name="connsiteY19" fmla="*/ 520495 h 571295"/>
              <a:gd name="connsiteX20" fmla="*/ 723900 w 758037"/>
              <a:gd name="connsiteY20" fmla="*/ 482395 h 571295"/>
              <a:gd name="connsiteX21" fmla="*/ 749300 w 758037"/>
              <a:gd name="connsiteY21" fmla="*/ 380795 h 571295"/>
              <a:gd name="connsiteX22" fmla="*/ 736600 w 758037"/>
              <a:gd name="connsiteY22" fmla="*/ 253795 h 571295"/>
              <a:gd name="connsiteX23" fmla="*/ 660400 w 758037"/>
              <a:gd name="connsiteY23" fmla="*/ 228395 h 571295"/>
              <a:gd name="connsiteX24" fmla="*/ 546100 w 758037"/>
              <a:gd name="connsiteY24" fmla="*/ 215695 h 571295"/>
              <a:gd name="connsiteX25" fmla="*/ 469900 w 758037"/>
              <a:gd name="connsiteY25" fmla="*/ 202995 h 571295"/>
              <a:gd name="connsiteX26" fmla="*/ 330200 w 758037"/>
              <a:gd name="connsiteY26" fmla="*/ 190295 h 571295"/>
              <a:gd name="connsiteX27" fmla="*/ 304800 w 758037"/>
              <a:gd name="connsiteY27" fmla="*/ 12495 h 571295"/>
              <a:gd name="connsiteX28" fmla="*/ 266700 w 758037"/>
              <a:gd name="connsiteY28" fmla="*/ 25195 h 571295"/>
              <a:gd name="connsiteX29" fmla="*/ 254000 w 758037"/>
              <a:gd name="connsiteY29" fmla="*/ 50595 h 57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037" h="571295">
                <a:moveTo>
                  <a:pt x="254000" y="50595"/>
                </a:moveTo>
                <a:lnTo>
                  <a:pt x="254000" y="50595"/>
                </a:lnTo>
                <a:cubicBezTo>
                  <a:pt x="242492" y="53152"/>
                  <a:pt x="126148" y="64574"/>
                  <a:pt x="101600" y="101395"/>
                </a:cubicBezTo>
                <a:cubicBezTo>
                  <a:pt x="91918" y="115918"/>
                  <a:pt x="93916" y="135477"/>
                  <a:pt x="88900" y="152195"/>
                </a:cubicBezTo>
                <a:cubicBezTo>
                  <a:pt x="81207" y="177840"/>
                  <a:pt x="67902" y="201985"/>
                  <a:pt x="63500" y="228395"/>
                </a:cubicBezTo>
                <a:cubicBezTo>
                  <a:pt x="59267" y="253795"/>
                  <a:pt x="57045" y="279613"/>
                  <a:pt x="50800" y="304595"/>
                </a:cubicBezTo>
                <a:cubicBezTo>
                  <a:pt x="44306" y="330570"/>
                  <a:pt x="33867" y="355395"/>
                  <a:pt x="25400" y="380795"/>
                </a:cubicBezTo>
                <a:cubicBezTo>
                  <a:pt x="21167" y="393495"/>
                  <a:pt x="15947" y="405908"/>
                  <a:pt x="12700" y="418895"/>
                </a:cubicBezTo>
                <a:lnTo>
                  <a:pt x="0" y="469695"/>
                </a:lnTo>
                <a:cubicBezTo>
                  <a:pt x="4233" y="486628"/>
                  <a:pt x="3018" y="505972"/>
                  <a:pt x="12700" y="520495"/>
                </a:cubicBezTo>
                <a:cubicBezTo>
                  <a:pt x="30241" y="546807"/>
                  <a:pt x="76110" y="552223"/>
                  <a:pt x="101600" y="558595"/>
                </a:cubicBezTo>
                <a:cubicBezTo>
                  <a:pt x="131233" y="554362"/>
                  <a:pt x="161332" y="552626"/>
                  <a:pt x="190500" y="545895"/>
                </a:cubicBezTo>
                <a:cubicBezTo>
                  <a:pt x="216588" y="539875"/>
                  <a:pt x="240290" y="524897"/>
                  <a:pt x="266700" y="520495"/>
                </a:cubicBezTo>
                <a:lnTo>
                  <a:pt x="342900" y="507795"/>
                </a:lnTo>
                <a:cubicBezTo>
                  <a:pt x="381000" y="516262"/>
                  <a:pt x="419336" y="523729"/>
                  <a:pt x="457200" y="533195"/>
                </a:cubicBezTo>
                <a:cubicBezTo>
                  <a:pt x="470187" y="536442"/>
                  <a:pt x="483326" y="539908"/>
                  <a:pt x="495300" y="545895"/>
                </a:cubicBezTo>
                <a:cubicBezTo>
                  <a:pt x="508952" y="552721"/>
                  <a:pt x="520700" y="562828"/>
                  <a:pt x="533400" y="571295"/>
                </a:cubicBezTo>
                <a:lnTo>
                  <a:pt x="609600" y="545895"/>
                </a:lnTo>
                <a:cubicBezTo>
                  <a:pt x="622300" y="541662"/>
                  <a:pt x="634713" y="536442"/>
                  <a:pt x="647700" y="533195"/>
                </a:cubicBezTo>
                <a:lnTo>
                  <a:pt x="698500" y="520495"/>
                </a:lnTo>
                <a:cubicBezTo>
                  <a:pt x="706967" y="507795"/>
                  <a:pt x="717074" y="496047"/>
                  <a:pt x="723900" y="482395"/>
                </a:cubicBezTo>
                <a:cubicBezTo>
                  <a:pt x="736917" y="456360"/>
                  <a:pt x="744470" y="404947"/>
                  <a:pt x="749300" y="380795"/>
                </a:cubicBezTo>
                <a:cubicBezTo>
                  <a:pt x="745067" y="338462"/>
                  <a:pt x="758037" y="290544"/>
                  <a:pt x="736600" y="253795"/>
                </a:cubicBezTo>
                <a:cubicBezTo>
                  <a:pt x="723109" y="230668"/>
                  <a:pt x="687010" y="231352"/>
                  <a:pt x="660400" y="228395"/>
                </a:cubicBezTo>
                <a:cubicBezTo>
                  <a:pt x="622300" y="224162"/>
                  <a:pt x="584098" y="220761"/>
                  <a:pt x="546100" y="215695"/>
                </a:cubicBezTo>
                <a:cubicBezTo>
                  <a:pt x="520576" y="212292"/>
                  <a:pt x="495474" y="206004"/>
                  <a:pt x="469900" y="202995"/>
                </a:cubicBezTo>
                <a:cubicBezTo>
                  <a:pt x="423462" y="197532"/>
                  <a:pt x="376767" y="194528"/>
                  <a:pt x="330200" y="190295"/>
                </a:cubicBezTo>
                <a:cubicBezTo>
                  <a:pt x="321733" y="131028"/>
                  <a:pt x="326291" y="68373"/>
                  <a:pt x="304800" y="12495"/>
                </a:cubicBezTo>
                <a:cubicBezTo>
                  <a:pt x="299994" y="0"/>
                  <a:pt x="276166" y="15729"/>
                  <a:pt x="266700" y="25195"/>
                </a:cubicBezTo>
                <a:cubicBezTo>
                  <a:pt x="257234" y="34661"/>
                  <a:pt x="256117" y="46362"/>
                  <a:pt x="254000" y="50595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2051720" y="3068960"/>
            <a:ext cx="2736304" cy="273630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2051720" y="2996952"/>
            <a:ext cx="2816696" cy="28166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2051720" y="2924944"/>
            <a:ext cx="2880320" cy="288032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2843808" y="220486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Δα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3698889" y="2192398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Δα-εm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2699792" y="3284984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Δα+εm</a:t>
            </a:r>
            <a:endParaRPr lang="it-IT" dirty="0"/>
          </a:p>
        </p:txBody>
      </p:sp>
      <p:sp>
        <p:nvSpPr>
          <p:cNvPr id="24" name="Figura a mano libera 23"/>
          <p:cNvSpPr/>
          <p:nvPr/>
        </p:nvSpPr>
        <p:spPr>
          <a:xfrm>
            <a:off x="3995936" y="2492896"/>
            <a:ext cx="447554" cy="497711"/>
          </a:xfrm>
          <a:custGeom>
            <a:avLst/>
            <a:gdLst>
              <a:gd name="connsiteX0" fmla="*/ 115747 w 447554"/>
              <a:gd name="connsiteY0" fmla="*/ 0 h 497711"/>
              <a:gd name="connsiteX1" fmla="*/ 428263 w 447554"/>
              <a:gd name="connsiteY1" fmla="*/ 381964 h 497711"/>
              <a:gd name="connsiteX2" fmla="*/ 0 w 447554"/>
              <a:gd name="connsiteY2" fmla="*/ 497711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554" h="497711">
                <a:moveTo>
                  <a:pt x="115747" y="0"/>
                </a:moveTo>
                <a:cubicBezTo>
                  <a:pt x="281650" y="149506"/>
                  <a:pt x="447554" y="299012"/>
                  <a:pt x="428263" y="381964"/>
                </a:cubicBezTo>
                <a:cubicBezTo>
                  <a:pt x="408972" y="464916"/>
                  <a:pt x="204486" y="481313"/>
                  <a:pt x="0" y="497711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igura a mano libera 24"/>
          <p:cNvSpPr/>
          <p:nvPr/>
        </p:nvSpPr>
        <p:spPr>
          <a:xfrm>
            <a:off x="3131841" y="3090441"/>
            <a:ext cx="456312" cy="338559"/>
          </a:xfrm>
          <a:custGeom>
            <a:avLst/>
            <a:gdLst>
              <a:gd name="connsiteX0" fmla="*/ 11575 w 219919"/>
              <a:gd name="connsiteY0" fmla="*/ 497711 h 497711"/>
              <a:gd name="connsiteX1" fmla="*/ 34724 w 219919"/>
              <a:gd name="connsiteY1" fmla="*/ 300941 h 497711"/>
              <a:gd name="connsiteX2" fmla="*/ 219919 w 219919"/>
              <a:gd name="connsiteY2" fmla="*/ 0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919" h="497711">
                <a:moveTo>
                  <a:pt x="11575" y="497711"/>
                </a:moveTo>
                <a:cubicBezTo>
                  <a:pt x="5787" y="440802"/>
                  <a:pt x="0" y="383893"/>
                  <a:pt x="34724" y="300941"/>
                </a:cubicBezTo>
                <a:cubicBezTo>
                  <a:pt x="69448" y="217989"/>
                  <a:pt x="144683" y="108994"/>
                  <a:pt x="219919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7" name="Connettore 2 26"/>
          <p:cNvCxnSpPr>
            <a:endCxn id="19" idx="0"/>
          </p:cNvCxnSpPr>
          <p:nvPr/>
        </p:nvCxnSpPr>
        <p:spPr>
          <a:xfrm>
            <a:off x="3203848" y="2492896"/>
            <a:ext cx="2562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uppo 32"/>
          <p:cNvGrpSpPr/>
          <p:nvPr/>
        </p:nvGrpSpPr>
        <p:grpSpPr>
          <a:xfrm rot="13089546">
            <a:off x="4036837" y="6411214"/>
            <a:ext cx="576064" cy="331646"/>
            <a:chOff x="6439823" y="2811063"/>
            <a:chExt cx="576064" cy="331646"/>
          </a:xfrm>
        </p:grpSpPr>
        <p:sp>
          <p:nvSpPr>
            <p:cNvPr id="34" name="Stella a 5 punte 33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igura a mano libera 34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6" name="CasellaDiTesto 35"/>
          <p:cNvSpPr txBox="1"/>
          <p:nvPr/>
        </p:nvSpPr>
        <p:spPr>
          <a:xfrm>
            <a:off x="3750228" y="644404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 animBg="1"/>
      <p:bldP spid="19" grpId="0" animBg="1"/>
      <p:bldP spid="20" grpId="0" animBg="1"/>
      <p:bldP spid="21" grpId="0"/>
      <p:bldP spid="22" grpId="0"/>
      <p:bldP spid="23" grpId="0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548680"/>
            <a:ext cx="5220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 startAt="2"/>
            </a:pPr>
            <a:r>
              <a:rPr lang="it-IT" dirty="0" smtClean="0"/>
              <a:t>Il cerchio capace (misura della differenza di azimuth)</a:t>
            </a:r>
          </a:p>
        </p:txBody>
      </p:sp>
      <p:sp>
        <p:nvSpPr>
          <p:cNvPr id="6" name="Figura a mano libera 5"/>
          <p:cNvSpPr/>
          <p:nvPr/>
        </p:nvSpPr>
        <p:spPr>
          <a:xfrm rot="10800000">
            <a:off x="0" y="1495167"/>
            <a:ext cx="3052119" cy="5362833"/>
          </a:xfrm>
          <a:custGeom>
            <a:avLst/>
            <a:gdLst>
              <a:gd name="connsiteX0" fmla="*/ 12357 w 3052119"/>
              <a:gd name="connsiteY0" fmla="*/ 766119 h 5362833"/>
              <a:gd name="connsiteX1" fmla="*/ 12357 w 3052119"/>
              <a:gd name="connsiteY1" fmla="*/ 0 h 5362833"/>
              <a:gd name="connsiteX2" fmla="*/ 3027405 w 3052119"/>
              <a:gd name="connsiteY2" fmla="*/ 0 h 5362833"/>
              <a:gd name="connsiteX3" fmla="*/ 3052119 w 3052119"/>
              <a:gd name="connsiteY3" fmla="*/ 5350476 h 5362833"/>
              <a:gd name="connsiteX4" fmla="*/ 2347784 w 3052119"/>
              <a:gd name="connsiteY4" fmla="*/ 5362833 h 5362833"/>
              <a:gd name="connsiteX5" fmla="*/ 2372497 w 3052119"/>
              <a:gd name="connsiteY5" fmla="*/ 5078627 h 5362833"/>
              <a:gd name="connsiteX6" fmla="*/ 2384854 w 3052119"/>
              <a:gd name="connsiteY6" fmla="*/ 5029200 h 5362833"/>
              <a:gd name="connsiteX7" fmla="*/ 2397211 w 3052119"/>
              <a:gd name="connsiteY7" fmla="*/ 4893276 h 5362833"/>
              <a:gd name="connsiteX8" fmla="*/ 2421924 w 3052119"/>
              <a:gd name="connsiteY8" fmla="*/ 4670854 h 5362833"/>
              <a:gd name="connsiteX9" fmla="*/ 2434281 w 3052119"/>
              <a:gd name="connsiteY9" fmla="*/ 4522573 h 5362833"/>
              <a:gd name="connsiteX10" fmla="*/ 2458995 w 3052119"/>
              <a:gd name="connsiteY10" fmla="*/ 4386649 h 5362833"/>
              <a:gd name="connsiteX11" fmla="*/ 2483708 w 3052119"/>
              <a:gd name="connsiteY11" fmla="*/ 4349579 h 5362833"/>
              <a:gd name="connsiteX12" fmla="*/ 2496065 w 3052119"/>
              <a:gd name="connsiteY12" fmla="*/ 4238368 h 5362833"/>
              <a:gd name="connsiteX13" fmla="*/ 2508422 w 3052119"/>
              <a:gd name="connsiteY13" fmla="*/ 4201298 h 5362833"/>
              <a:gd name="connsiteX14" fmla="*/ 2520778 w 3052119"/>
              <a:gd name="connsiteY14" fmla="*/ 4015946 h 5362833"/>
              <a:gd name="connsiteX15" fmla="*/ 2471351 w 3052119"/>
              <a:gd name="connsiteY15" fmla="*/ 3954162 h 5362833"/>
              <a:gd name="connsiteX16" fmla="*/ 2458995 w 3052119"/>
              <a:gd name="connsiteY16" fmla="*/ 3917092 h 5362833"/>
              <a:gd name="connsiteX17" fmla="*/ 2421924 w 3052119"/>
              <a:gd name="connsiteY17" fmla="*/ 3904735 h 5362833"/>
              <a:gd name="connsiteX18" fmla="*/ 2335427 w 3052119"/>
              <a:gd name="connsiteY18" fmla="*/ 3855308 h 5362833"/>
              <a:gd name="connsiteX19" fmla="*/ 2211859 w 3052119"/>
              <a:gd name="connsiteY19" fmla="*/ 3830595 h 5362833"/>
              <a:gd name="connsiteX20" fmla="*/ 2100649 w 3052119"/>
              <a:gd name="connsiteY20" fmla="*/ 3793525 h 5362833"/>
              <a:gd name="connsiteX21" fmla="*/ 2063578 w 3052119"/>
              <a:gd name="connsiteY21" fmla="*/ 3781168 h 5362833"/>
              <a:gd name="connsiteX22" fmla="*/ 2026508 w 3052119"/>
              <a:gd name="connsiteY22" fmla="*/ 3756454 h 5362833"/>
              <a:gd name="connsiteX23" fmla="*/ 1952368 w 3052119"/>
              <a:gd name="connsiteY23" fmla="*/ 3731741 h 5362833"/>
              <a:gd name="connsiteX24" fmla="*/ 1915297 w 3052119"/>
              <a:gd name="connsiteY24" fmla="*/ 3657600 h 5362833"/>
              <a:gd name="connsiteX25" fmla="*/ 1878227 w 3052119"/>
              <a:gd name="connsiteY25" fmla="*/ 3632887 h 5362833"/>
              <a:gd name="connsiteX26" fmla="*/ 1841157 w 3052119"/>
              <a:gd name="connsiteY26" fmla="*/ 3620530 h 5362833"/>
              <a:gd name="connsiteX27" fmla="*/ 1804086 w 3052119"/>
              <a:gd name="connsiteY27" fmla="*/ 3595817 h 5362833"/>
              <a:gd name="connsiteX28" fmla="*/ 1767016 w 3052119"/>
              <a:gd name="connsiteY28" fmla="*/ 3583460 h 5362833"/>
              <a:gd name="connsiteX29" fmla="*/ 1729946 w 3052119"/>
              <a:gd name="connsiteY29" fmla="*/ 3558746 h 5362833"/>
              <a:gd name="connsiteX30" fmla="*/ 1668162 w 3052119"/>
              <a:gd name="connsiteY30" fmla="*/ 3546389 h 5362833"/>
              <a:gd name="connsiteX31" fmla="*/ 1532238 w 3052119"/>
              <a:gd name="connsiteY31" fmla="*/ 3558746 h 5362833"/>
              <a:gd name="connsiteX32" fmla="*/ 1519881 w 3052119"/>
              <a:gd name="connsiteY32" fmla="*/ 3608173 h 5362833"/>
              <a:gd name="connsiteX33" fmla="*/ 1482811 w 3052119"/>
              <a:gd name="connsiteY33" fmla="*/ 3632887 h 5362833"/>
              <a:gd name="connsiteX34" fmla="*/ 1470454 w 3052119"/>
              <a:gd name="connsiteY34" fmla="*/ 3669957 h 5362833"/>
              <a:gd name="connsiteX35" fmla="*/ 1445740 w 3052119"/>
              <a:gd name="connsiteY35" fmla="*/ 3719384 h 5362833"/>
              <a:gd name="connsiteX36" fmla="*/ 1433384 w 3052119"/>
              <a:gd name="connsiteY36" fmla="*/ 3768811 h 5362833"/>
              <a:gd name="connsiteX37" fmla="*/ 1359243 w 3052119"/>
              <a:gd name="connsiteY37" fmla="*/ 3818238 h 5362833"/>
              <a:gd name="connsiteX38" fmla="*/ 1334530 w 3052119"/>
              <a:gd name="connsiteY38" fmla="*/ 3855308 h 5362833"/>
              <a:gd name="connsiteX39" fmla="*/ 1260389 w 3052119"/>
              <a:gd name="connsiteY39" fmla="*/ 3867665 h 5362833"/>
              <a:gd name="connsiteX40" fmla="*/ 1161535 w 3052119"/>
              <a:gd name="connsiteY40" fmla="*/ 3880022 h 5362833"/>
              <a:gd name="connsiteX41" fmla="*/ 1025611 w 3052119"/>
              <a:gd name="connsiteY41" fmla="*/ 3830595 h 5362833"/>
              <a:gd name="connsiteX42" fmla="*/ 1013254 w 3052119"/>
              <a:gd name="connsiteY42" fmla="*/ 3781168 h 5362833"/>
              <a:gd name="connsiteX43" fmla="*/ 976184 w 3052119"/>
              <a:gd name="connsiteY43" fmla="*/ 3768811 h 5362833"/>
              <a:gd name="connsiteX44" fmla="*/ 877330 w 3052119"/>
              <a:gd name="connsiteY44" fmla="*/ 3731741 h 5362833"/>
              <a:gd name="connsiteX45" fmla="*/ 815546 w 3052119"/>
              <a:gd name="connsiteY45" fmla="*/ 3719384 h 5362833"/>
              <a:gd name="connsiteX46" fmla="*/ 790832 w 3052119"/>
              <a:gd name="connsiteY46" fmla="*/ 3682314 h 5362833"/>
              <a:gd name="connsiteX47" fmla="*/ 716692 w 3052119"/>
              <a:gd name="connsiteY47" fmla="*/ 3657600 h 5362833"/>
              <a:gd name="connsiteX48" fmla="*/ 654908 w 3052119"/>
              <a:gd name="connsiteY48" fmla="*/ 3571103 h 5362833"/>
              <a:gd name="connsiteX49" fmla="*/ 679622 w 3052119"/>
              <a:gd name="connsiteY49" fmla="*/ 3200400 h 5362833"/>
              <a:gd name="connsiteX50" fmla="*/ 691978 w 3052119"/>
              <a:gd name="connsiteY50" fmla="*/ 3039762 h 5362833"/>
              <a:gd name="connsiteX51" fmla="*/ 704335 w 3052119"/>
              <a:gd name="connsiteY51" fmla="*/ 2990335 h 5362833"/>
              <a:gd name="connsiteX52" fmla="*/ 988540 w 3052119"/>
              <a:gd name="connsiteY52" fmla="*/ 2940908 h 5362833"/>
              <a:gd name="connsiteX53" fmla="*/ 1025611 w 3052119"/>
              <a:gd name="connsiteY53" fmla="*/ 2916195 h 5362833"/>
              <a:gd name="connsiteX54" fmla="*/ 1050324 w 3052119"/>
              <a:gd name="connsiteY54" fmla="*/ 2842054 h 5362833"/>
              <a:gd name="connsiteX55" fmla="*/ 1075038 w 3052119"/>
              <a:gd name="connsiteY55" fmla="*/ 2804984 h 5362833"/>
              <a:gd name="connsiteX56" fmla="*/ 1099751 w 3052119"/>
              <a:gd name="connsiteY56" fmla="*/ 2755557 h 5362833"/>
              <a:gd name="connsiteX57" fmla="*/ 1136822 w 3052119"/>
              <a:gd name="connsiteY57" fmla="*/ 2743200 h 5362833"/>
              <a:gd name="connsiteX58" fmla="*/ 1173892 w 3052119"/>
              <a:gd name="connsiteY58" fmla="*/ 2718487 h 5362833"/>
              <a:gd name="connsiteX59" fmla="*/ 1223319 w 3052119"/>
              <a:gd name="connsiteY59" fmla="*/ 2669060 h 5362833"/>
              <a:gd name="connsiteX60" fmla="*/ 1248032 w 3052119"/>
              <a:gd name="connsiteY60" fmla="*/ 2631989 h 5362833"/>
              <a:gd name="connsiteX61" fmla="*/ 1285103 w 3052119"/>
              <a:gd name="connsiteY61" fmla="*/ 2607276 h 5362833"/>
              <a:gd name="connsiteX62" fmla="*/ 1359243 w 3052119"/>
              <a:gd name="connsiteY62" fmla="*/ 2545492 h 5362833"/>
              <a:gd name="connsiteX63" fmla="*/ 1396313 w 3052119"/>
              <a:gd name="connsiteY63" fmla="*/ 2409568 h 5362833"/>
              <a:gd name="connsiteX64" fmla="*/ 1421027 w 3052119"/>
              <a:gd name="connsiteY64" fmla="*/ 2187146 h 5362833"/>
              <a:gd name="connsiteX65" fmla="*/ 1433384 w 3052119"/>
              <a:gd name="connsiteY65" fmla="*/ 2137719 h 5362833"/>
              <a:gd name="connsiteX66" fmla="*/ 1383957 w 3052119"/>
              <a:gd name="connsiteY66" fmla="*/ 2075935 h 5362833"/>
              <a:gd name="connsiteX67" fmla="*/ 1359243 w 3052119"/>
              <a:gd name="connsiteY67" fmla="*/ 2038865 h 5362833"/>
              <a:gd name="connsiteX68" fmla="*/ 1322173 w 3052119"/>
              <a:gd name="connsiteY68" fmla="*/ 2026508 h 5362833"/>
              <a:gd name="connsiteX69" fmla="*/ 1285103 w 3052119"/>
              <a:gd name="connsiteY69" fmla="*/ 2001795 h 5362833"/>
              <a:gd name="connsiteX70" fmla="*/ 1149178 w 3052119"/>
              <a:gd name="connsiteY70" fmla="*/ 1977081 h 5362833"/>
              <a:gd name="connsiteX71" fmla="*/ 1112108 w 3052119"/>
              <a:gd name="connsiteY71" fmla="*/ 1952368 h 5362833"/>
              <a:gd name="connsiteX72" fmla="*/ 1075038 w 3052119"/>
              <a:gd name="connsiteY72" fmla="*/ 1940011 h 5362833"/>
              <a:gd name="connsiteX73" fmla="*/ 877330 w 3052119"/>
              <a:gd name="connsiteY73" fmla="*/ 1915298 h 5362833"/>
              <a:gd name="connsiteX74" fmla="*/ 766119 w 3052119"/>
              <a:gd name="connsiteY74" fmla="*/ 1902941 h 5362833"/>
              <a:gd name="connsiteX75" fmla="*/ 704335 w 3052119"/>
              <a:gd name="connsiteY75" fmla="*/ 1828800 h 5362833"/>
              <a:gd name="connsiteX76" fmla="*/ 654908 w 3052119"/>
              <a:gd name="connsiteY76" fmla="*/ 1816444 h 5362833"/>
              <a:gd name="connsiteX77" fmla="*/ 617838 w 3052119"/>
              <a:gd name="connsiteY77" fmla="*/ 1804087 h 5362833"/>
              <a:gd name="connsiteX78" fmla="*/ 556054 w 3052119"/>
              <a:gd name="connsiteY78" fmla="*/ 1717589 h 5362833"/>
              <a:gd name="connsiteX79" fmla="*/ 506627 w 3052119"/>
              <a:gd name="connsiteY79" fmla="*/ 1680519 h 5362833"/>
              <a:gd name="connsiteX80" fmla="*/ 407773 w 3052119"/>
              <a:gd name="connsiteY80" fmla="*/ 1655806 h 5362833"/>
              <a:gd name="connsiteX81" fmla="*/ 383059 w 3052119"/>
              <a:gd name="connsiteY81" fmla="*/ 1618735 h 5362833"/>
              <a:gd name="connsiteX82" fmla="*/ 370703 w 3052119"/>
              <a:gd name="connsiteY82" fmla="*/ 1581665 h 5362833"/>
              <a:gd name="connsiteX83" fmla="*/ 321276 w 3052119"/>
              <a:gd name="connsiteY83" fmla="*/ 1569308 h 5362833"/>
              <a:gd name="connsiteX84" fmla="*/ 284205 w 3052119"/>
              <a:gd name="connsiteY84" fmla="*/ 1544595 h 5362833"/>
              <a:gd name="connsiteX85" fmla="*/ 247135 w 3052119"/>
              <a:gd name="connsiteY85" fmla="*/ 1470454 h 5362833"/>
              <a:gd name="connsiteX86" fmla="*/ 234778 w 3052119"/>
              <a:gd name="connsiteY86" fmla="*/ 1322173 h 5362833"/>
              <a:gd name="connsiteX87" fmla="*/ 172995 w 3052119"/>
              <a:gd name="connsiteY87" fmla="*/ 1248033 h 5362833"/>
              <a:gd name="connsiteX88" fmla="*/ 135924 w 3052119"/>
              <a:gd name="connsiteY88" fmla="*/ 1173892 h 5362833"/>
              <a:gd name="connsiteX89" fmla="*/ 111211 w 3052119"/>
              <a:gd name="connsiteY89" fmla="*/ 1136822 h 5362833"/>
              <a:gd name="connsiteX90" fmla="*/ 98854 w 3052119"/>
              <a:gd name="connsiteY90" fmla="*/ 1062681 h 5362833"/>
              <a:gd name="connsiteX91" fmla="*/ 61784 w 3052119"/>
              <a:gd name="connsiteY91" fmla="*/ 1037968 h 5362833"/>
              <a:gd name="connsiteX92" fmla="*/ 37070 w 3052119"/>
              <a:gd name="connsiteY92" fmla="*/ 963827 h 5362833"/>
              <a:gd name="connsiteX93" fmla="*/ 24713 w 3052119"/>
              <a:gd name="connsiteY93" fmla="*/ 926757 h 5362833"/>
              <a:gd name="connsiteX94" fmla="*/ 0 w 3052119"/>
              <a:gd name="connsiteY94" fmla="*/ 827903 h 5362833"/>
              <a:gd name="connsiteX95" fmla="*/ 12357 w 3052119"/>
              <a:gd name="connsiteY95" fmla="*/ 766119 h 5362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3052119" h="5362833">
                <a:moveTo>
                  <a:pt x="12357" y="766119"/>
                </a:moveTo>
                <a:lnTo>
                  <a:pt x="12357" y="0"/>
                </a:lnTo>
                <a:lnTo>
                  <a:pt x="3027405" y="0"/>
                </a:lnTo>
                <a:lnTo>
                  <a:pt x="3052119" y="5350476"/>
                </a:lnTo>
                <a:lnTo>
                  <a:pt x="2347784" y="5362833"/>
                </a:lnTo>
                <a:cubicBezTo>
                  <a:pt x="2353116" y="5288183"/>
                  <a:pt x="2360002" y="5159844"/>
                  <a:pt x="2372497" y="5078627"/>
                </a:cubicBezTo>
                <a:cubicBezTo>
                  <a:pt x="2375079" y="5061842"/>
                  <a:pt x="2380735" y="5045676"/>
                  <a:pt x="2384854" y="5029200"/>
                </a:cubicBezTo>
                <a:cubicBezTo>
                  <a:pt x="2388973" y="4983892"/>
                  <a:pt x="2392530" y="4938529"/>
                  <a:pt x="2397211" y="4893276"/>
                </a:cubicBezTo>
                <a:cubicBezTo>
                  <a:pt x="2404887" y="4819075"/>
                  <a:pt x="2415729" y="4745193"/>
                  <a:pt x="2421924" y="4670854"/>
                </a:cubicBezTo>
                <a:cubicBezTo>
                  <a:pt x="2426043" y="4621427"/>
                  <a:pt x="2429346" y="4571925"/>
                  <a:pt x="2434281" y="4522573"/>
                </a:cubicBezTo>
                <a:cubicBezTo>
                  <a:pt x="2437476" y="4490623"/>
                  <a:pt x="2440364" y="4423911"/>
                  <a:pt x="2458995" y="4386649"/>
                </a:cubicBezTo>
                <a:cubicBezTo>
                  <a:pt x="2465636" y="4373366"/>
                  <a:pt x="2475470" y="4361936"/>
                  <a:pt x="2483708" y="4349579"/>
                </a:cubicBezTo>
                <a:cubicBezTo>
                  <a:pt x="2487827" y="4312509"/>
                  <a:pt x="2489933" y="4275159"/>
                  <a:pt x="2496065" y="4238368"/>
                </a:cubicBezTo>
                <a:cubicBezTo>
                  <a:pt x="2498206" y="4225520"/>
                  <a:pt x="2506984" y="4214243"/>
                  <a:pt x="2508422" y="4201298"/>
                </a:cubicBezTo>
                <a:cubicBezTo>
                  <a:pt x="2515260" y="4139756"/>
                  <a:pt x="2516659" y="4077730"/>
                  <a:pt x="2520778" y="4015946"/>
                </a:cubicBezTo>
                <a:cubicBezTo>
                  <a:pt x="2489721" y="3922771"/>
                  <a:pt x="2535228" y="4034008"/>
                  <a:pt x="2471351" y="3954162"/>
                </a:cubicBezTo>
                <a:cubicBezTo>
                  <a:pt x="2463214" y="3943991"/>
                  <a:pt x="2468205" y="3926302"/>
                  <a:pt x="2458995" y="3917092"/>
                </a:cubicBezTo>
                <a:cubicBezTo>
                  <a:pt x="2449785" y="3907882"/>
                  <a:pt x="2433574" y="3910560"/>
                  <a:pt x="2421924" y="3904735"/>
                </a:cubicBezTo>
                <a:cubicBezTo>
                  <a:pt x="2350228" y="3868887"/>
                  <a:pt x="2422075" y="3887801"/>
                  <a:pt x="2335427" y="3855308"/>
                </a:cubicBezTo>
                <a:cubicBezTo>
                  <a:pt x="2305939" y="3844250"/>
                  <a:pt x="2237476" y="3834865"/>
                  <a:pt x="2211859" y="3830595"/>
                </a:cubicBezTo>
                <a:lnTo>
                  <a:pt x="2100649" y="3793525"/>
                </a:lnTo>
                <a:lnTo>
                  <a:pt x="2063578" y="3781168"/>
                </a:lnTo>
                <a:cubicBezTo>
                  <a:pt x="2051221" y="3772930"/>
                  <a:pt x="2040079" y="3762486"/>
                  <a:pt x="2026508" y="3756454"/>
                </a:cubicBezTo>
                <a:cubicBezTo>
                  <a:pt x="2002703" y="3745874"/>
                  <a:pt x="1952368" y="3731741"/>
                  <a:pt x="1952368" y="3731741"/>
                </a:cubicBezTo>
                <a:cubicBezTo>
                  <a:pt x="1942318" y="3701591"/>
                  <a:pt x="1939251" y="3681554"/>
                  <a:pt x="1915297" y="3657600"/>
                </a:cubicBezTo>
                <a:cubicBezTo>
                  <a:pt x="1904796" y="3647099"/>
                  <a:pt x="1891510" y="3639528"/>
                  <a:pt x="1878227" y="3632887"/>
                </a:cubicBezTo>
                <a:cubicBezTo>
                  <a:pt x="1866577" y="3627062"/>
                  <a:pt x="1852807" y="3626355"/>
                  <a:pt x="1841157" y="3620530"/>
                </a:cubicBezTo>
                <a:cubicBezTo>
                  <a:pt x="1827874" y="3613888"/>
                  <a:pt x="1817369" y="3602459"/>
                  <a:pt x="1804086" y="3595817"/>
                </a:cubicBezTo>
                <a:cubicBezTo>
                  <a:pt x="1792436" y="3589992"/>
                  <a:pt x="1778666" y="3589285"/>
                  <a:pt x="1767016" y="3583460"/>
                </a:cubicBezTo>
                <a:cubicBezTo>
                  <a:pt x="1753733" y="3576818"/>
                  <a:pt x="1743851" y="3563961"/>
                  <a:pt x="1729946" y="3558746"/>
                </a:cubicBezTo>
                <a:cubicBezTo>
                  <a:pt x="1710281" y="3551371"/>
                  <a:pt x="1688757" y="3550508"/>
                  <a:pt x="1668162" y="3546389"/>
                </a:cubicBezTo>
                <a:cubicBezTo>
                  <a:pt x="1622854" y="3550508"/>
                  <a:pt x="1574233" y="3541248"/>
                  <a:pt x="1532238" y="3558746"/>
                </a:cubicBezTo>
                <a:cubicBezTo>
                  <a:pt x="1516562" y="3565278"/>
                  <a:pt x="1529301" y="3594042"/>
                  <a:pt x="1519881" y="3608173"/>
                </a:cubicBezTo>
                <a:cubicBezTo>
                  <a:pt x="1511643" y="3620530"/>
                  <a:pt x="1495168" y="3624649"/>
                  <a:pt x="1482811" y="3632887"/>
                </a:cubicBezTo>
                <a:cubicBezTo>
                  <a:pt x="1478692" y="3645244"/>
                  <a:pt x="1475585" y="3657985"/>
                  <a:pt x="1470454" y="3669957"/>
                </a:cubicBezTo>
                <a:cubicBezTo>
                  <a:pt x="1463198" y="3686888"/>
                  <a:pt x="1452208" y="3702136"/>
                  <a:pt x="1445740" y="3719384"/>
                </a:cubicBezTo>
                <a:cubicBezTo>
                  <a:pt x="1439777" y="3735285"/>
                  <a:pt x="1441810" y="3754066"/>
                  <a:pt x="1433384" y="3768811"/>
                </a:cubicBezTo>
                <a:cubicBezTo>
                  <a:pt x="1411606" y="3806923"/>
                  <a:pt x="1394628" y="3806443"/>
                  <a:pt x="1359243" y="3818238"/>
                </a:cubicBezTo>
                <a:cubicBezTo>
                  <a:pt x="1351005" y="3830595"/>
                  <a:pt x="1347813" y="3848667"/>
                  <a:pt x="1334530" y="3855308"/>
                </a:cubicBezTo>
                <a:cubicBezTo>
                  <a:pt x="1312121" y="3866513"/>
                  <a:pt x="1285192" y="3864122"/>
                  <a:pt x="1260389" y="3867665"/>
                </a:cubicBezTo>
                <a:cubicBezTo>
                  <a:pt x="1227515" y="3872361"/>
                  <a:pt x="1194486" y="3875903"/>
                  <a:pt x="1161535" y="3880022"/>
                </a:cubicBezTo>
                <a:cubicBezTo>
                  <a:pt x="1036901" y="3867558"/>
                  <a:pt x="1047316" y="3906561"/>
                  <a:pt x="1025611" y="3830595"/>
                </a:cubicBezTo>
                <a:cubicBezTo>
                  <a:pt x="1020945" y="3814266"/>
                  <a:pt x="1023863" y="3794429"/>
                  <a:pt x="1013254" y="3781168"/>
                </a:cubicBezTo>
                <a:cubicBezTo>
                  <a:pt x="1005117" y="3770997"/>
                  <a:pt x="988380" y="3773384"/>
                  <a:pt x="976184" y="3768811"/>
                </a:cubicBezTo>
                <a:cubicBezTo>
                  <a:pt x="953517" y="3760311"/>
                  <a:pt x="905371" y="3738751"/>
                  <a:pt x="877330" y="3731741"/>
                </a:cubicBezTo>
                <a:cubicBezTo>
                  <a:pt x="856955" y="3726647"/>
                  <a:pt x="836141" y="3723503"/>
                  <a:pt x="815546" y="3719384"/>
                </a:cubicBezTo>
                <a:cubicBezTo>
                  <a:pt x="807308" y="3707027"/>
                  <a:pt x="803426" y="3690185"/>
                  <a:pt x="790832" y="3682314"/>
                </a:cubicBezTo>
                <a:cubicBezTo>
                  <a:pt x="768741" y="3668507"/>
                  <a:pt x="716692" y="3657600"/>
                  <a:pt x="716692" y="3657600"/>
                </a:cubicBezTo>
                <a:cubicBezTo>
                  <a:pt x="687859" y="3571103"/>
                  <a:pt x="716691" y="3591698"/>
                  <a:pt x="654908" y="3571103"/>
                </a:cubicBezTo>
                <a:cubicBezTo>
                  <a:pt x="663146" y="3447535"/>
                  <a:pt x="670124" y="3323877"/>
                  <a:pt x="679622" y="3200400"/>
                </a:cubicBezTo>
                <a:cubicBezTo>
                  <a:pt x="683741" y="3146854"/>
                  <a:pt x="685703" y="3093098"/>
                  <a:pt x="691978" y="3039762"/>
                </a:cubicBezTo>
                <a:cubicBezTo>
                  <a:pt x="693962" y="3022896"/>
                  <a:pt x="693283" y="3003229"/>
                  <a:pt x="704335" y="2990335"/>
                </a:cubicBezTo>
                <a:cubicBezTo>
                  <a:pt x="765809" y="2918616"/>
                  <a:pt x="939957" y="2943607"/>
                  <a:pt x="988540" y="2940908"/>
                </a:cubicBezTo>
                <a:cubicBezTo>
                  <a:pt x="1000897" y="2932670"/>
                  <a:pt x="1017740" y="2928789"/>
                  <a:pt x="1025611" y="2916195"/>
                </a:cubicBezTo>
                <a:cubicBezTo>
                  <a:pt x="1039418" y="2894104"/>
                  <a:pt x="1035874" y="2863729"/>
                  <a:pt x="1050324" y="2842054"/>
                </a:cubicBezTo>
                <a:cubicBezTo>
                  <a:pt x="1058562" y="2829697"/>
                  <a:pt x="1067670" y="2817878"/>
                  <a:pt x="1075038" y="2804984"/>
                </a:cubicBezTo>
                <a:cubicBezTo>
                  <a:pt x="1084177" y="2788991"/>
                  <a:pt x="1086726" y="2768582"/>
                  <a:pt x="1099751" y="2755557"/>
                </a:cubicBezTo>
                <a:cubicBezTo>
                  <a:pt x="1108961" y="2746347"/>
                  <a:pt x="1125172" y="2749025"/>
                  <a:pt x="1136822" y="2743200"/>
                </a:cubicBezTo>
                <a:cubicBezTo>
                  <a:pt x="1150105" y="2736559"/>
                  <a:pt x="1161535" y="2726725"/>
                  <a:pt x="1173892" y="2718487"/>
                </a:cubicBezTo>
                <a:cubicBezTo>
                  <a:pt x="1200853" y="2637605"/>
                  <a:pt x="1163407" y="2716991"/>
                  <a:pt x="1223319" y="2669060"/>
                </a:cubicBezTo>
                <a:cubicBezTo>
                  <a:pt x="1234916" y="2659782"/>
                  <a:pt x="1237531" y="2642490"/>
                  <a:pt x="1248032" y="2631989"/>
                </a:cubicBezTo>
                <a:cubicBezTo>
                  <a:pt x="1258533" y="2621488"/>
                  <a:pt x="1273694" y="2616783"/>
                  <a:pt x="1285103" y="2607276"/>
                </a:cubicBezTo>
                <a:cubicBezTo>
                  <a:pt x="1380260" y="2527980"/>
                  <a:pt x="1267193" y="2606860"/>
                  <a:pt x="1359243" y="2545492"/>
                </a:cubicBezTo>
                <a:cubicBezTo>
                  <a:pt x="1401531" y="2482061"/>
                  <a:pt x="1384008" y="2520320"/>
                  <a:pt x="1396313" y="2409568"/>
                </a:cubicBezTo>
                <a:cubicBezTo>
                  <a:pt x="1402658" y="2352459"/>
                  <a:pt x="1411009" y="2247253"/>
                  <a:pt x="1421027" y="2187146"/>
                </a:cubicBezTo>
                <a:cubicBezTo>
                  <a:pt x="1423819" y="2170394"/>
                  <a:pt x="1429265" y="2154195"/>
                  <a:pt x="1433384" y="2137719"/>
                </a:cubicBezTo>
                <a:cubicBezTo>
                  <a:pt x="1409328" y="2065552"/>
                  <a:pt x="1439849" y="2131827"/>
                  <a:pt x="1383957" y="2075935"/>
                </a:cubicBezTo>
                <a:cubicBezTo>
                  <a:pt x="1373456" y="2065434"/>
                  <a:pt x="1370840" y="2048142"/>
                  <a:pt x="1359243" y="2038865"/>
                </a:cubicBezTo>
                <a:cubicBezTo>
                  <a:pt x="1349072" y="2030728"/>
                  <a:pt x="1333823" y="2032333"/>
                  <a:pt x="1322173" y="2026508"/>
                </a:cubicBezTo>
                <a:cubicBezTo>
                  <a:pt x="1308890" y="2019867"/>
                  <a:pt x="1298386" y="2008436"/>
                  <a:pt x="1285103" y="2001795"/>
                </a:cubicBezTo>
                <a:cubicBezTo>
                  <a:pt x="1247005" y="1982746"/>
                  <a:pt x="1183257" y="1981341"/>
                  <a:pt x="1149178" y="1977081"/>
                </a:cubicBezTo>
                <a:cubicBezTo>
                  <a:pt x="1136821" y="1968843"/>
                  <a:pt x="1125391" y="1959009"/>
                  <a:pt x="1112108" y="1952368"/>
                </a:cubicBezTo>
                <a:cubicBezTo>
                  <a:pt x="1100458" y="1946543"/>
                  <a:pt x="1087562" y="1943589"/>
                  <a:pt x="1075038" y="1940011"/>
                </a:cubicBezTo>
                <a:cubicBezTo>
                  <a:pt x="992247" y="1916356"/>
                  <a:pt x="999448" y="1926928"/>
                  <a:pt x="877330" y="1915298"/>
                </a:cubicBezTo>
                <a:cubicBezTo>
                  <a:pt x="840200" y="1911762"/>
                  <a:pt x="803189" y="1907060"/>
                  <a:pt x="766119" y="1902941"/>
                </a:cubicBezTo>
                <a:cubicBezTo>
                  <a:pt x="750372" y="1879321"/>
                  <a:pt x="729948" y="1843436"/>
                  <a:pt x="704335" y="1828800"/>
                </a:cubicBezTo>
                <a:cubicBezTo>
                  <a:pt x="689590" y="1820374"/>
                  <a:pt x="671237" y="1821109"/>
                  <a:pt x="654908" y="1816444"/>
                </a:cubicBezTo>
                <a:cubicBezTo>
                  <a:pt x="642384" y="1812866"/>
                  <a:pt x="630195" y="1808206"/>
                  <a:pt x="617838" y="1804087"/>
                </a:cubicBezTo>
                <a:cubicBezTo>
                  <a:pt x="589005" y="1717589"/>
                  <a:pt x="617838" y="1738184"/>
                  <a:pt x="556054" y="1717589"/>
                </a:cubicBezTo>
                <a:cubicBezTo>
                  <a:pt x="539578" y="1705232"/>
                  <a:pt x="525637" y="1688440"/>
                  <a:pt x="506627" y="1680519"/>
                </a:cubicBezTo>
                <a:cubicBezTo>
                  <a:pt x="475274" y="1667456"/>
                  <a:pt x="407773" y="1655806"/>
                  <a:pt x="407773" y="1655806"/>
                </a:cubicBezTo>
                <a:cubicBezTo>
                  <a:pt x="399535" y="1643449"/>
                  <a:pt x="389701" y="1632018"/>
                  <a:pt x="383059" y="1618735"/>
                </a:cubicBezTo>
                <a:cubicBezTo>
                  <a:pt x="377234" y="1607085"/>
                  <a:pt x="380874" y="1589802"/>
                  <a:pt x="370703" y="1581665"/>
                </a:cubicBezTo>
                <a:cubicBezTo>
                  <a:pt x="357442" y="1571056"/>
                  <a:pt x="337752" y="1573427"/>
                  <a:pt x="321276" y="1569308"/>
                </a:cubicBezTo>
                <a:cubicBezTo>
                  <a:pt x="308919" y="1561070"/>
                  <a:pt x="294706" y="1555096"/>
                  <a:pt x="284205" y="1544595"/>
                </a:cubicBezTo>
                <a:cubicBezTo>
                  <a:pt x="260252" y="1520642"/>
                  <a:pt x="257185" y="1500603"/>
                  <a:pt x="247135" y="1470454"/>
                </a:cubicBezTo>
                <a:cubicBezTo>
                  <a:pt x="243016" y="1421027"/>
                  <a:pt x="244505" y="1370808"/>
                  <a:pt x="234778" y="1322173"/>
                </a:cubicBezTo>
                <a:cubicBezTo>
                  <a:pt x="229934" y="1297952"/>
                  <a:pt x="185780" y="1263375"/>
                  <a:pt x="172995" y="1248033"/>
                </a:cubicBezTo>
                <a:cubicBezTo>
                  <a:pt x="128729" y="1194914"/>
                  <a:pt x="163788" y="1229621"/>
                  <a:pt x="135924" y="1173892"/>
                </a:cubicBezTo>
                <a:cubicBezTo>
                  <a:pt x="129283" y="1160609"/>
                  <a:pt x="119449" y="1149179"/>
                  <a:pt x="111211" y="1136822"/>
                </a:cubicBezTo>
                <a:cubicBezTo>
                  <a:pt x="107092" y="1112108"/>
                  <a:pt x="110059" y="1085090"/>
                  <a:pt x="98854" y="1062681"/>
                </a:cubicBezTo>
                <a:cubicBezTo>
                  <a:pt x="92213" y="1049398"/>
                  <a:pt x="69655" y="1050561"/>
                  <a:pt x="61784" y="1037968"/>
                </a:cubicBezTo>
                <a:cubicBezTo>
                  <a:pt x="47977" y="1015877"/>
                  <a:pt x="45308" y="988541"/>
                  <a:pt x="37070" y="963827"/>
                </a:cubicBezTo>
                <a:cubicBezTo>
                  <a:pt x="32951" y="951470"/>
                  <a:pt x="27267" y="939529"/>
                  <a:pt x="24713" y="926757"/>
                </a:cubicBezTo>
                <a:cubicBezTo>
                  <a:pt x="9803" y="852201"/>
                  <a:pt x="18999" y="884898"/>
                  <a:pt x="0" y="827903"/>
                </a:cubicBezTo>
                <a:lnTo>
                  <a:pt x="12357" y="766119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7" name="Gruppo 6"/>
          <p:cNvGrpSpPr/>
          <p:nvPr/>
        </p:nvGrpSpPr>
        <p:grpSpPr>
          <a:xfrm rot="8585069">
            <a:off x="2081872" y="3343442"/>
            <a:ext cx="576064" cy="331646"/>
            <a:chOff x="6439823" y="2811063"/>
            <a:chExt cx="576064" cy="331646"/>
          </a:xfrm>
        </p:grpSpPr>
        <p:sp>
          <p:nvSpPr>
            <p:cNvPr id="8" name="Stella a 5 punte 7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0" name="Gruppo 9"/>
          <p:cNvGrpSpPr/>
          <p:nvPr/>
        </p:nvGrpSpPr>
        <p:grpSpPr>
          <a:xfrm rot="13089546">
            <a:off x="2668685" y="5547118"/>
            <a:ext cx="576064" cy="331646"/>
            <a:chOff x="6439823" y="2811063"/>
            <a:chExt cx="576064" cy="331646"/>
          </a:xfrm>
        </p:grpSpPr>
        <p:sp>
          <p:nvSpPr>
            <p:cNvPr id="11" name="Stella a 5 punte 10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Figura a mano libera 11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1968008" y="37077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382076" y="557994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5" name="Figura a mano libera 14"/>
          <p:cNvSpPr/>
          <p:nvPr/>
        </p:nvSpPr>
        <p:spPr>
          <a:xfrm>
            <a:off x="3779912" y="6271306"/>
            <a:ext cx="679594" cy="586694"/>
          </a:xfrm>
          <a:custGeom>
            <a:avLst/>
            <a:gdLst>
              <a:gd name="connsiteX0" fmla="*/ 158894 w 679594"/>
              <a:gd name="connsiteY0" fmla="*/ 584346 h 586694"/>
              <a:gd name="connsiteX1" fmla="*/ 158894 w 679594"/>
              <a:gd name="connsiteY1" fmla="*/ 584346 h 586694"/>
              <a:gd name="connsiteX2" fmla="*/ 69994 w 679594"/>
              <a:gd name="connsiteY2" fmla="*/ 520846 h 586694"/>
              <a:gd name="connsiteX3" fmla="*/ 31894 w 679594"/>
              <a:gd name="connsiteY3" fmla="*/ 444646 h 586694"/>
              <a:gd name="connsiteX4" fmla="*/ 6494 w 679594"/>
              <a:gd name="connsiteY4" fmla="*/ 355746 h 586694"/>
              <a:gd name="connsiteX5" fmla="*/ 19194 w 679594"/>
              <a:gd name="connsiteY5" fmla="*/ 152546 h 586694"/>
              <a:gd name="connsiteX6" fmla="*/ 31894 w 679594"/>
              <a:gd name="connsiteY6" fmla="*/ 63646 h 586694"/>
              <a:gd name="connsiteX7" fmla="*/ 69994 w 679594"/>
              <a:gd name="connsiteY7" fmla="*/ 50946 h 586694"/>
              <a:gd name="connsiteX8" fmla="*/ 108094 w 679594"/>
              <a:gd name="connsiteY8" fmla="*/ 25546 h 586694"/>
              <a:gd name="connsiteX9" fmla="*/ 196994 w 679594"/>
              <a:gd name="connsiteY9" fmla="*/ 146 h 586694"/>
              <a:gd name="connsiteX10" fmla="*/ 336694 w 679594"/>
              <a:gd name="connsiteY10" fmla="*/ 12846 h 586694"/>
              <a:gd name="connsiteX11" fmla="*/ 374794 w 679594"/>
              <a:gd name="connsiteY11" fmla="*/ 50946 h 586694"/>
              <a:gd name="connsiteX12" fmla="*/ 450994 w 679594"/>
              <a:gd name="connsiteY12" fmla="*/ 76346 h 586694"/>
              <a:gd name="connsiteX13" fmla="*/ 450994 w 679594"/>
              <a:gd name="connsiteY13" fmla="*/ 76346 h 586694"/>
              <a:gd name="connsiteX14" fmla="*/ 628794 w 679594"/>
              <a:gd name="connsiteY14" fmla="*/ 101746 h 586694"/>
              <a:gd name="connsiteX15" fmla="*/ 666894 w 679594"/>
              <a:gd name="connsiteY15" fmla="*/ 152546 h 586694"/>
              <a:gd name="connsiteX16" fmla="*/ 679594 w 679594"/>
              <a:gd name="connsiteY16" fmla="*/ 203346 h 586694"/>
              <a:gd name="connsiteX17" fmla="*/ 666894 w 679594"/>
              <a:gd name="connsiteY17" fmla="*/ 444646 h 586694"/>
              <a:gd name="connsiteX18" fmla="*/ 654194 w 679594"/>
              <a:gd name="connsiteY18" fmla="*/ 520846 h 586694"/>
              <a:gd name="connsiteX19" fmla="*/ 577994 w 679594"/>
              <a:gd name="connsiteY19" fmla="*/ 571646 h 586694"/>
              <a:gd name="connsiteX20" fmla="*/ 362094 w 679594"/>
              <a:gd name="connsiteY20" fmla="*/ 558946 h 586694"/>
              <a:gd name="connsiteX21" fmla="*/ 285894 w 679594"/>
              <a:gd name="connsiteY21" fmla="*/ 533546 h 586694"/>
              <a:gd name="connsiteX22" fmla="*/ 247794 w 679594"/>
              <a:gd name="connsiteY22" fmla="*/ 546246 h 586694"/>
              <a:gd name="connsiteX23" fmla="*/ 196994 w 679594"/>
              <a:gd name="connsiteY23" fmla="*/ 558946 h 586694"/>
              <a:gd name="connsiteX24" fmla="*/ 158894 w 679594"/>
              <a:gd name="connsiteY24" fmla="*/ 584346 h 58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679594" h="586694">
                <a:moveTo>
                  <a:pt x="158894" y="584346"/>
                </a:moveTo>
                <a:lnTo>
                  <a:pt x="158894" y="584346"/>
                </a:lnTo>
                <a:cubicBezTo>
                  <a:pt x="129261" y="563179"/>
                  <a:pt x="97212" y="545040"/>
                  <a:pt x="69994" y="520846"/>
                </a:cubicBezTo>
                <a:cubicBezTo>
                  <a:pt x="48678" y="501898"/>
                  <a:pt x="39326" y="470660"/>
                  <a:pt x="31894" y="444646"/>
                </a:cubicBezTo>
                <a:cubicBezTo>
                  <a:pt x="0" y="333018"/>
                  <a:pt x="36944" y="447097"/>
                  <a:pt x="6494" y="355746"/>
                </a:cubicBezTo>
                <a:cubicBezTo>
                  <a:pt x="10727" y="288013"/>
                  <a:pt x="13315" y="220156"/>
                  <a:pt x="19194" y="152546"/>
                </a:cubicBezTo>
                <a:cubicBezTo>
                  <a:pt x="21787" y="122724"/>
                  <a:pt x="18507" y="90420"/>
                  <a:pt x="31894" y="63646"/>
                </a:cubicBezTo>
                <a:cubicBezTo>
                  <a:pt x="37881" y="51672"/>
                  <a:pt x="58020" y="56933"/>
                  <a:pt x="69994" y="50946"/>
                </a:cubicBezTo>
                <a:cubicBezTo>
                  <a:pt x="83646" y="44120"/>
                  <a:pt x="94442" y="32372"/>
                  <a:pt x="108094" y="25546"/>
                </a:cubicBezTo>
                <a:cubicBezTo>
                  <a:pt x="126314" y="16436"/>
                  <a:pt x="180718" y="4215"/>
                  <a:pt x="196994" y="146"/>
                </a:cubicBezTo>
                <a:cubicBezTo>
                  <a:pt x="243561" y="4379"/>
                  <a:pt x="291734" y="0"/>
                  <a:pt x="336694" y="12846"/>
                </a:cubicBezTo>
                <a:cubicBezTo>
                  <a:pt x="353963" y="17780"/>
                  <a:pt x="359094" y="42224"/>
                  <a:pt x="374794" y="50946"/>
                </a:cubicBezTo>
                <a:cubicBezTo>
                  <a:pt x="398199" y="63949"/>
                  <a:pt x="425594" y="67879"/>
                  <a:pt x="450994" y="76346"/>
                </a:cubicBezTo>
                <a:lnTo>
                  <a:pt x="450994" y="76346"/>
                </a:lnTo>
                <a:cubicBezTo>
                  <a:pt x="560860" y="94657"/>
                  <a:pt x="501642" y="85852"/>
                  <a:pt x="628794" y="101746"/>
                </a:cubicBezTo>
                <a:cubicBezTo>
                  <a:pt x="641494" y="118679"/>
                  <a:pt x="657428" y="133614"/>
                  <a:pt x="666894" y="152546"/>
                </a:cubicBezTo>
                <a:cubicBezTo>
                  <a:pt x="674700" y="168158"/>
                  <a:pt x="679594" y="185892"/>
                  <a:pt x="679594" y="203346"/>
                </a:cubicBezTo>
                <a:cubicBezTo>
                  <a:pt x="679594" y="283891"/>
                  <a:pt x="673317" y="364358"/>
                  <a:pt x="666894" y="444646"/>
                </a:cubicBezTo>
                <a:cubicBezTo>
                  <a:pt x="664841" y="470314"/>
                  <a:pt x="668961" y="499750"/>
                  <a:pt x="654194" y="520846"/>
                </a:cubicBezTo>
                <a:cubicBezTo>
                  <a:pt x="636688" y="545855"/>
                  <a:pt x="577994" y="571646"/>
                  <a:pt x="577994" y="571646"/>
                </a:cubicBezTo>
                <a:cubicBezTo>
                  <a:pt x="506027" y="567413"/>
                  <a:pt x="433580" y="568270"/>
                  <a:pt x="362094" y="558946"/>
                </a:cubicBezTo>
                <a:cubicBezTo>
                  <a:pt x="335545" y="555483"/>
                  <a:pt x="285894" y="533546"/>
                  <a:pt x="285894" y="533546"/>
                </a:cubicBezTo>
                <a:cubicBezTo>
                  <a:pt x="273194" y="537779"/>
                  <a:pt x="260666" y="542568"/>
                  <a:pt x="247794" y="546246"/>
                </a:cubicBezTo>
                <a:cubicBezTo>
                  <a:pt x="231011" y="551041"/>
                  <a:pt x="213037" y="552070"/>
                  <a:pt x="196994" y="558946"/>
                </a:cubicBezTo>
                <a:cubicBezTo>
                  <a:pt x="132248" y="586694"/>
                  <a:pt x="165244" y="580113"/>
                  <a:pt x="158894" y="584346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Figura a mano libera 15"/>
          <p:cNvSpPr/>
          <p:nvPr/>
        </p:nvSpPr>
        <p:spPr>
          <a:xfrm>
            <a:off x="5292080" y="6093296"/>
            <a:ext cx="432048" cy="427279"/>
          </a:xfrm>
          <a:custGeom>
            <a:avLst/>
            <a:gdLst>
              <a:gd name="connsiteX0" fmla="*/ 254000 w 758037"/>
              <a:gd name="connsiteY0" fmla="*/ 50595 h 571295"/>
              <a:gd name="connsiteX1" fmla="*/ 254000 w 758037"/>
              <a:gd name="connsiteY1" fmla="*/ 50595 h 571295"/>
              <a:gd name="connsiteX2" fmla="*/ 101600 w 758037"/>
              <a:gd name="connsiteY2" fmla="*/ 101395 h 571295"/>
              <a:gd name="connsiteX3" fmla="*/ 88900 w 758037"/>
              <a:gd name="connsiteY3" fmla="*/ 152195 h 571295"/>
              <a:gd name="connsiteX4" fmla="*/ 63500 w 758037"/>
              <a:gd name="connsiteY4" fmla="*/ 228395 h 571295"/>
              <a:gd name="connsiteX5" fmla="*/ 50800 w 758037"/>
              <a:gd name="connsiteY5" fmla="*/ 304595 h 571295"/>
              <a:gd name="connsiteX6" fmla="*/ 25400 w 758037"/>
              <a:gd name="connsiteY6" fmla="*/ 380795 h 571295"/>
              <a:gd name="connsiteX7" fmla="*/ 12700 w 758037"/>
              <a:gd name="connsiteY7" fmla="*/ 418895 h 571295"/>
              <a:gd name="connsiteX8" fmla="*/ 0 w 758037"/>
              <a:gd name="connsiteY8" fmla="*/ 469695 h 571295"/>
              <a:gd name="connsiteX9" fmla="*/ 12700 w 758037"/>
              <a:gd name="connsiteY9" fmla="*/ 520495 h 571295"/>
              <a:gd name="connsiteX10" fmla="*/ 101600 w 758037"/>
              <a:gd name="connsiteY10" fmla="*/ 558595 h 571295"/>
              <a:gd name="connsiteX11" fmla="*/ 190500 w 758037"/>
              <a:gd name="connsiteY11" fmla="*/ 545895 h 571295"/>
              <a:gd name="connsiteX12" fmla="*/ 266700 w 758037"/>
              <a:gd name="connsiteY12" fmla="*/ 520495 h 571295"/>
              <a:gd name="connsiteX13" fmla="*/ 342900 w 758037"/>
              <a:gd name="connsiteY13" fmla="*/ 507795 h 571295"/>
              <a:gd name="connsiteX14" fmla="*/ 457200 w 758037"/>
              <a:gd name="connsiteY14" fmla="*/ 533195 h 571295"/>
              <a:gd name="connsiteX15" fmla="*/ 495300 w 758037"/>
              <a:gd name="connsiteY15" fmla="*/ 545895 h 571295"/>
              <a:gd name="connsiteX16" fmla="*/ 533400 w 758037"/>
              <a:gd name="connsiteY16" fmla="*/ 571295 h 571295"/>
              <a:gd name="connsiteX17" fmla="*/ 609600 w 758037"/>
              <a:gd name="connsiteY17" fmla="*/ 545895 h 571295"/>
              <a:gd name="connsiteX18" fmla="*/ 647700 w 758037"/>
              <a:gd name="connsiteY18" fmla="*/ 533195 h 571295"/>
              <a:gd name="connsiteX19" fmla="*/ 698500 w 758037"/>
              <a:gd name="connsiteY19" fmla="*/ 520495 h 571295"/>
              <a:gd name="connsiteX20" fmla="*/ 723900 w 758037"/>
              <a:gd name="connsiteY20" fmla="*/ 482395 h 571295"/>
              <a:gd name="connsiteX21" fmla="*/ 749300 w 758037"/>
              <a:gd name="connsiteY21" fmla="*/ 380795 h 571295"/>
              <a:gd name="connsiteX22" fmla="*/ 736600 w 758037"/>
              <a:gd name="connsiteY22" fmla="*/ 253795 h 571295"/>
              <a:gd name="connsiteX23" fmla="*/ 660400 w 758037"/>
              <a:gd name="connsiteY23" fmla="*/ 228395 h 571295"/>
              <a:gd name="connsiteX24" fmla="*/ 546100 w 758037"/>
              <a:gd name="connsiteY24" fmla="*/ 215695 h 571295"/>
              <a:gd name="connsiteX25" fmla="*/ 469900 w 758037"/>
              <a:gd name="connsiteY25" fmla="*/ 202995 h 571295"/>
              <a:gd name="connsiteX26" fmla="*/ 330200 w 758037"/>
              <a:gd name="connsiteY26" fmla="*/ 190295 h 571295"/>
              <a:gd name="connsiteX27" fmla="*/ 304800 w 758037"/>
              <a:gd name="connsiteY27" fmla="*/ 12495 h 571295"/>
              <a:gd name="connsiteX28" fmla="*/ 266700 w 758037"/>
              <a:gd name="connsiteY28" fmla="*/ 25195 h 571295"/>
              <a:gd name="connsiteX29" fmla="*/ 254000 w 758037"/>
              <a:gd name="connsiteY29" fmla="*/ 50595 h 57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58037" h="571295">
                <a:moveTo>
                  <a:pt x="254000" y="50595"/>
                </a:moveTo>
                <a:lnTo>
                  <a:pt x="254000" y="50595"/>
                </a:lnTo>
                <a:cubicBezTo>
                  <a:pt x="242492" y="53152"/>
                  <a:pt x="126148" y="64574"/>
                  <a:pt x="101600" y="101395"/>
                </a:cubicBezTo>
                <a:cubicBezTo>
                  <a:pt x="91918" y="115918"/>
                  <a:pt x="93916" y="135477"/>
                  <a:pt x="88900" y="152195"/>
                </a:cubicBezTo>
                <a:cubicBezTo>
                  <a:pt x="81207" y="177840"/>
                  <a:pt x="67902" y="201985"/>
                  <a:pt x="63500" y="228395"/>
                </a:cubicBezTo>
                <a:cubicBezTo>
                  <a:pt x="59267" y="253795"/>
                  <a:pt x="57045" y="279613"/>
                  <a:pt x="50800" y="304595"/>
                </a:cubicBezTo>
                <a:cubicBezTo>
                  <a:pt x="44306" y="330570"/>
                  <a:pt x="33867" y="355395"/>
                  <a:pt x="25400" y="380795"/>
                </a:cubicBezTo>
                <a:cubicBezTo>
                  <a:pt x="21167" y="393495"/>
                  <a:pt x="15947" y="405908"/>
                  <a:pt x="12700" y="418895"/>
                </a:cubicBezTo>
                <a:lnTo>
                  <a:pt x="0" y="469695"/>
                </a:lnTo>
                <a:cubicBezTo>
                  <a:pt x="4233" y="486628"/>
                  <a:pt x="3018" y="505972"/>
                  <a:pt x="12700" y="520495"/>
                </a:cubicBezTo>
                <a:cubicBezTo>
                  <a:pt x="30241" y="546807"/>
                  <a:pt x="76110" y="552223"/>
                  <a:pt x="101600" y="558595"/>
                </a:cubicBezTo>
                <a:cubicBezTo>
                  <a:pt x="131233" y="554362"/>
                  <a:pt x="161332" y="552626"/>
                  <a:pt x="190500" y="545895"/>
                </a:cubicBezTo>
                <a:cubicBezTo>
                  <a:pt x="216588" y="539875"/>
                  <a:pt x="240290" y="524897"/>
                  <a:pt x="266700" y="520495"/>
                </a:cubicBezTo>
                <a:lnTo>
                  <a:pt x="342900" y="507795"/>
                </a:lnTo>
                <a:cubicBezTo>
                  <a:pt x="381000" y="516262"/>
                  <a:pt x="419336" y="523729"/>
                  <a:pt x="457200" y="533195"/>
                </a:cubicBezTo>
                <a:cubicBezTo>
                  <a:pt x="470187" y="536442"/>
                  <a:pt x="483326" y="539908"/>
                  <a:pt x="495300" y="545895"/>
                </a:cubicBezTo>
                <a:cubicBezTo>
                  <a:pt x="508952" y="552721"/>
                  <a:pt x="520700" y="562828"/>
                  <a:pt x="533400" y="571295"/>
                </a:cubicBezTo>
                <a:lnTo>
                  <a:pt x="609600" y="545895"/>
                </a:lnTo>
                <a:cubicBezTo>
                  <a:pt x="622300" y="541662"/>
                  <a:pt x="634713" y="536442"/>
                  <a:pt x="647700" y="533195"/>
                </a:cubicBezTo>
                <a:lnTo>
                  <a:pt x="698500" y="520495"/>
                </a:lnTo>
                <a:cubicBezTo>
                  <a:pt x="706967" y="507795"/>
                  <a:pt x="717074" y="496047"/>
                  <a:pt x="723900" y="482395"/>
                </a:cubicBezTo>
                <a:cubicBezTo>
                  <a:pt x="736917" y="456360"/>
                  <a:pt x="744470" y="404947"/>
                  <a:pt x="749300" y="380795"/>
                </a:cubicBezTo>
                <a:cubicBezTo>
                  <a:pt x="745067" y="338462"/>
                  <a:pt x="758037" y="290544"/>
                  <a:pt x="736600" y="253795"/>
                </a:cubicBezTo>
                <a:cubicBezTo>
                  <a:pt x="723109" y="230668"/>
                  <a:pt x="687010" y="231352"/>
                  <a:pt x="660400" y="228395"/>
                </a:cubicBezTo>
                <a:cubicBezTo>
                  <a:pt x="622300" y="224162"/>
                  <a:pt x="584098" y="220761"/>
                  <a:pt x="546100" y="215695"/>
                </a:cubicBezTo>
                <a:cubicBezTo>
                  <a:pt x="520576" y="212292"/>
                  <a:pt x="495474" y="206004"/>
                  <a:pt x="469900" y="202995"/>
                </a:cubicBezTo>
                <a:cubicBezTo>
                  <a:pt x="423462" y="197532"/>
                  <a:pt x="376767" y="194528"/>
                  <a:pt x="330200" y="190295"/>
                </a:cubicBezTo>
                <a:cubicBezTo>
                  <a:pt x="321733" y="131028"/>
                  <a:pt x="326291" y="68373"/>
                  <a:pt x="304800" y="12495"/>
                </a:cubicBezTo>
                <a:cubicBezTo>
                  <a:pt x="299994" y="0"/>
                  <a:pt x="276166" y="15729"/>
                  <a:pt x="266700" y="25195"/>
                </a:cubicBezTo>
                <a:cubicBezTo>
                  <a:pt x="257234" y="34661"/>
                  <a:pt x="256117" y="46362"/>
                  <a:pt x="254000" y="50595"/>
                </a:cubicBez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Ovale 17"/>
          <p:cNvSpPr/>
          <p:nvPr/>
        </p:nvSpPr>
        <p:spPr>
          <a:xfrm>
            <a:off x="2051720" y="3068960"/>
            <a:ext cx="2736304" cy="273630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Ovale 18"/>
          <p:cNvSpPr/>
          <p:nvPr/>
        </p:nvSpPr>
        <p:spPr>
          <a:xfrm>
            <a:off x="2051720" y="2996952"/>
            <a:ext cx="2816696" cy="281669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/>
          <p:cNvSpPr/>
          <p:nvPr/>
        </p:nvSpPr>
        <p:spPr>
          <a:xfrm>
            <a:off x="2051720" y="2924944"/>
            <a:ext cx="2880320" cy="2880320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20"/>
          <p:cNvSpPr/>
          <p:nvPr/>
        </p:nvSpPr>
        <p:spPr>
          <a:xfrm>
            <a:off x="2843808" y="2204864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Δα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3698889" y="2192398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Δα-εm</a:t>
            </a:r>
            <a:endParaRPr lang="it-IT" dirty="0"/>
          </a:p>
        </p:txBody>
      </p:sp>
      <p:sp>
        <p:nvSpPr>
          <p:cNvPr id="23" name="Rettangolo 22"/>
          <p:cNvSpPr/>
          <p:nvPr/>
        </p:nvSpPr>
        <p:spPr>
          <a:xfrm>
            <a:off x="2699792" y="3284984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Δα+εm</a:t>
            </a:r>
            <a:endParaRPr lang="it-IT" dirty="0"/>
          </a:p>
        </p:txBody>
      </p:sp>
      <p:sp>
        <p:nvSpPr>
          <p:cNvPr id="24" name="Figura a mano libera 23"/>
          <p:cNvSpPr/>
          <p:nvPr/>
        </p:nvSpPr>
        <p:spPr>
          <a:xfrm>
            <a:off x="3995936" y="2492896"/>
            <a:ext cx="447554" cy="497711"/>
          </a:xfrm>
          <a:custGeom>
            <a:avLst/>
            <a:gdLst>
              <a:gd name="connsiteX0" fmla="*/ 115747 w 447554"/>
              <a:gd name="connsiteY0" fmla="*/ 0 h 497711"/>
              <a:gd name="connsiteX1" fmla="*/ 428263 w 447554"/>
              <a:gd name="connsiteY1" fmla="*/ 381964 h 497711"/>
              <a:gd name="connsiteX2" fmla="*/ 0 w 447554"/>
              <a:gd name="connsiteY2" fmla="*/ 497711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554" h="497711">
                <a:moveTo>
                  <a:pt x="115747" y="0"/>
                </a:moveTo>
                <a:cubicBezTo>
                  <a:pt x="281650" y="149506"/>
                  <a:pt x="447554" y="299012"/>
                  <a:pt x="428263" y="381964"/>
                </a:cubicBezTo>
                <a:cubicBezTo>
                  <a:pt x="408972" y="464916"/>
                  <a:pt x="204486" y="481313"/>
                  <a:pt x="0" y="497711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igura a mano libera 24"/>
          <p:cNvSpPr/>
          <p:nvPr/>
        </p:nvSpPr>
        <p:spPr>
          <a:xfrm>
            <a:off x="3131841" y="3090441"/>
            <a:ext cx="456312" cy="338559"/>
          </a:xfrm>
          <a:custGeom>
            <a:avLst/>
            <a:gdLst>
              <a:gd name="connsiteX0" fmla="*/ 11575 w 219919"/>
              <a:gd name="connsiteY0" fmla="*/ 497711 h 497711"/>
              <a:gd name="connsiteX1" fmla="*/ 34724 w 219919"/>
              <a:gd name="connsiteY1" fmla="*/ 300941 h 497711"/>
              <a:gd name="connsiteX2" fmla="*/ 219919 w 219919"/>
              <a:gd name="connsiteY2" fmla="*/ 0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919" h="497711">
                <a:moveTo>
                  <a:pt x="11575" y="497711"/>
                </a:moveTo>
                <a:cubicBezTo>
                  <a:pt x="5787" y="440802"/>
                  <a:pt x="0" y="383893"/>
                  <a:pt x="34724" y="300941"/>
                </a:cubicBezTo>
                <a:cubicBezTo>
                  <a:pt x="69448" y="217989"/>
                  <a:pt x="144683" y="108994"/>
                  <a:pt x="219919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7" name="Connettore 2 26"/>
          <p:cNvCxnSpPr>
            <a:endCxn id="19" idx="0"/>
          </p:cNvCxnSpPr>
          <p:nvPr/>
        </p:nvCxnSpPr>
        <p:spPr>
          <a:xfrm>
            <a:off x="3203848" y="2492896"/>
            <a:ext cx="2562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27"/>
          <p:cNvSpPr/>
          <p:nvPr/>
        </p:nvSpPr>
        <p:spPr>
          <a:xfrm>
            <a:off x="5868144" y="2492896"/>
            <a:ext cx="3275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/>
              <a:t>L’AREA di  Incertezza  (incrocio tra due fasce circolari)</a:t>
            </a:r>
          </a:p>
          <a:p>
            <a:pPr algn="ctr"/>
            <a:r>
              <a:rPr lang="it-IT" sz="1400" dirty="0" smtClean="0"/>
              <a:t>PER </a:t>
            </a:r>
            <a:r>
              <a:rPr lang="it-IT" sz="1400" b="1" dirty="0" smtClean="0"/>
              <a:t>PUNTO NAVE </a:t>
            </a:r>
            <a:r>
              <a:rPr lang="it-IT" sz="1400" dirty="0" smtClean="0"/>
              <a:t>CON 2</a:t>
            </a:r>
            <a:r>
              <a:rPr lang="it-IT" sz="1400" b="1" dirty="0" smtClean="0"/>
              <a:t> </a:t>
            </a:r>
            <a:r>
              <a:rPr lang="it-IT" sz="1400" dirty="0" smtClean="0"/>
              <a:t>CERCHI CAPACI</a:t>
            </a:r>
            <a:r>
              <a:rPr lang="it-IT" dirty="0" smtClean="0"/>
              <a:t> </a:t>
            </a:r>
          </a:p>
        </p:txBody>
      </p:sp>
      <p:grpSp>
        <p:nvGrpSpPr>
          <p:cNvPr id="17" name="Gruppo 31"/>
          <p:cNvGrpSpPr/>
          <p:nvPr/>
        </p:nvGrpSpPr>
        <p:grpSpPr>
          <a:xfrm rot="20641569">
            <a:off x="2555799" y="3454109"/>
            <a:ext cx="3043828" cy="3043828"/>
            <a:chOff x="5652120" y="4005064"/>
            <a:chExt cx="1872208" cy="1872208"/>
          </a:xfrm>
        </p:grpSpPr>
        <p:sp>
          <p:nvSpPr>
            <p:cNvPr id="29" name="Ovale 28"/>
            <p:cNvSpPr/>
            <p:nvPr/>
          </p:nvSpPr>
          <p:spPr>
            <a:xfrm>
              <a:off x="5652120" y="4149080"/>
              <a:ext cx="1728192" cy="172819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Ovale 29"/>
            <p:cNvSpPr/>
            <p:nvPr/>
          </p:nvSpPr>
          <p:spPr>
            <a:xfrm>
              <a:off x="5652120" y="4077072"/>
              <a:ext cx="1800200" cy="180020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e 30"/>
            <p:cNvSpPr/>
            <p:nvPr/>
          </p:nvSpPr>
          <p:spPr>
            <a:xfrm>
              <a:off x="5652120" y="4005064"/>
              <a:ext cx="1872208" cy="18722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6" name="Gruppo 32"/>
          <p:cNvGrpSpPr/>
          <p:nvPr/>
        </p:nvGrpSpPr>
        <p:grpSpPr>
          <a:xfrm rot="13089546">
            <a:off x="4036837" y="6411214"/>
            <a:ext cx="576064" cy="331646"/>
            <a:chOff x="6439823" y="2811063"/>
            <a:chExt cx="576064" cy="331646"/>
          </a:xfrm>
        </p:grpSpPr>
        <p:sp>
          <p:nvSpPr>
            <p:cNvPr id="34" name="Stella a 5 punte 33"/>
            <p:cNvSpPr/>
            <p:nvPr/>
          </p:nvSpPr>
          <p:spPr>
            <a:xfrm>
              <a:off x="6871871" y="2811063"/>
              <a:ext cx="144016" cy="144016"/>
            </a:xfrm>
            <a:prstGeom prst="star5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igura a mano libera 34"/>
            <p:cNvSpPr/>
            <p:nvPr/>
          </p:nvSpPr>
          <p:spPr>
            <a:xfrm>
              <a:off x="6439823" y="2883071"/>
              <a:ext cx="473748" cy="259638"/>
            </a:xfrm>
            <a:custGeom>
              <a:avLst/>
              <a:gdLst>
                <a:gd name="connsiteX0" fmla="*/ 533399 w 545756"/>
                <a:gd name="connsiteY0" fmla="*/ 30892 h 403654"/>
                <a:gd name="connsiteX1" fmla="*/ 137983 w 545756"/>
                <a:gd name="connsiteY1" fmla="*/ 376881 h 403654"/>
                <a:gd name="connsiteX2" fmla="*/ 63843 w 545756"/>
                <a:gd name="connsiteY2" fmla="*/ 191530 h 403654"/>
                <a:gd name="connsiteX3" fmla="*/ 533399 w 545756"/>
                <a:gd name="connsiteY3" fmla="*/ 30892 h 403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5756" h="403654">
                  <a:moveTo>
                    <a:pt x="533399" y="30892"/>
                  </a:moveTo>
                  <a:cubicBezTo>
                    <a:pt x="545756" y="61784"/>
                    <a:pt x="216242" y="350108"/>
                    <a:pt x="137983" y="376881"/>
                  </a:cubicBezTo>
                  <a:cubicBezTo>
                    <a:pt x="59724" y="403654"/>
                    <a:pt x="0" y="249195"/>
                    <a:pt x="63843" y="191530"/>
                  </a:cubicBezTo>
                  <a:cubicBezTo>
                    <a:pt x="127686" y="133865"/>
                    <a:pt x="521042" y="0"/>
                    <a:pt x="533399" y="30892"/>
                  </a:cubicBezTo>
                  <a:close/>
                </a:path>
              </a:pathLst>
            </a:cu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6" name="CasellaDiTesto 35"/>
          <p:cNvSpPr txBox="1"/>
          <p:nvPr/>
        </p:nvSpPr>
        <p:spPr>
          <a:xfrm>
            <a:off x="3750228" y="644404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</a:t>
            </a:r>
            <a:endParaRPr lang="it-IT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0231" y="3310880"/>
            <a:ext cx="8858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Ovale 37"/>
          <p:cNvSpPr/>
          <p:nvPr/>
        </p:nvSpPr>
        <p:spPr>
          <a:xfrm>
            <a:off x="7164288" y="4221088"/>
            <a:ext cx="216024" cy="216024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·</a:t>
            </a:r>
            <a:endParaRPr lang="it-IT" dirty="0"/>
          </a:p>
        </p:txBody>
      </p:sp>
      <p:cxnSp>
        <p:nvCxnSpPr>
          <p:cNvPr id="40" name="Connettore 2 39"/>
          <p:cNvCxnSpPr>
            <a:stCxn id="38" idx="7"/>
          </p:cNvCxnSpPr>
          <p:nvPr/>
        </p:nvCxnSpPr>
        <p:spPr>
          <a:xfrm flipV="1">
            <a:off x="7348676" y="3789040"/>
            <a:ext cx="463684" cy="46368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7236296" y="3573016"/>
            <a:ext cx="13244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Punto nave costiero</a:t>
            </a:r>
            <a:endParaRPr lang="it-IT" sz="1100" dirty="0"/>
          </a:p>
        </p:txBody>
      </p:sp>
      <p:cxnSp>
        <p:nvCxnSpPr>
          <p:cNvPr id="45" name="Connettore 2 44"/>
          <p:cNvCxnSpPr/>
          <p:nvPr/>
        </p:nvCxnSpPr>
        <p:spPr>
          <a:xfrm flipH="1">
            <a:off x="6732240" y="4581128"/>
            <a:ext cx="504056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6084168" y="5229200"/>
            <a:ext cx="12458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 smtClean="0"/>
              <a:t>AREA di incertezza</a:t>
            </a:r>
            <a:endParaRPr lang="it-IT" sz="1100" dirty="0"/>
          </a:p>
        </p:txBody>
      </p:sp>
      <p:sp>
        <p:nvSpPr>
          <p:cNvPr id="53" name="Figura a mano libera 52"/>
          <p:cNvSpPr/>
          <p:nvPr/>
        </p:nvSpPr>
        <p:spPr>
          <a:xfrm>
            <a:off x="6732240" y="3861048"/>
            <a:ext cx="864096" cy="1008112"/>
          </a:xfrm>
          <a:custGeom>
            <a:avLst/>
            <a:gdLst>
              <a:gd name="connsiteX0" fmla="*/ 0 w 692943"/>
              <a:gd name="connsiteY0" fmla="*/ 0 h 790575"/>
              <a:gd name="connsiteX1" fmla="*/ 226218 w 692943"/>
              <a:gd name="connsiteY1" fmla="*/ 54768 h 790575"/>
              <a:gd name="connsiteX2" fmla="*/ 416718 w 692943"/>
              <a:gd name="connsiteY2" fmla="*/ 126206 h 790575"/>
              <a:gd name="connsiteX3" fmla="*/ 507206 w 692943"/>
              <a:gd name="connsiteY3" fmla="*/ 271462 h 790575"/>
              <a:gd name="connsiteX4" fmla="*/ 592931 w 692943"/>
              <a:gd name="connsiteY4" fmla="*/ 461962 h 790575"/>
              <a:gd name="connsiteX5" fmla="*/ 650081 w 692943"/>
              <a:gd name="connsiteY5" fmla="*/ 628650 h 790575"/>
              <a:gd name="connsiteX6" fmla="*/ 692943 w 692943"/>
              <a:gd name="connsiteY6" fmla="*/ 790575 h 790575"/>
              <a:gd name="connsiteX7" fmla="*/ 571500 w 692943"/>
              <a:gd name="connsiteY7" fmla="*/ 709612 h 790575"/>
              <a:gd name="connsiteX8" fmla="*/ 397668 w 692943"/>
              <a:gd name="connsiteY8" fmla="*/ 600075 h 790575"/>
              <a:gd name="connsiteX9" fmla="*/ 309562 w 692943"/>
              <a:gd name="connsiteY9" fmla="*/ 440531 h 790575"/>
              <a:gd name="connsiteX10" fmla="*/ 223837 w 692943"/>
              <a:gd name="connsiteY10" fmla="*/ 283368 h 790575"/>
              <a:gd name="connsiteX11" fmla="*/ 109537 w 692943"/>
              <a:gd name="connsiteY11" fmla="*/ 130968 h 790575"/>
              <a:gd name="connsiteX12" fmla="*/ 0 w 692943"/>
              <a:gd name="connsiteY12" fmla="*/ 0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2943" h="790575">
                <a:moveTo>
                  <a:pt x="0" y="0"/>
                </a:moveTo>
                <a:lnTo>
                  <a:pt x="226218" y="54768"/>
                </a:lnTo>
                <a:lnTo>
                  <a:pt x="416718" y="126206"/>
                </a:lnTo>
                <a:lnTo>
                  <a:pt x="507206" y="271462"/>
                </a:lnTo>
                <a:lnTo>
                  <a:pt x="592931" y="461962"/>
                </a:lnTo>
                <a:lnTo>
                  <a:pt x="650081" y="628650"/>
                </a:lnTo>
                <a:lnTo>
                  <a:pt x="692943" y="790575"/>
                </a:lnTo>
                <a:lnTo>
                  <a:pt x="571500" y="709612"/>
                </a:lnTo>
                <a:lnTo>
                  <a:pt x="397668" y="600075"/>
                </a:lnTo>
                <a:lnTo>
                  <a:pt x="309562" y="440531"/>
                </a:lnTo>
                <a:lnTo>
                  <a:pt x="223837" y="283368"/>
                </a:lnTo>
                <a:lnTo>
                  <a:pt x="109537" y="1309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3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CasellaDiTesto 53"/>
          <p:cNvSpPr txBox="1"/>
          <p:nvPr/>
        </p:nvSpPr>
        <p:spPr>
          <a:xfrm>
            <a:off x="5796136" y="5805264"/>
            <a:ext cx="33478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smtClean="0"/>
              <a:t>La grandezza dell’area di incertezza dipende dal punto in cui le due circonferenze principali (</a:t>
            </a:r>
            <a:r>
              <a:rPr lang="it-IT" sz="1100" b="1" dirty="0" smtClean="0">
                <a:latin typeface="Symbol" pitchFamily="18" charset="2"/>
              </a:rPr>
              <a:t>Da</a:t>
            </a:r>
            <a:r>
              <a:rPr lang="it-IT" sz="1100" b="1" dirty="0" smtClean="0"/>
              <a:t> e </a:t>
            </a:r>
            <a:r>
              <a:rPr lang="it-IT" sz="1100" b="1" dirty="0" smtClean="0">
                <a:latin typeface="Symbol" pitchFamily="18" charset="2"/>
              </a:rPr>
              <a:t>Db</a:t>
            </a:r>
            <a:r>
              <a:rPr lang="it-IT" sz="1100" b="1" dirty="0" smtClean="0"/>
              <a:t>) si incontrano (cioè dalla posizione del punto costiero)</a:t>
            </a:r>
            <a:endParaRPr lang="it-IT" sz="1100" b="1" dirty="0"/>
          </a:p>
        </p:txBody>
      </p:sp>
      <p:sp>
        <p:nvSpPr>
          <p:cNvPr id="55" name="Rettangolo 54"/>
          <p:cNvSpPr/>
          <p:nvPr/>
        </p:nvSpPr>
        <p:spPr>
          <a:xfrm>
            <a:off x="4819836" y="4653136"/>
            <a:ext cx="44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</a:t>
            </a:r>
            <a:r>
              <a:rPr lang="it-IT" dirty="0" smtClean="0">
                <a:latin typeface="Symbol" pitchFamily="18" charset="2"/>
              </a:rPr>
              <a:t>b</a:t>
            </a:r>
            <a:endParaRPr lang="it-IT" dirty="0">
              <a:latin typeface="Symbol" pitchFamily="18" charset="2"/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5580112" y="4797152"/>
            <a:ext cx="801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Δ</a:t>
            </a:r>
            <a:r>
              <a:rPr lang="it-IT" dirty="0" err="1" smtClean="0">
                <a:latin typeface="Symbol" pitchFamily="18" charset="2"/>
              </a:rPr>
              <a:t>b</a:t>
            </a:r>
            <a:r>
              <a:rPr lang="it-IT" dirty="0" err="1" smtClean="0"/>
              <a:t>-εm</a:t>
            </a:r>
            <a:endParaRPr lang="it-IT" dirty="0"/>
          </a:p>
        </p:txBody>
      </p:sp>
      <p:sp>
        <p:nvSpPr>
          <p:cNvPr id="57" name="Rettangolo 56"/>
          <p:cNvSpPr/>
          <p:nvPr/>
        </p:nvSpPr>
        <p:spPr>
          <a:xfrm>
            <a:off x="4252664" y="5745722"/>
            <a:ext cx="846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Δ</a:t>
            </a:r>
            <a:r>
              <a:rPr lang="it-IT" dirty="0" smtClean="0">
                <a:latin typeface="Symbol" pitchFamily="18" charset="2"/>
              </a:rPr>
              <a:t>b</a:t>
            </a:r>
            <a:r>
              <a:rPr lang="it-IT" dirty="0" smtClean="0"/>
              <a:t>+εm</a:t>
            </a:r>
            <a:endParaRPr lang="it-IT" dirty="0"/>
          </a:p>
        </p:txBody>
      </p:sp>
      <p:sp>
        <p:nvSpPr>
          <p:cNvPr id="58" name="Figura a mano libera 57"/>
          <p:cNvSpPr/>
          <p:nvPr/>
        </p:nvSpPr>
        <p:spPr>
          <a:xfrm rot="3154507">
            <a:off x="5688687" y="5084181"/>
            <a:ext cx="175320" cy="360040"/>
          </a:xfrm>
          <a:custGeom>
            <a:avLst/>
            <a:gdLst>
              <a:gd name="connsiteX0" fmla="*/ 115747 w 447554"/>
              <a:gd name="connsiteY0" fmla="*/ 0 h 497711"/>
              <a:gd name="connsiteX1" fmla="*/ 428263 w 447554"/>
              <a:gd name="connsiteY1" fmla="*/ 381964 h 497711"/>
              <a:gd name="connsiteX2" fmla="*/ 0 w 447554"/>
              <a:gd name="connsiteY2" fmla="*/ 497711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7554" h="497711">
                <a:moveTo>
                  <a:pt x="115747" y="0"/>
                </a:moveTo>
                <a:cubicBezTo>
                  <a:pt x="281650" y="149506"/>
                  <a:pt x="447554" y="299012"/>
                  <a:pt x="428263" y="381964"/>
                </a:cubicBezTo>
                <a:cubicBezTo>
                  <a:pt x="408972" y="464916"/>
                  <a:pt x="204486" y="481313"/>
                  <a:pt x="0" y="497711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Figura a mano libera 58"/>
          <p:cNvSpPr/>
          <p:nvPr/>
        </p:nvSpPr>
        <p:spPr>
          <a:xfrm>
            <a:off x="4684712" y="5589240"/>
            <a:ext cx="607367" cy="300498"/>
          </a:xfrm>
          <a:custGeom>
            <a:avLst/>
            <a:gdLst>
              <a:gd name="connsiteX0" fmla="*/ 11575 w 219919"/>
              <a:gd name="connsiteY0" fmla="*/ 497711 h 497711"/>
              <a:gd name="connsiteX1" fmla="*/ 34724 w 219919"/>
              <a:gd name="connsiteY1" fmla="*/ 300941 h 497711"/>
              <a:gd name="connsiteX2" fmla="*/ 219919 w 219919"/>
              <a:gd name="connsiteY2" fmla="*/ 0 h 497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9919" h="497711">
                <a:moveTo>
                  <a:pt x="11575" y="497711"/>
                </a:moveTo>
                <a:cubicBezTo>
                  <a:pt x="5787" y="440802"/>
                  <a:pt x="0" y="383893"/>
                  <a:pt x="34724" y="300941"/>
                </a:cubicBezTo>
                <a:cubicBezTo>
                  <a:pt x="69448" y="217989"/>
                  <a:pt x="144683" y="108994"/>
                  <a:pt x="219919" y="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0" name="Connettore 2 59"/>
          <p:cNvCxnSpPr/>
          <p:nvPr/>
        </p:nvCxnSpPr>
        <p:spPr>
          <a:xfrm>
            <a:off x="5179876" y="4941168"/>
            <a:ext cx="2562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8758E-6 L 0.2757 0.10502 " pathEditMode="relative" ptsTypes="AA">
                                      <p:cBhvr>
                                        <p:cTn id="41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19458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8" grpId="0" animBg="1"/>
      <p:bldP spid="41" grpId="0"/>
      <p:bldP spid="46" grpId="0"/>
      <p:bldP spid="53" grpId="0" animBg="1"/>
      <p:bldP spid="54" grpId="0"/>
      <p:bldP spid="55" grpId="0"/>
      <p:bldP spid="56" grpId="0"/>
      <p:bldP spid="57" grpId="0"/>
      <p:bldP spid="58" grpId="0" animBg="1"/>
      <p:bldP spid="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igura a mano libera 8"/>
          <p:cNvSpPr/>
          <p:nvPr/>
        </p:nvSpPr>
        <p:spPr>
          <a:xfrm>
            <a:off x="7312634" y="-99392"/>
            <a:ext cx="1867878" cy="1686976"/>
          </a:xfrm>
          <a:custGeom>
            <a:avLst/>
            <a:gdLst>
              <a:gd name="connsiteX0" fmla="*/ 239103 w 1867878"/>
              <a:gd name="connsiteY0" fmla="*/ 0 h 1686976"/>
              <a:gd name="connsiteX1" fmla="*/ 239103 w 1867878"/>
              <a:gd name="connsiteY1" fmla="*/ 0 h 1686976"/>
              <a:gd name="connsiteX2" fmla="*/ 229578 w 1867878"/>
              <a:gd name="connsiteY2" fmla="*/ 276225 h 1686976"/>
              <a:gd name="connsiteX3" fmla="*/ 220053 w 1867878"/>
              <a:gd name="connsiteY3" fmla="*/ 304800 h 1686976"/>
              <a:gd name="connsiteX4" fmla="*/ 191478 w 1867878"/>
              <a:gd name="connsiteY4" fmla="*/ 323850 h 1686976"/>
              <a:gd name="connsiteX5" fmla="*/ 124803 w 1867878"/>
              <a:gd name="connsiteY5" fmla="*/ 342900 h 1686976"/>
              <a:gd name="connsiteX6" fmla="*/ 96228 w 1867878"/>
              <a:gd name="connsiteY6" fmla="*/ 352425 h 1686976"/>
              <a:gd name="connsiteX7" fmla="*/ 67653 w 1867878"/>
              <a:gd name="connsiteY7" fmla="*/ 438150 h 1686976"/>
              <a:gd name="connsiteX8" fmla="*/ 58128 w 1867878"/>
              <a:gd name="connsiteY8" fmla="*/ 466725 h 1686976"/>
              <a:gd name="connsiteX9" fmla="*/ 29553 w 1867878"/>
              <a:gd name="connsiteY9" fmla="*/ 542925 h 1686976"/>
              <a:gd name="connsiteX10" fmla="*/ 20028 w 1867878"/>
              <a:gd name="connsiteY10" fmla="*/ 600075 h 1686976"/>
              <a:gd name="connsiteX11" fmla="*/ 10503 w 1867878"/>
              <a:gd name="connsiteY11" fmla="*/ 685800 h 1686976"/>
              <a:gd name="connsiteX12" fmla="*/ 978 w 1867878"/>
              <a:gd name="connsiteY12" fmla="*/ 723900 h 1686976"/>
              <a:gd name="connsiteX13" fmla="*/ 10503 w 1867878"/>
              <a:gd name="connsiteY13" fmla="*/ 838200 h 1686976"/>
              <a:gd name="connsiteX14" fmla="*/ 39078 w 1867878"/>
              <a:gd name="connsiteY14" fmla="*/ 857250 h 1686976"/>
              <a:gd name="connsiteX15" fmla="*/ 105753 w 1867878"/>
              <a:gd name="connsiteY15" fmla="*/ 895350 h 1686976"/>
              <a:gd name="connsiteX16" fmla="*/ 105753 w 1867878"/>
              <a:gd name="connsiteY16" fmla="*/ 1171575 h 1686976"/>
              <a:gd name="connsiteX17" fmla="*/ 96228 w 1867878"/>
              <a:gd name="connsiteY17" fmla="*/ 1200150 h 1686976"/>
              <a:gd name="connsiteX18" fmla="*/ 77178 w 1867878"/>
              <a:gd name="connsiteY18" fmla="*/ 1266825 h 1686976"/>
              <a:gd name="connsiteX19" fmla="*/ 48603 w 1867878"/>
              <a:gd name="connsiteY19" fmla="*/ 1362075 h 1686976"/>
              <a:gd name="connsiteX20" fmla="*/ 39078 w 1867878"/>
              <a:gd name="connsiteY20" fmla="*/ 1390650 h 1686976"/>
              <a:gd name="connsiteX21" fmla="*/ 48603 w 1867878"/>
              <a:gd name="connsiteY21" fmla="*/ 1457325 h 1686976"/>
              <a:gd name="connsiteX22" fmla="*/ 67653 w 1867878"/>
              <a:gd name="connsiteY22" fmla="*/ 1485900 h 1686976"/>
              <a:gd name="connsiteX23" fmla="*/ 105753 w 1867878"/>
              <a:gd name="connsiteY23" fmla="*/ 1552575 h 1686976"/>
              <a:gd name="connsiteX24" fmla="*/ 162903 w 1867878"/>
              <a:gd name="connsiteY24" fmla="*/ 1581150 h 1686976"/>
              <a:gd name="connsiteX25" fmla="*/ 220053 w 1867878"/>
              <a:gd name="connsiteY25" fmla="*/ 1638300 h 1686976"/>
              <a:gd name="connsiteX26" fmla="*/ 286728 w 1867878"/>
              <a:gd name="connsiteY26" fmla="*/ 1685925 h 1686976"/>
              <a:gd name="connsiteX27" fmla="*/ 658203 w 1867878"/>
              <a:gd name="connsiteY27" fmla="*/ 1666875 h 1686976"/>
              <a:gd name="connsiteX28" fmla="*/ 715353 w 1867878"/>
              <a:gd name="connsiteY28" fmla="*/ 1657350 h 1686976"/>
              <a:gd name="connsiteX29" fmla="*/ 801078 w 1867878"/>
              <a:gd name="connsiteY29" fmla="*/ 1638300 h 1686976"/>
              <a:gd name="connsiteX30" fmla="*/ 829653 w 1867878"/>
              <a:gd name="connsiteY30" fmla="*/ 1457325 h 1686976"/>
              <a:gd name="connsiteX31" fmla="*/ 877278 w 1867878"/>
              <a:gd name="connsiteY31" fmla="*/ 1419225 h 1686976"/>
              <a:gd name="connsiteX32" fmla="*/ 905853 w 1867878"/>
              <a:gd name="connsiteY32" fmla="*/ 1400175 h 1686976"/>
              <a:gd name="connsiteX33" fmla="*/ 972528 w 1867878"/>
              <a:gd name="connsiteY33" fmla="*/ 1352550 h 1686976"/>
              <a:gd name="connsiteX34" fmla="*/ 1010628 w 1867878"/>
              <a:gd name="connsiteY34" fmla="*/ 1295400 h 1686976"/>
              <a:gd name="connsiteX35" fmla="*/ 1029678 w 1867878"/>
              <a:gd name="connsiteY35" fmla="*/ 1266825 h 1686976"/>
              <a:gd name="connsiteX36" fmla="*/ 1058253 w 1867878"/>
              <a:gd name="connsiteY36" fmla="*/ 1247775 h 1686976"/>
              <a:gd name="connsiteX37" fmla="*/ 1143978 w 1867878"/>
              <a:gd name="connsiteY37" fmla="*/ 1209675 h 1686976"/>
              <a:gd name="connsiteX38" fmla="*/ 1258278 w 1867878"/>
              <a:gd name="connsiteY38" fmla="*/ 1219200 h 1686976"/>
              <a:gd name="connsiteX39" fmla="*/ 1286853 w 1867878"/>
              <a:gd name="connsiteY39" fmla="*/ 1228725 h 1686976"/>
              <a:gd name="connsiteX40" fmla="*/ 1324953 w 1867878"/>
              <a:gd name="connsiteY40" fmla="*/ 1238250 h 1686976"/>
              <a:gd name="connsiteX41" fmla="*/ 1353528 w 1867878"/>
              <a:gd name="connsiteY41" fmla="*/ 1247775 h 1686976"/>
              <a:gd name="connsiteX42" fmla="*/ 1420203 w 1867878"/>
              <a:gd name="connsiteY42" fmla="*/ 1266825 h 1686976"/>
              <a:gd name="connsiteX43" fmla="*/ 1448778 w 1867878"/>
              <a:gd name="connsiteY43" fmla="*/ 1285875 h 1686976"/>
              <a:gd name="connsiteX44" fmla="*/ 1524978 w 1867878"/>
              <a:gd name="connsiteY44" fmla="*/ 1371600 h 1686976"/>
              <a:gd name="connsiteX45" fmla="*/ 1582128 w 1867878"/>
              <a:gd name="connsiteY45" fmla="*/ 1390650 h 1686976"/>
              <a:gd name="connsiteX46" fmla="*/ 1725003 w 1867878"/>
              <a:gd name="connsiteY46" fmla="*/ 1371600 h 1686976"/>
              <a:gd name="connsiteX47" fmla="*/ 1753578 w 1867878"/>
              <a:gd name="connsiteY47" fmla="*/ 1352550 h 1686976"/>
              <a:gd name="connsiteX48" fmla="*/ 1867878 w 1867878"/>
              <a:gd name="connsiteY48" fmla="*/ 1362075 h 1686976"/>
              <a:gd name="connsiteX49" fmla="*/ 1867878 w 1867878"/>
              <a:gd name="connsiteY49" fmla="*/ 19050 h 1686976"/>
              <a:gd name="connsiteX50" fmla="*/ 239103 w 1867878"/>
              <a:gd name="connsiteY50" fmla="*/ 0 h 1686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867878" h="1686976">
                <a:moveTo>
                  <a:pt x="239103" y="0"/>
                </a:moveTo>
                <a:lnTo>
                  <a:pt x="239103" y="0"/>
                </a:lnTo>
                <a:cubicBezTo>
                  <a:pt x="235928" y="92075"/>
                  <a:pt x="235325" y="184275"/>
                  <a:pt x="229578" y="276225"/>
                </a:cubicBezTo>
                <a:cubicBezTo>
                  <a:pt x="228952" y="286246"/>
                  <a:pt x="226325" y="296960"/>
                  <a:pt x="220053" y="304800"/>
                </a:cubicBezTo>
                <a:cubicBezTo>
                  <a:pt x="212902" y="313739"/>
                  <a:pt x="201717" y="318730"/>
                  <a:pt x="191478" y="323850"/>
                </a:cubicBezTo>
                <a:cubicBezTo>
                  <a:pt x="176253" y="331463"/>
                  <a:pt x="139045" y="338831"/>
                  <a:pt x="124803" y="342900"/>
                </a:cubicBezTo>
                <a:cubicBezTo>
                  <a:pt x="115149" y="345658"/>
                  <a:pt x="105753" y="349250"/>
                  <a:pt x="96228" y="352425"/>
                </a:cubicBezTo>
                <a:lnTo>
                  <a:pt x="67653" y="438150"/>
                </a:lnTo>
                <a:cubicBezTo>
                  <a:pt x="64478" y="447675"/>
                  <a:pt x="60097" y="456880"/>
                  <a:pt x="58128" y="466725"/>
                </a:cubicBezTo>
                <a:cubicBezTo>
                  <a:pt x="46358" y="525575"/>
                  <a:pt x="57583" y="500880"/>
                  <a:pt x="29553" y="542925"/>
                </a:cubicBezTo>
                <a:cubicBezTo>
                  <a:pt x="26378" y="561975"/>
                  <a:pt x="22580" y="580932"/>
                  <a:pt x="20028" y="600075"/>
                </a:cubicBezTo>
                <a:cubicBezTo>
                  <a:pt x="16228" y="628574"/>
                  <a:pt x="14875" y="657383"/>
                  <a:pt x="10503" y="685800"/>
                </a:cubicBezTo>
                <a:cubicBezTo>
                  <a:pt x="8512" y="698739"/>
                  <a:pt x="4153" y="711200"/>
                  <a:pt x="978" y="723900"/>
                </a:cubicBezTo>
                <a:cubicBezTo>
                  <a:pt x="4153" y="762000"/>
                  <a:pt x="0" y="801439"/>
                  <a:pt x="10503" y="838200"/>
                </a:cubicBezTo>
                <a:cubicBezTo>
                  <a:pt x="13648" y="849207"/>
                  <a:pt x="29763" y="850596"/>
                  <a:pt x="39078" y="857250"/>
                </a:cubicBezTo>
                <a:cubicBezTo>
                  <a:pt x="89535" y="893291"/>
                  <a:pt x="59382" y="879893"/>
                  <a:pt x="105753" y="895350"/>
                </a:cubicBezTo>
                <a:cubicBezTo>
                  <a:pt x="140610" y="999922"/>
                  <a:pt x="122177" y="933431"/>
                  <a:pt x="105753" y="1171575"/>
                </a:cubicBezTo>
                <a:cubicBezTo>
                  <a:pt x="105062" y="1181591"/>
                  <a:pt x="99113" y="1190533"/>
                  <a:pt x="96228" y="1200150"/>
                </a:cubicBezTo>
                <a:cubicBezTo>
                  <a:pt x="89586" y="1222290"/>
                  <a:pt x="83260" y="1244525"/>
                  <a:pt x="77178" y="1266825"/>
                </a:cubicBezTo>
                <a:cubicBezTo>
                  <a:pt x="55585" y="1345999"/>
                  <a:pt x="82833" y="1259384"/>
                  <a:pt x="48603" y="1362075"/>
                </a:cubicBezTo>
                <a:lnTo>
                  <a:pt x="39078" y="1390650"/>
                </a:lnTo>
                <a:cubicBezTo>
                  <a:pt x="42253" y="1412875"/>
                  <a:pt x="42152" y="1435821"/>
                  <a:pt x="48603" y="1457325"/>
                </a:cubicBezTo>
                <a:cubicBezTo>
                  <a:pt x="51892" y="1468290"/>
                  <a:pt x="61973" y="1475961"/>
                  <a:pt x="67653" y="1485900"/>
                </a:cubicBezTo>
                <a:cubicBezTo>
                  <a:pt x="77614" y="1503331"/>
                  <a:pt x="90282" y="1537104"/>
                  <a:pt x="105753" y="1552575"/>
                </a:cubicBezTo>
                <a:cubicBezTo>
                  <a:pt x="124217" y="1571039"/>
                  <a:pt x="139662" y="1573403"/>
                  <a:pt x="162903" y="1581150"/>
                </a:cubicBezTo>
                <a:cubicBezTo>
                  <a:pt x="197575" y="1633157"/>
                  <a:pt x="163343" y="1588679"/>
                  <a:pt x="220053" y="1638300"/>
                </a:cubicBezTo>
                <a:cubicBezTo>
                  <a:pt x="275683" y="1686976"/>
                  <a:pt x="235283" y="1668777"/>
                  <a:pt x="286728" y="1685925"/>
                </a:cubicBezTo>
                <a:cubicBezTo>
                  <a:pt x="425931" y="1639524"/>
                  <a:pt x="280757" y="1684849"/>
                  <a:pt x="658203" y="1666875"/>
                </a:cubicBezTo>
                <a:cubicBezTo>
                  <a:pt x="677494" y="1665956"/>
                  <a:pt x="696352" y="1660805"/>
                  <a:pt x="715353" y="1657350"/>
                </a:cubicBezTo>
                <a:cubicBezTo>
                  <a:pt x="759692" y="1649288"/>
                  <a:pt x="760309" y="1648492"/>
                  <a:pt x="801078" y="1638300"/>
                </a:cubicBezTo>
                <a:cubicBezTo>
                  <a:pt x="852967" y="1560466"/>
                  <a:pt x="798936" y="1651868"/>
                  <a:pt x="829653" y="1457325"/>
                </a:cubicBezTo>
                <a:cubicBezTo>
                  <a:pt x="835158" y="1422459"/>
                  <a:pt x="854607" y="1430560"/>
                  <a:pt x="877278" y="1419225"/>
                </a:cubicBezTo>
                <a:cubicBezTo>
                  <a:pt x="887517" y="1414105"/>
                  <a:pt x="896538" y="1406829"/>
                  <a:pt x="905853" y="1400175"/>
                </a:cubicBezTo>
                <a:cubicBezTo>
                  <a:pt x="988555" y="1341102"/>
                  <a:pt x="905185" y="1397445"/>
                  <a:pt x="972528" y="1352550"/>
                </a:cubicBezTo>
                <a:lnTo>
                  <a:pt x="1010628" y="1295400"/>
                </a:lnTo>
                <a:cubicBezTo>
                  <a:pt x="1016978" y="1285875"/>
                  <a:pt x="1020153" y="1273175"/>
                  <a:pt x="1029678" y="1266825"/>
                </a:cubicBezTo>
                <a:cubicBezTo>
                  <a:pt x="1039203" y="1260475"/>
                  <a:pt x="1047792" y="1252424"/>
                  <a:pt x="1058253" y="1247775"/>
                </a:cubicBezTo>
                <a:cubicBezTo>
                  <a:pt x="1160268" y="1202435"/>
                  <a:pt x="1079309" y="1252788"/>
                  <a:pt x="1143978" y="1209675"/>
                </a:cubicBezTo>
                <a:cubicBezTo>
                  <a:pt x="1182078" y="1212850"/>
                  <a:pt x="1220381" y="1214147"/>
                  <a:pt x="1258278" y="1219200"/>
                </a:cubicBezTo>
                <a:cubicBezTo>
                  <a:pt x="1268230" y="1220527"/>
                  <a:pt x="1277199" y="1225967"/>
                  <a:pt x="1286853" y="1228725"/>
                </a:cubicBezTo>
                <a:cubicBezTo>
                  <a:pt x="1299440" y="1232321"/>
                  <a:pt x="1312366" y="1234654"/>
                  <a:pt x="1324953" y="1238250"/>
                </a:cubicBezTo>
                <a:cubicBezTo>
                  <a:pt x="1334607" y="1241008"/>
                  <a:pt x="1343874" y="1245017"/>
                  <a:pt x="1353528" y="1247775"/>
                </a:cubicBezTo>
                <a:cubicBezTo>
                  <a:pt x="1367770" y="1251844"/>
                  <a:pt x="1404978" y="1259212"/>
                  <a:pt x="1420203" y="1266825"/>
                </a:cubicBezTo>
                <a:cubicBezTo>
                  <a:pt x="1430442" y="1271945"/>
                  <a:pt x="1439253" y="1279525"/>
                  <a:pt x="1448778" y="1285875"/>
                </a:cubicBezTo>
                <a:cubicBezTo>
                  <a:pt x="1466930" y="1313103"/>
                  <a:pt x="1497016" y="1362279"/>
                  <a:pt x="1524978" y="1371600"/>
                </a:cubicBezTo>
                <a:lnTo>
                  <a:pt x="1582128" y="1390650"/>
                </a:lnTo>
                <a:cubicBezTo>
                  <a:pt x="1607664" y="1388522"/>
                  <a:pt x="1686096" y="1391054"/>
                  <a:pt x="1725003" y="1371600"/>
                </a:cubicBezTo>
                <a:cubicBezTo>
                  <a:pt x="1735242" y="1366480"/>
                  <a:pt x="1744053" y="1358900"/>
                  <a:pt x="1753578" y="1352550"/>
                </a:cubicBezTo>
                <a:cubicBezTo>
                  <a:pt x="1855146" y="1362707"/>
                  <a:pt x="1816920" y="1362075"/>
                  <a:pt x="1867878" y="1362075"/>
                </a:cubicBezTo>
                <a:lnTo>
                  <a:pt x="1867878" y="19050"/>
                </a:lnTo>
                <a:lnTo>
                  <a:pt x="239103" y="0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CasellaDiTesto 1"/>
          <p:cNvSpPr txBox="1"/>
          <p:nvPr/>
        </p:nvSpPr>
        <p:spPr>
          <a:xfrm>
            <a:off x="0" y="0"/>
            <a:ext cx="547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Errori dei luoghi di posizione nella navigazione costiera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332656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it-IT" dirty="0" smtClean="0"/>
              <a:t>3)    L’allineamento (esterno)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7504" y="644197"/>
            <a:ext cx="59046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b="1" dirty="0" smtClean="0"/>
              <a:t>Il Coefficiente di sensibilità dell’allineamento</a:t>
            </a:r>
          </a:p>
          <a:p>
            <a:pPr algn="ctr"/>
            <a:endParaRPr lang="it-IT" sz="1200" b="1" dirty="0" smtClean="0"/>
          </a:p>
          <a:p>
            <a:pPr algn="just"/>
            <a:r>
              <a:rPr lang="it-IT" sz="1200" dirty="0" smtClean="0"/>
              <a:t>Considerando che:</a:t>
            </a:r>
          </a:p>
          <a:p>
            <a:pPr marL="85725" indent="-85725" algn="just">
              <a:buFont typeface="Arial" pitchFamily="34" charset="0"/>
              <a:buChar char="•"/>
            </a:pPr>
            <a:r>
              <a:rPr lang="it-IT" sz="1100" dirty="0" smtClean="0"/>
              <a:t>L’allineamento </a:t>
            </a:r>
            <a:r>
              <a:rPr lang="it-IT" sz="1100" b="1" dirty="0" smtClean="0"/>
              <a:t>esterno</a:t>
            </a:r>
            <a:r>
              <a:rPr lang="it-IT" sz="1100" dirty="0" smtClean="0"/>
              <a:t> </a:t>
            </a:r>
            <a:r>
              <a:rPr lang="it-IT" sz="1100" b="1" dirty="0" smtClean="0"/>
              <a:t>è il più preciso </a:t>
            </a:r>
            <a:r>
              <a:rPr lang="it-IT" sz="1100" dirty="0" smtClean="0"/>
              <a:t>dei luoghi di posizione. Ricordiamo che l’allineamento risulta un caso particolare del luogo di posizione di egual differenza d’azimut quando il Δα misurato fra i due oggetti è = 0 (esterno) oppure 180° (interno)</a:t>
            </a:r>
          </a:p>
          <a:p>
            <a:pPr marL="85725" indent="-85725" algn="just">
              <a:buFont typeface="Arial" pitchFamily="34" charset="0"/>
              <a:buChar char="•"/>
            </a:pPr>
            <a:r>
              <a:rPr lang="it-IT" sz="1100" dirty="0" smtClean="0"/>
              <a:t>Questo </a:t>
            </a:r>
            <a:r>
              <a:rPr lang="it-IT" sz="1100" dirty="0" err="1" smtClean="0"/>
              <a:t>L.d.P.</a:t>
            </a:r>
            <a:r>
              <a:rPr lang="it-IT" sz="1100" dirty="0" smtClean="0"/>
              <a:t> è di </a:t>
            </a:r>
            <a:r>
              <a:rPr lang="it-IT" sz="1100" b="1" dirty="0" smtClean="0"/>
              <a:t>rapida determinazione </a:t>
            </a:r>
            <a:r>
              <a:rPr lang="it-IT" sz="1100" dirty="0" smtClean="0"/>
              <a:t>e di altrettanto </a:t>
            </a:r>
            <a:r>
              <a:rPr lang="it-IT" sz="1100" b="1" dirty="0" smtClean="0"/>
              <a:t>rapido tracciamento </a:t>
            </a:r>
            <a:r>
              <a:rPr lang="it-IT" sz="1100" dirty="0" smtClean="0"/>
              <a:t>sulla carta nautica (basta infatti unire i due punti e prolungare la congiungente dalla parte dell’osservatore) e </a:t>
            </a:r>
            <a:r>
              <a:rPr lang="it-IT" sz="1100" b="1" dirty="0" smtClean="0"/>
              <a:t>non ha bisogno di strumenti per essere determinato</a:t>
            </a:r>
            <a:r>
              <a:rPr lang="it-IT" sz="1100" dirty="0" smtClean="0"/>
              <a:t>.</a:t>
            </a:r>
          </a:p>
          <a:p>
            <a:pPr marL="85725" indent="-85725" algn="just">
              <a:buFont typeface="Arial" pitchFamily="34" charset="0"/>
              <a:buChar char="•"/>
            </a:pPr>
            <a:r>
              <a:rPr lang="it-IT" sz="1100" dirty="0" smtClean="0"/>
              <a:t>L’occhio dell’osservatore , aiutato o no da un binocolo, </a:t>
            </a:r>
            <a:r>
              <a:rPr lang="it-IT" sz="1100" b="1" dirty="0" smtClean="0"/>
              <a:t>giudica quando i due oggetti sono “allineati” ; in quell’attimo l’osservatore si trova sul </a:t>
            </a:r>
            <a:r>
              <a:rPr lang="it-IT" sz="1100" b="1" dirty="0" err="1" smtClean="0"/>
              <a:t>L.d.P.</a:t>
            </a:r>
            <a:endParaRPr lang="it-IT" sz="1100" b="1" dirty="0" smtClean="0"/>
          </a:p>
          <a:p>
            <a:pPr marL="85725" indent="-85725" algn="just">
              <a:buFont typeface="Arial" pitchFamily="34" charset="0"/>
              <a:buChar char="•"/>
            </a:pPr>
            <a:r>
              <a:rPr lang="it-IT" sz="1100" dirty="0" smtClean="0"/>
              <a:t>Gli errori di questo </a:t>
            </a:r>
            <a:r>
              <a:rPr lang="it-IT" sz="1100" dirty="0" err="1" smtClean="0"/>
              <a:t>L.d.P.</a:t>
            </a:r>
            <a:r>
              <a:rPr lang="it-IT" sz="1100" dirty="0" smtClean="0"/>
              <a:t> </a:t>
            </a:r>
            <a:r>
              <a:rPr lang="it-IT" sz="1100" b="1" dirty="0" smtClean="0"/>
              <a:t>non dipendono perciò da Strumenti o misure </a:t>
            </a:r>
            <a:r>
              <a:rPr lang="it-IT" sz="1100" dirty="0" smtClean="0"/>
              <a:t>(è privo di errori strumentali) </a:t>
            </a:r>
            <a:r>
              <a:rPr lang="it-IT" sz="1100" b="1" dirty="0" smtClean="0"/>
              <a:t>ma solo nel modo con cui un osservatore può apprezzare ’allineamento degli oggetti</a:t>
            </a:r>
            <a:r>
              <a:rPr lang="it-IT" sz="1100" dirty="0" smtClean="0"/>
              <a:t>. </a:t>
            </a:r>
          </a:p>
          <a:p>
            <a:pPr marL="85725" indent="-85725" algn="just">
              <a:buFont typeface="Arial" pitchFamily="34" charset="0"/>
              <a:buChar char="•"/>
            </a:pPr>
            <a:endParaRPr lang="it-IT" sz="1100" dirty="0" smtClean="0"/>
          </a:p>
          <a:p>
            <a:pPr indent="180975" algn="just"/>
            <a:r>
              <a:rPr lang="it-IT" sz="1100" dirty="0" smtClean="0"/>
              <a:t>Limitandoci al caso di Δα = 0, un attimo dopo che l’allineamento è passato </a:t>
            </a:r>
            <a:r>
              <a:rPr lang="it-IT" sz="1100" b="1" dirty="0" smtClean="0"/>
              <a:t>i due oggetti si dovrebbero vedere già separati</a:t>
            </a:r>
            <a:r>
              <a:rPr lang="it-IT" sz="1100" dirty="0" smtClean="0"/>
              <a:t>, ma ciò in pratica non avviene in quanto </a:t>
            </a:r>
            <a:r>
              <a:rPr lang="it-IT" sz="1100" b="1" dirty="0" smtClean="0"/>
              <a:t>non si possono sapere i limiti naturali imposti dall’acuità visiva </a:t>
            </a:r>
            <a:r>
              <a:rPr lang="it-IT" sz="1100" dirty="0" smtClean="0"/>
              <a:t>(cioè l’angolo minimo di visione distinta in azimut di due oggetti, che per una persona normale e circa 1’) e dal potere separatore dell’occhio umano. NOTA BENE: La stessa cosa vale per </a:t>
            </a:r>
            <a:r>
              <a:rPr lang="it-IT" sz="1100" b="1" dirty="0" smtClean="0"/>
              <a:t>L’ERRORE </a:t>
            </a:r>
            <a:r>
              <a:rPr lang="it-IT" sz="1100" b="1" dirty="0" err="1" smtClean="0"/>
              <a:t>DI</a:t>
            </a:r>
            <a:r>
              <a:rPr lang="it-IT" sz="1100" b="1" dirty="0" smtClean="0"/>
              <a:t> COLLIMAZIONE NELLA NAVIGAZIONE ASTRONOMICA per il quale l’osservatore o BAGNA o ASCIUGA la stella. Tale errore di collimazione dipende dalle caratteristiche dell’occhio umano ed è quindi soggettivo, però si riduce per orizzonte apparente più vicino (elevazione dell’occhio più piccola).</a:t>
            </a:r>
          </a:p>
          <a:p>
            <a:pPr indent="180975" algn="just"/>
            <a:r>
              <a:rPr lang="it-IT" sz="1100" b="1" dirty="0" smtClean="0"/>
              <a:t>Anche per l’allineamento l’errore di collimazione DIPENDE dalla distanza. MAGGIORE è la distanza tra l’osservatore e i due oggetti da vedere allineati, MAGGIORE è l’errore di collimazione </a:t>
            </a:r>
          </a:p>
          <a:p>
            <a:pPr indent="180975" algn="just"/>
            <a:endParaRPr lang="it-IT" sz="1100" b="1" dirty="0" smtClean="0"/>
          </a:p>
          <a:p>
            <a:pPr indent="180975" algn="just"/>
            <a:r>
              <a:rPr lang="it-IT" sz="1100" dirty="0" smtClean="0"/>
              <a:t>Avviene che un po’ prima o un po’ dopo l’allineamento, l’osservatore giudica che gli oggetti sono allineati mentre invece non lo sono ancora o non lo sono più (l’equivalente del “bagnare” o “asciugare” la stella).</a:t>
            </a:r>
          </a:p>
          <a:p>
            <a:pPr indent="180975" algn="just"/>
            <a:r>
              <a:rPr lang="it-IT" sz="1100" dirty="0" smtClean="0"/>
              <a:t>Ciò determina per questo </a:t>
            </a:r>
            <a:r>
              <a:rPr lang="it-IT" sz="1100" dirty="0" err="1" smtClean="0"/>
              <a:t>L.d.P.</a:t>
            </a:r>
            <a:r>
              <a:rPr lang="it-IT" sz="1100" dirty="0" smtClean="0"/>
              <a:t> una Zona di incertezza </a:t>
            </a:r>
            <a:r>
              <a:rPr lang="it-IT" sz="1100" b="1" dirty="0" smtClean="0"/>
              <a:t>la cui ampiezza aumenta proporzionalmente con il quadrato della distanza dell’osservatore dal punto cospicui più vicino e dipende dalle condizioni di visibilità, dalla struttura dei punti dell’allineamento e dalla loro forma</a:t>
            </a:r>
            <a:r>
              <a:rPr lang="it-IT" sz="1100" dirty="0" smtClean="0"/>
              <a:t>.</a:t>
            </a:r>
          </a:p>
          <a:p>
            <a:pPr indent="180975" algn="just"/>
            <a:r>
              <a:rPr lang="it-IT" sz="1100" dirty="0" smtClean="0"/>
              <a:t>Inoltre l’incertezza aumenta ad diminuire della distanza tra un punto cospicuo e l’altro ed è facile rendersi conto di ciò pensando che, al limite, un osservatore che sia lontanissimo in confronto alla distanza tra i due punti, non riesce a distinguerli più come separati, anche se si sposta ed esce fuori  dalla </a:t>
            </a:r>
            <a:r>
              <a:rPr lang="it-IT" sz="1100" dirty="0" err="1" smtClean="0"/>
              <a:t>L.d.P.</a:t>
            </a:r>
            <a:r>
              <a:rPr lang="it-IT" sz="1100" dirty="0" smtClean="0"/>
              <a:t> , e quindi l’incertezza diventa grandissima.</a:t>
            </a:r>
          </a:p>
          <a:p>
            <a:pPr algn="just"/>
            <a:endParaRPr lang="it-IT" sz="1100" dirty="0" smtClean="0"/>
          </a:p>
          <a:p>
            <a:pPr marL="85725" indent="-85725" algn="just"/>
            <a:endParaRPr lang="it-IT" sz="1200" dirty="0" smtClean="0"/>
          </a:p>
          <a:p>
            <a:pPr algn="just"/>
            <a:endParaRPr lang="it-IT" sz="1100" dirty="0"/>
          </a:p>
        </p:txBody>
      </p:sp>
      <p:sp>
        <p:nvSpPr>
          <p:cNvPr id="6" name="Ovale 5"/>
          <p:cNvSpPr/>
          <p:nvPr/>
        </p:nvSpPr>
        <p:spPr>
          <a:xfrm>
            <a:off x="8280920" y="62068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e 6"/>
          <p:cNvSpPr/>
          <p:nvPr/>
        </p:nvSpPr>
        <p:spPr>
          <a:xfrm>
            <a:off x="7776864" y="134076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 flipH="1">
            <a:off x="6480720" y="620688"/>
            <a:ext cx="1872209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tardo 13"/>
          <p:cNvSpPr/>
          <p:nvPr/>
        </p:nvSpPr>
        <p:spPr>
          <a:xfrm rot="14582687" flipV="1">
            <a:off x="6374056" y="3227548"/>
            <a:ext cx="234960" cy="6635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Parentesi graffa aperta 14"/>
          <p:cNvSpPr/>
          <p:nvPr/>
        </p:nvSpPr>
        <p:spPr>
          <a:xfrm rot="2125453">
            <a:off x="6616192" y="980870"/>
            <a:ext cx="504056" cy="2234888"/>
          </a:xfrm>
          <a:prstGeom prst="leftBrace">
            <a:avLst>
              <a:gd name="adj1" fmla="val 3856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6444208" y="170080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17" name="Parentesi graffa aperta 16"/>
          <p:cNvSpPr/>
          <p:nvPr/>
        </p:nvSpPr>
        <p:spPr>
          <a:xfrm rot="2125453">
            <a:off x="7524728" y="402015"/>
            <a:ext cx="504056" cy="828918"/>
          </a:xfrm>
          <a:prstGeom prst="leftBrace">
            <a:avLst>
              <a:gd name="adj1" fmla="val 38568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7380312" y="40466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</a:t>
            </a:r>
            <a:endParaRPr lang="it-IT" dirty="0"/>
          </a:p>
        </p:txBody>
      </p:sp>
      <p:sp>
        <p:nvSpPr>
          <p:cNvPr id="19" name="Rettangolo 18"/>
          <p:cNvSpPr/>
          <p:nvPr/>
        </p:nvSpPr>
        <p:spPr>
          <a:xfrm>
            <a:off x="7236296" y="2132856"/>
            <a:ext cx="20517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/>
              <a:t>b/d = Coeff. di sensibilità</a:t>
            </a:r>
            <a:endParaRPr lang="it-IT" sz="1400" dirty="0"/>
          </a:p>
        </p:txBody>
      </p:sp>
      <p:sp>
        <p:nvSpPr>
          <p:cNvPr id="20" name="Rettangolo 19"/>
          <p:cNvSpPr/>
          <p:nvPr/>
        </p:nvSpPr>
        <p:spPr>
          <a:xfrm>
            <a:off x="6732240" y="2636912"/>
            <a:ext cx="2411760" cy="4178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1200" dirty="0" smtClean="0"/>
              <a:t>Si può considerare che in pratica un allineamento è preciso e degno di fiducia </a:t>
            </a:r>
            <a:r>
              <a:rPr lang="it-IT" sz="1200" b="1" i="1" dirty="0" smtClean="0"/>
              <a:t>fino a quando i suo coefficiente non supera il valore di 5</a:t>
            </a:r>
            <a:r>
              <a:rPr lang="it-IT" sz="1200" i="1" dirty="0" smtClean="0"/>
              <a:t>;</a:t>
            </a:r>
            <a:r>
              <a:rPr lang="it-IT" sz="1200" dirty="0" smtClean="0"/>
              <a:t> ciò significa che la nave deve trovarsi ad una distanza dall’oggetto più vicino non superiore a 5 volte la distanza fra i due oggetti.</a:t>
            </a:r>
          </a:p>
          <a:p>
            <a:pPr algn="ctr">
              <a:spcBef>
                <a:spcPct val="50000"/>
              </a:spcBef>
            </a:pPr>
            <a:r>
              <a:rPr lang="it-IT" sz="1200" dirty="0" smtClean="0"/>
              <a:t>Se il coefficiente risulta maggiore ed è </a:t>
            </a:r>
            <a:r>
              <a:rPr lang="it-IT" sz="1200" b="1" dirty="0" smtClean="0"/>
              <a:t>NECESSARIO</a:t>
            </a:r>
            <a:r>
              <a:rPr lang="it-IT" sz="1200" dirty="0" smtClean="0"/>
              <a:t> fare comunque l’allineamento, </a:t>
            </a:r>
            <a:r>
              <a:rPr lang="it-IT" sz="1200" b="1" dirty="0" smtClean="0"/>
              <a:t>l’uso di un buon binocolo è vivamente raccomandato</a:t>
            </a:r>
          </a:p>
          <a:p>
            <a:pPr algn="ctr">
              <a:spcBef>
                <a:spcPct val="50000"/>
              </a:spcBef>
            </a:pPr>
            <a:endParaRPr lang="it-IT" sz="800" b="1" dirty="0" smtClean="0"/>
          </a:p>
          <a:p>
            <a:pPr algn="ctr">
              <a:spcBef>
                <a:spcPct val="50000"/>
              </a:spcBef>
            </a:pPr>
            <a:r>
              <a:rPr lang="it-IT" sz="2000" b="1" dirty="0" smtClean="0"/>
              <a:t>COEFFICIENTE ≤ 5</a:t>
            </a:r>
          </a:p>
          <a:p>
            <a:pPr algn="ctr">
              <a:spcBef>
                <a:spcPct val="50000"/>
              </a:spcBef>
            </a:pPr>
            <a:endParaRPr lang="it-IT" sz="800" b="1" dirty="0" smtClean="0"/>
          </a:p>
          <a:p>
            <a:pPr algn="ctr">
              <a:spcBef>
                <a:spcPct val="50000"/>
              </a:spcBef>
            </a:pPr>
            <a:r>
              <a:rPr lang="it-IT" sz="1100" b="1" dirty="0" smtClean="0"/>
              <a:t>ATTENZIONE: maggiore è la velocità sostenuta dalla nave e maggiore deve essere l’allenamento dell’osservatore a “cogliere l’attimo” dell’allineamento</a:t>
            </a:r>
            <a:endParaRPr lang="it-IT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14" grpId="0" animBg="1"/>
      <p:bldP spid="15" grpId="0" animBg="1"/>
      <p:bldP spid="16" grpId="0"/>
      <p:bldP spid="17" grpId="0" animBg="1"/>
      <p:bldP spid="18" grpId="0"/>
      <p:bldP spid="19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43595</TotalTime>
  <Words>2197</Words>
  <Application>Microsoft Office PowerPoint</Application>
  <PresentationFormat>Presentazione su schermo (4:3)</PresentationFormat>
  <Paragraphs>265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Arial</vt:lpstr>
      <vt:lpstr>Calibri</vt:lpstr>
      <vt:lpstr>Symbol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Win7</dc:creator>
  <cp:lastModifiedBy>Mobile</cp:lastModifiedBy>
  <cp:revision>69</cp:revision>
  <dcterms:created xsi:type="dcterms:W3CDTF">2018-08-06T14:55:06Z</dcterms:created>
  <dcterms:modified xsi:type="dcterms:W3CDTF">2021-09-11T16:38:04Z</dcterms:modified>
</cp:coreProperties>
</file>