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8" r:id="rId4"/>
    <p:sldId id="257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pPr/>
              <a:t>24/08/2020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pPr/>
              <a:t>24/08/2020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pPr/>
              <a:t>24/08/2020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pPr/>
              <a:t>24/08/2020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pPr/>
              <a:t>24/08/2020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pPr/>
              <a:t>24/08/2020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pPr/>
              <a:t>24/08/2020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pPr/>
              <a:t>24/08/2020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pPr/>
              <a:t>24/08/2020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pPr/>
              <a:t>24/08/2020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pPr/>
              <a:t>24/08/2020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7F585-A053-40E2-A60F-2CC54BF3BEDB}" type="datetimeFigureOut">
              <a:rPr lang="it-IT" smtClean="0"/>
              <a:pPr/>
              <a:t>24/08/2020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Navigazione astronomica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sz="2400" b="1" dirty="0" smtClean="0">
                <a:solidFill>
                  <a:schemeClr val="accent3">
                    <a:lumMod val="50000"/>
                  </a:schemeClr>
                </a:solidFill>
              </a:rPr>
              <a:t>Nomenclatura</a:t>
            </a:r>
            <a:endParaRPr lang="it-IT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317222" y="980149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317222" y="3212397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2909510" y="692117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2909510" y="5948701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2765494" y="404085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2909510" y="6371457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274895" y="3188715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8" name="Arco 17"/>
          <p:cNvSpPr/>
          <p:nvPr/>
        </p:nvSpPr>
        <p:spPr>
          <a:xfrm rot="16200000">
            <a:off x="126026" y="764125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1261733" y="789852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198034" y="764125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3844119" y="871101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4637702" y="1700229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749790" y="5084605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 rot="2653316">
            <a:off x="4786437" y="1449238"/>
            <a:ext cx="87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 rot="2836738">
            <a:off x="256522" y="5346915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 rot="2595427">
            <a:off x="5051348" y="1181178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36" name="CasellaDiTesto 35"/>
          <p:cNvSpPr txBox="1"/>
          <p:nvPr/>
        </p:nvSpPr>
        <p:spPr>
          <a:xfrm rot="2854335">
            <a:off x="42669" y="5501658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2693486" y="260649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2822273" y="6668781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1250814" y="321142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4074916" y="474304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179534" y="0"/>
            <a:ext cx="146546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2400" dirty="0" smtClean="0">
                <a:latin typeface="Symbol" pitchFamily="18" charset="2"/>
              </a:rPr>
              <a:t>j</a:t>
            </a:r>
            <a:r>
              <a:rPr lang="it-IT" sz="2400" dirty="0" smtClean="0"/>
              <a:t> = 42°N</a:t>
            </a:r>
            <a:endParaRPr lang="it-IT" sz="2400" dirty="0"/>
          </a:p>
        </p:txBody>
      </p:sp>
      <p:sp>
        <p:nvSpPr>
          <p:cNvPr id="55" name="Rettangolo 54"/>
          <p:cNvSpPr/>
          <p:nvPr/>
        </p:nvSpPr>
        <p:spPr>
          <a:xfrm>
            <a:off x="5478976" y="33569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57" name="Rettangolo 56"/>
          <p:cNvSpPr/>
          <p:nvPr/>
        </p:nvSpPr>
        <p:spPr>
          <a:xfrm>
            <a:off x="-108520" y="33569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9" name="Rettangolo 58"/>
          <p:cNvSpPr/>
          <p:nvPr/>
        </p:nvSpPr>
        <p:spPr>
          <a:xfrm>
            <a:off x="2483768" y="4005064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1" name="Rettangolo 60"/>
          <p:cNvSpPr/>
          <p:nvPr/>
        </p:nvSpPr>
        <p:spPr>
          <a:xfrm>
            <a:off x="2915816" y="2761765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294400" y="1124745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294400" y="134076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4758896" y="5538719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4758896" y="513802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2670664" y="836713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2670664" y="603232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4614880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582432" y="5157193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654440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4542872" y="515719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5262952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78376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2526648" y="387208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2814680" y="306896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88" name="Arco 87"/>
          <p:cNvSpPr/>
          <p:nvPr/>
        </p:nvSpPr>
        <p:spPr>
          <a:xfrm rot="16200000">
            <a:off x="-224226" y="2248563"/>
            <a:ext cx="5170836" cy="2635167"/>
          </a:xfrm>
          <a:prstGeom prst="arc">
            <a:avLst>
              <a:gd name="adj1" fmla="val 15381082"/>
              <a:gd name="adj2" fmla="val 17318615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3" name="CasellaDiTesto 92"/>
          <p:cNvSpPr txBox="1"/>
          <p:nvPr/>
        </p:nvSpPr>
        <p:spPr>
          <a:xfrm>
            <a:off x="1043608" y="34290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h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96" name="CasellaDiTesto 95"/>
          <p:cNvSpPr txBox="1"/>
          <p:nvPr/>
        </p:nvSpPr>
        <p:spPr>
          <a:xfrm>
            <a:off x="1475656" y="1340768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z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01" name="Arco 100"/>
          <p:cNvSpPr/>
          <p:nvPr/>
        </p:nvSpPr>
        <p:spPr>
          <a:xfrm rot="19169831">
            <a:off x="188844" y="1973589"/>
            <a:ext cx="5170836" cy="2772724"/>
          </a:xfrm>
          <a:prstGeom prst="arc">
            <a:avLst>
              <a:gd name="adj1" fmla="val 13635893"/>
              <a:gd name="adj2" fmla="val 14789057"/>
            </a:avLst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3" name="CasellaDiTesto 102"/>
          <p:cNvSpPr txBox="1"/>
          <p:nvPr/>
        </p:nvSpPr>
        <p:spPr>
          <a:xfrm flipH="1">
            <a:off x="827584" y="263691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latin typeface="Symbol" pitchFamily="18" charset="2"/>
              </a:rPr>
              <a:t>d</a:t>
            </a:r>
            <a:endParaRPr lang="it-IT" b="1" dirty="0"/>
          </a:p>
        </p:txBody>
      </p:sp>
      <p:sp>
        <p:nvSpPr>
          <p:cNvPr id="104" name="Arco 103"/>
          <p:cNvSpPr/>
          <p:nvPr/>
        </p:nvSpPr>
        <p:spPr>
          <a:xfrm rot="19169831">
            <a:off x="263341" y="2021150"/>
            <a:ext cx="5113886" cy="2697677"/>
          </a:xfrm>
          <a:prstGeom prst="arc">
            <a:avLst>
              <a:gd name="adj1" fmla="val 13557083"/>
              <a:gd name="adj2" fmla="val 211772"/>
            </a:avLst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6" name="CasellaDiTesto 105"/>
          <p:cNvSpPr txBox="1"/>
          <p:nvPr/>
        </p:nvSpPr>
        <p:spPr>
          <a:xfrm>
            <a:off x="2267744" y="191683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p</a:t>
            </a:r>
            <a:endParaRPr lang="it-IT" b="1" dirty="0"/>
          </a:p>
        </p:txBody>
      </p:sp>
      <p:sp>
        <p:nvSpPr>
          <p:cNvPr id="111" name="Arco 110"/>
          <p:cNvSpPr/>
          <p:nvPr/>
        </p:nvSpPr>
        <p:spPr>
          <a:xfrm rot="5400000">
            <a:off x="2518933" y="1045020"/>
            <a:ext cx="735510" cy="5184576"/>
          </a:xfrm>
          <a:prstGeom prst="arc">
            <a:avLst>
              <a:gd name="adj1" fmla="val 16200000"/>
              <a:gd name="adj2" fmla="val 4925333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3" name="CasellaDiTesto 112"/>
          <p:cNvSpPr txBox="1"/>
          <p:nvPr/>
        </p:nvSpPr>
        <p:spPr>
          <a:xfrm>
            <a:off x="4499992" y="350100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Az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15" name="Arco 114"/>
          <p:cNvSpPr/>
          <p:nvPr/>
        </p:nvSpPr>
        <p:spPr>
          <a:xfrm rot="5400000">
            <a:off x="2518933" y="1132459"/>
            <a:ext cx="735510" cy="5184576"/>
          </a:xfrm>
          <a:prstGeom prst="arc">
            <a:avLst>
              <a:gd name="adj1" fmla="val 16200000"/>
              <a:gd name="adj2" fmla="val 4910522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7" name="Gruppo 123"/>
          <p:cNvGrpSpPr/>
          <p:nvPr/>
        </p:nvGrpSpPr>
        <p:grpSpPr>
          <a:xfrm>
            <a:off x="4614880" y="4005064"/>
            <a:ext cx="295274" cy="369332"/>
            <a:chOff x="5004048" y="4005064"/>
            <a:chExt cx="295274" cy="369332"/>
          </a:xfrm>
        </p:grpSpPr>
        <p:sp>
          <p:nvSpPr>
            <p:cNvPr id="117" name="CasellaDiTesto 116"/>
            <p:cNvSpPr txBox="1"/>
            <p:nvPr/>
          </p:nvSpPr>
          <p:spPr>
            <a:xfrm>
              <a:off x="5004048" y="4005064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FF0000"/>
                  </a:solidFill>
                </a:rPr>
                <a:t>Z</a:t>
              </a:r>
              <a:endParaRPr lang="it-IT" b="1" dirty="0">
                <a:solidFill>
                  <a:srgbClr val="FF0000"/>
                </a:solidFill>
              </a:endParaRPr>
            </a:p>
          </p:txBody>
        </p:sp>
        <p:grpSp>
          <p:nvGrpSpPr>
            <p:cNvPr id="12" name="Gruppo 122"/>
            <p:cNvGrpSpPr/>
            <p:nvPr/>
          </p:nvGrpSpPr>
          <p:grpSpPr>
            <a:xfrm>
              <a:off x="5004048" y="4077072"/>
              <a:ext cx="288032" cy="72008"/>
              <a:chOff x="5004048" y="4077072"/>
              <a:chExt cx="288032" cy="72008"/>
            </a:xfrm>
          </p:grpSpPr>
          <p:cxnSp>
            <p:nvCxnSpPr>
              <p:cNvPr id="119" name="Connettore 1 118"/>
              <p:cNvCxnSpPr/>
              <p:nvPr/>
            </p:nvCxnSpPr>
            <p:spPr>
              <a:xfrm flipV="1">
                <a:off x="5004048" y="4077072"/>
                <a:ext cx="147637" cy="720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nettore 1 120"/>
              <p:cNvCxnSpPr/>
              <p:nvPr/>
            </p:nvCxnSpPr>
            <p:spPr>
              <a:xfrm>
                <a:off x="5151685" y="4077072"/>
                <a:ext cx="140395" cy="720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uppo 12"/>
          <p:cNvGrpSpPr/>
          <p:nvPr/>
        </p:nvGrpSpPr>
        <p:grpSpPr>
          <a:xfrm rot="2520000">
            <a:off x="251309" y="3195622"/>
            <a:ext cx="5202440" cy="792088"/>
            <a:chOff x="2123728" y="2852936"/>
            <a:chExt cx="5184576" cy="1008112"/>
          </a:xfrm>
        </p:grpSpPr>
        <p:sp>
          <p:nvSpPr>
            <p:cNvPr id="131" name="Arco 130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4799133"/>
              </a:avLst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2" name="Arco 131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 w="571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34" name="CasellaDiTesto 133"/>
          <p:cNvSpPr txBox="1"/>
          <p:nvPr/>
        </p:nvSpPr>
        <p:spPr>
          <a:xfrm>
            <a:off x="3894800" y="4643844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t</a:t>
            </a:r>
          </a:p>
        </p:txBody>
      </p:sp>
      <p:sp>
        <p:nvSpPr>
          <p:cNvPr id="136" name="Arco 135"/>
          <p:cNvSpPr/>
          <p:nvPr/>
        </p:nvSpPr>
        <p:spPr>
          <a:xfrm rot="7920000">
            <a:off x="2465845" y="969424"/>
            <a:ext cx="735510" cy="5202440"/>
          </a:xfrm>
          <a:prstGeom prst="arc">
            <a:avLst>
              <a:gd name="adj1" fmla="val 4777761"/>
              <a:gd name="adj2" fmla="val 5387518"/>
            </a:avLst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2" name="Gruppo 136"/>
          <p:cNvGrpSpPr/>
          <p:nvPr/>
        </p:nvGrpSpPr>
        <p:grpSpPr>
          <a:xfrm rot="2983824">
            <a:off x="1028901" y="1988840"/>
            <a:ext cx="308098" cy="369332"/>
            <a:chOff x="5004048" y="4005064"/>
            <a:chExt cx="308098" cy="369332"/>
          </a:xfrm>
        </p:grpSpPr>
        <p:sp>
          <p:nvSpPr>
            <p:cNvPr id="138" name="CasellaDiTesto 137"/>
            <p:cNvSpPr txBox="1"/>
            <p:nvPr/>
          </p:nvSpPr>
          <p:spPr>
            <a:xfrm>
              <a:off x="5004048" y="4005064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/>
                <a:t>P</a:t>
              </a:r>
              <a:endParaRPr lang="it-IT" b="1" dirty="0"/>
            </a:p>
          </p:txBody>
        </p:sp>
        <p:grpSp>
          <p:nvGrpSpPr>
            <p:cNvPr id="23" name="Gruppo 122"/>
            <p:cNvGrpSpPr/>
            <p:nvPr/>
          </p:nvGrpSpPr>
          <p:grpSpPr>
            <a:xfrm>
              <a:off x="5004048" y="4077072"/>
              <a:ext cx="288032" cy="72008"/>
              <a:chOff x="5004048" y="4077072"/>
              <a:chExt cx="288032" cy="72008"/>
            </a:xfrm>
          </p:grpSpPr>
          <p:cxnSp>
            <p:nvCxnSpPr>
              <p:cNvPr id="140" name="Connettore 1 139"/>
              <p:cNvCxnSpPr/>
              <p:nvPr/>
            </p:nvCxnSpPr>
            <p:spPr>
              <a:xfrm flipV="1">
                <a:off x="5004048" y="4077072"/>
                <a:ext cx="147637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ttore 1 140"/>
              <p:cNvCxnSpPr/>
              <p:nvPr/>
            </p:nvCxnSpPr>
            <p:spPr>
              <a:xfrm>
                <a:off x="5151685" y="4077072"/>
                <a:ext cx="140395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4" name="Arco 93"/>
          <p:cNvSpPr/>
          <p:nvPr/>
        </p:nvSpPr>
        <p:spPr>
          <a:xfrm rot="16832541">
            <a:off x="-226252" y="2203001"/>
            <a:ext cx="5170836" cy="2681366"/>
          </a:xfrm>
          <a:prstGeom prst="arc">
            <a:avLst>
              <a:gd name="adj1" fmla="val 16860911"/>
              <a:gd name="adj2" fmla="val 102034"/>
            </a:avLst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2" name="Stella a 5 punte 81"/>
          <p:cNvSpPr/>
          <p:nvPr/>
        </p:nvSpPr>
        <p:spPr>
          <a:xfrm>
            <a:off x="971600" y="2996952"/>
            <a:ext cx="216024" cy="216024"/>
          </a:xfrm>
          <a:prstGeom prst="star5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5" name="CasellaDiTesto 134"/>
          <p:cNvSpPr txBox="1"/>
          <p:nvPr/>
        </p:nvSpPr>
        <p:spPr>
          <a:xfrm>
            <a:off x="7164288" y="980728"/>
            <a:ext cx="120417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h = 20°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z = 70°</a:t>
            </a:r>
          </a:p>
          <a:p>
            <a:r>
              <a:rPr lang="it-IT" b="1" dirty="0" err="1" smtClean="0">
                <a:solidFill>
                  <a:srgbClr val="FF0000"/>
                </a:solidFill>
              </a:rPr>
              <a:t>Az</a:t>
            </a:r>
            <a:r>
              <a:rPr lang="it-IT" b="1" dirty="0" smtClean="0">
                <a:solidFill>
                  <a:srgbClr val="FF0000"/>
                </a:solidFill>
              </a:rPr>
              <a:t> = 140°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Z = N140°E</a:t>
            </a:r>
          </a:p>
          <a:p>
            <a:endParaRPr lang="it-IT" dirty="0"/>
          </a:p>
          <a:p>
            <a:r>
              <a:rPr lang="it-IT" b="1" dirty="0" smtClean="0">
                <a:latin typeface="Symbol" pitchFamily="18" charset="2"/>
              </a:rPr>
              <a:t>d</a:t>
            </a:r>
            <a:r>
              <a:rPr lang="it-IT" b="1" dirty="0" smtClean="0"/>
              <a:t> = 15°S</a:t>
            </a:r>
          </a:p>
          <a:p>
            <a:r>
              <a:rPr lang="it-IT" b="1" dirty="0" smtClean="0"/>
              <a:t>p = 105°</a:t>
            </a:r>
          </a:p>
          <a:p>
            <a:r>
              <a:rPr lang="it-IT" b="1" dirty="0" smtClean="0"/>
              <a:t>t = 325°</a:t>
            </a:r>
          </a:p>
          <a:p>
            <a:r>
              <a:rPr lang="it-IT" b="1" dirty="0" smtClean="0"/>
              <a:t>P = 035°E</a:t>
            </a:r>
            <a:endParaRPr lang="it-IT" b="1" dirty="0"/>
          </a:p>
        </p:txBody>
      </p:sp>
      <p:sp>
        <p:nvSpPr>
          <p:cNvPr id="143" name="Figura a mano libera 142"/>
          <p:cNvSpPr/>
          <p:nvPr/>
        </p:nvSpPr>
        <p:spPr>
          <a:xfrm>
            <a:off x="1076325" y="985838"/>
            <a:ext cx="3757613" cy="2228850"/>
          </a:xfrm>
          <a:custGeom>
            <a:avLst/>
            <a:gdLst>
              <a:gd name="connsiteX0" fmla="*/ 0 w 3757613"/>
              <a:gd name="connsiteY0" fmla="*/ 2133600 h 2228850"/>
              <a:gd name="connsiteX1" fmla="*/ 90488 w 3757613"/>
              <a:gd name="connsiteY1" fmla="*/ 1771650 h 2228850"/>
              <a:gd name="connsiteX2" fmla="*/ 228600 w 3757613"/>
              <a:gd name="connsiteY2" fmla="*/ 1409700 h 2228850"/>
              <a:gd name="connsiteX3" fmla="*/ 376238 w 3757613"/>
              <a:gd name="connsiteY3" fmla="*/ 1090612 h 2228850"/>
              <a:gd name="connsiteX4" fmla="*/ 557213 w 3757613"/>
              <a:gd name="connsiteY4" fmla="*/ 771525 h 2228850"/>
              <a:gd name="connsiteX5" fmla="*/ 757238 w 3757613"/>
              <a:gd name="connsiteY5" fmla="*/ 500062 h 2228850"/>
              <a:gd name="connsiteX6" fmla="*/ 976313 w 3757613"/>
              <a:gd name="connsiteY6" fmla="*/ 276225 h 2228850"/>
              <a:gd name="connsiteX7" fmla="*/ 1252538 w 3757613"/>
              <a:gd name="connsiteY7" fmla="*/ 90487 h 2228850"/>
              <a:gd name="connsiteX8" fmla="*/ 1447800 w 3757613"/>
              <a:gd name="connsiteY8" fmla="*/ 19050 h 2228850"/>
              <a:gd name="connsiteX9" fmla="*/ 1600200 w 3757613"/>
              <a:gd name="connsiteY9" fmla="*/ 0 h 2228850"/>
              <a:gd name="connsiteX10" fmla="*/ 1795463 w 3757613"/>
              <a:gd name="connsiteY10" fmla="*/ 0 h 2228850"/>
              <a:gd name="connsiteX11" fmla="*/ 1924050 w 3757613"/>
              <a:gd name="connsiteY11" fmla="*/ 4762 h 2228850"/>
              <a:gd name="connsiteX12" fmla="*/ 2124075 w 3757613"/>
              <a:gd name="connsiteY12" fmla="*/ 14287 h 2228850"/>
              <a:gd name="connsiteX13" fmla="*/ 2281238 w 3757613"/>
              <a:gd name="connsiteY13" fmla="*/ 33337 h 2228850"/>
              <a:gd name="connsiteX14" fmla="*/ 2466975 w 3757613"/>
              <a:gd name="connsiteY14" fmla="*/ 76200 h 2228850"/>
              <a:gd name="connsiteX15" fmla="*/ 2681288 w 3757613"/>
              <a:gd name="connsiteY15" fmla="*/ 138112 h 2228850"/>
              <a:gd name="connsiteX16" fmla="*/ 2914650 w 3757613"/>
              <a:gd name="connsiteY16" fmla="*/ 233362 h 2228850"/>
              <a:gd name="connsiteX17" fmla="*/ 3148013 w 3757613"/>
              <a:gd name="connsiteY17" fmla="*/ 342900 h 2228850"/>
              <a:gd name="connsiteX18" fmla="*/ 3381375 w 3757613"/>
              <a:gd name="connsiteY18" fmla="*/ 509587 h 2228850"/>
              <a:gd name="connsiteX19" fmla="*/ 3590925 w 3757613"/>
              <a:gd name="connsiteY19" fmla="*/ 666750 h 2228850"/>
              <a:gd name="connsiteX20" fmla="*/ 3757613 w 3757613"/>
              <a:gd name="connsiteY20" fmla="*/ 838200 h 2228850"/>
              <a:gd name="connsiteX21" fmla="*/ 3600450 w 3757613"/>
              <a:gd name="connsiteY21" fmla="*/ 709612 h 2228850"/>
              <a:gd name="connsiteX22" fmla="*/ 3452813 w 3757613"/>
              <a:gd name="connsiteY22" fmla="*/ 566737 h 2228850"/>
              <a:gd name="connsiteX23" fmla="*/ 3324225 w 3757613"/>
              <a:gd name="connsiteY23" fmla="*/ 509587 h 2228850"/>
              <a:gd name="connsiteX24" fmla="*/ 3062288 w 3757613"/>
              <a:gd name="connsiteY24" fmla="*/ 457200 h 2228850"/>
              <a:gd name="connsiteX25" fmla="*/ 2795588 w 3757613"/>
              <a:gd name="connsiteY25" fmla="*/ 457200 h 2228850"/>
              <a:gd name="connsiteX26" fmla="*/ 2505075 w 3757613"/>
              <a:gd name="connsiteY26" fmla="*/ 500062 h 2228850"/>
              <a:gd name="connsiteX27" fmla="*/ 2295525 w 3757613"/>
              <a:gd name="connsiteY27" fmla="*/ 557212 h 2228850"/>
              <a:gd name="connsiteX28" fmla="*/ 2000250 w 3757613"/>
              <a:gd name="connsiteY28" fmla="*/ 661987 h 2228850"/>
              <a:gd name="connsiteX29" fmla="*/ 1600200 w 3757613"/>
              <a:gd name="connsiteY29" fmla="*/ 842962 h 2228850"/>
              <a:gd name="connsiteX30" fmla="*/ 1257300 w 3757613"/>
              <a:gd name="connsiteY30" fmla="*/ 1052512 h 2228850"/>
              <a:gd name="connsiteX31" fmla="*/ 1000125 w 3757613"/>
              <a:gd name="connsiteY31" fmla="*/ 1243012 h 2228850"/>
              <a:gd name="connsiteX32" fmla="*/ 762000 w 3757613"/>
              <a:gd name="connsiteY32" fmla="*/ 1447800 h 2228850"/>
              <a:gd name="connsiteX33" fmla="*/ 571500 w 3757613"/>
              <a:gd name="connsiteY33" fmla="*/ 1633537 h 2228850"/>
              <a:gd name="connsiteX34" fmla="*/ 352425 w 3757613"/>
              <a:gd name="connsiteY34" fmla="*/ 1871662 h 2228850"/>
              <a:gd name="connsiteX35" fmla="*/ 138113 w 3757613"/>
              <a:gd name="connsiteY35" fmla="*/ 2124075 h 2228850"/>
              <a:gd name="connsiteX36" fmla="*/ 0 w 3757613"/>
              <a:gd name="connsiteY36" fmla="*/ 2228850 h 2228850"/>
              <a:gd name="connsiteX37" fmla="*/ 0 w 3757613"/>
              <a:gd name="connsiteY37" fmla="*/ 2133600 h 2228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757613" h="2228850">
                <a:moveTo>
                  <a:pt x="0" y="2133600"/>
                </a:moveTo>
                <a:lnTo>
                  <a:pt x="90488" y="1771650"/>
                </a:lnTo>
                <a:lnTo>
                  <a:pt x="228600" y="1409700"/>
                </a:lnTo>
                <a:lnTo>
                  <a:pt x="376238" y="1090612"/>
                </a:lnTo>
                <a:lnTo>
                  <a:pt x="557213" y="771525"/>
                </a:lnTo>
                <a:lnTo>
                  <a:pt x="757238" y="500062"/>
                </a:lnTo>
                <a:lnTo>
                  <a:pt x="976313" y="276225"/>
                </a:lnTo>
                <a:lnTo>
                  <a:pt x="1252538" y="90487"/>
                </a:lnTo>
                <a:lnTo>
                  <a:pt x="1447800" y="19050"/>
                </a:lnTo>
                <a:lnTo>
                  <a:pt x="1600200" y="0"/>
                </a:lnTo>
                <a:lnTo>
                  <a:pt x="1795463" y="0"/>
                </a:lnTo>
                <a:lnTo>
                  <a:pt x="1924050" y="4762"/>
                </a:lnTo>
                <a:lnTo>
                  <a:pt x="2124075" y="14287"/>
                </a:lnTo>
                <a:lnTo>
                  <a:pt x="2281238" y="33337"/>
                </a:lnTo>
                <a:lnTo>
                  <a:pt x="2466975" y="76200"/>
                </a:lnTo>
                <a:lnTo>
                  <a:pt x="2681288" y="138112"/>
                </a:lnTo>
                <a:lnTo>
                  <a:pt x="2914650" y="233362"/>
                </a:lnTo>
                <a:lnTo>
                  <a:pt x="3148013" y="342900"/>
                </a:lnTo>
                <a:lnTo>
                  <a:pt x="3381375" y="509587"/>
                </a:lnTo>
                <a:lnTo>
                  <a:pt x="3590925" y="666750"/>
                </a:lnTo>
                <a:lnTo>
                  <a:pt x="3757613" y="838200"/>
                </a:lnTo>
                <a:lnTo>
                  <a:pt x="3600450" y="709612"/>
                </a:lnTo>
                <a:lnTo>
                  <a:pt x="3452813" y="566737"/>
                </a:lnTo>
                <a:lnTo>
                  <a:pt x="3324225" y="509587"/>
                </a:lnTo>
                <a:lnTo>
                  <a:pt x="3062288" y="457200"/>
                </a:lnTo>
                <a:lnTo>
                  <a:pt x="2795588" y="457200"/>
                </a:lnTo>
                <a:lnTo>
                  <a:pt x="2505075" y="500062"/>
                </a:lnTo>
                <a:lnTo>
                  <a:pt x="2295525" y="557212"/>
                </a:lnTo>
                <a:lnTo>
                  <a:pt x="2000250" y="661987"/>
                </a:lnTo>
                <a:lnTo>
                  <a:pt x="1600200" y="842962"/>
                </a:lnTo>
                <a:lnTo>
                  <a:pt x="1257300" y="1052512"/>
                </a:lnTo>
                <a:lnTo>
                  <a:pt x="1000125" y="1243012"/>
                </a:lnTo>
                <a:lnTo>
                  <a:pt x="762000" y="1447800"/>
                </a:lnTo>
                <a:lnTo>
                  <a:pt x="571500" y="1633537"/>
                </a:lnTo>
                <a:lnTo>
                  <a:pt x="352425" y="1871662"/>
                </a:lnTo>
                <a:lnTo>
                  <a:pt x="138113" y="2124075"/>
                </a:lnTo>
                <a:lnTo>
                  <a:pt x="0" y="2228850"/>
                </a:lnTo>
                <a:lnTo>
                  <a:pt x="0" y="2133600"/>
                </a:lnTo>
                <a:close/>
              </a:path>
            </a:pathLst>
          </a:custGeom>
          <a:solidFill>
            <a:srgbClr val="00B05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00" dirty="0" smtClean="0">
                <a:solidFill>
                  <a:srgbClr val="00B050"/>
                </a:solidFill>
              </a:rPr>
              <a:t>                                      </a:t>
            </a:r>
          </a:p>
          <a:p>
            <a:r>
              <a:rPr lang="it-IT" sz="1100" dirty="0">
                <a:solidFill>
                  <a:srgbClr val="00B050"/>
                </a:solidFill>
              </a:rPr>
              <a:t> </a:t>
            </a:r>
            <a:r>
              <a:rPr lang="it-IT" sz="1100" dirty="0" smtClean="0">
                <a:solidFill>
                  <a:srgbClr val="00B050"/>
                </a:solidFill>
              </a:rPr>
              <a:t>                                   </a:t>
            </a:r>
          </a:p>
          <a:p>
            <a:r>
              <a:rPr lang="it-IT" sz="1400" b="1" dirty="0">
                <a:solidFill>
                  <a:srgbClr val="008000"/>
                </a:solidFill>
              </a:rPr>
              <a:t> </a:t>
            </a:r>
            <a:r>
              <a:rPr lang="it-IT" sz="1400" b="1" dirty="0" smtClean="0">
                <a:solidFill>
                  <a:srgbClr val="008000"/>
                </a:solidFill>
              </a:rPr>
              <a:t>                             Triangolo </a:t>
            </a:r>
          </a:p>
          <a:p>
            <a:r>
              <a:rPr lang="it-IT" sz="1400" b="1" dirty="0" smtClean="0">
                <a:solidFill>
                  <a:srgbClr val="008000"/>
                </a:solidFill>
              </a:rPr>
              <a:t>                         di posizione </a:t>
            </a:r>
          </a:p>
          <a:p>
            <a:r>
              <a:rPr lang="it-IT" sz="1400" b="1" dirty="0">
                <a:solidFill>
                  <a:srgbClr val="008000"/>
                </a:solidFill>
              </a:rPr>
              <a:t> </a:t>
            </a:r>
            <a:r>
              <a:rPr lang="it-IT" sz="1400" b="1" dirty="0" smtClean="0">
                <a:solidFill>
                  <a:srgbClr val="008000"/>
                </a:solidFill>
              </a:rPr>
              <a:t>                    Astronomico</a:t>
            </a:r>
          </a:p>
          <a:p>
            <a:pPr algn="ctr"/>
            <a:endParaRPr lang="it-IT" sz="1100" dirty="0">
              <a:solidFill>
                <a:srgbClr val="00B050"/>
              </a:solidFill>
            </a:endParaRPr>
          </a:p>
          <a:p>
            <a:pPr algn="ctr"/>
            <a:endParaRPr lang="it-IT" sz="1100" dirty="0" smtClean="0">
              <a:solidFill>
                <a:srgbClr val="00B050"/>
              </a:solidFill>
            </a:endParaRPr>
          </a:p>
          <a:p>
            <a:pPr algn="ctr"/>
            <a:endParaRPr lang="it-IT" dirty="0">
              <a:solidFill>
                <a:srgbClr val="00B050"/>
              </a:solidFill>
            </a:endParaRPr>
          </a:p>
          <a:p>
            <a:pPr algn="ctr"/>
            <a:endParaRPr lang="it-IT" dirty="0" smtClean="0">
              <a:solidFill>
                <a:srgbClr val="00B050"/>
              </a:solidFill>
            </a:endParaRPr>
          </a:p>
          <a:p>
            <a:pPr algn="ctr"/>
            <a:endParaRPr lang="it-IT" dirty="0">
              <a:solidFill>
                <a:srgbClr val="00B050"/>
              </a:solidFill>
            </a:endParaRPr>
          </a:p>
          <a:p>
            <a:pPr algn="ctr"/>
            <a:endParaRPr lang="it-IT" dirty="0" smtClean="0">
              <a:solidFill>
                <a:srgbClr val="00B050"/>
              </a:solidFill>
            </a:endParaRPr>
          </a:p>
          <a:p>
            <a:pPr algn="ctr"/>
            <a:endParaRPr lang="it-IT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1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3" grpId="0"/>
      <p:bldP spid="96" grpId="0"/>
      <p:bldP spid="101" grpId="0" animBg="1"/>
      <p:bldP spid="103" grpId="0"/>
      <p:bldP spid="104" grpId="0" animBg="1"/>
      <p:bldP spid="106" grpId="0"/>
      <p:bldP spid="111" grpId="0" animBg="1"/>
      <p:bldP spid="113" grpId="0"/>
      <p:bldP spid="115" grpId="0" animBg="1"/>
      <p:bldP spid="134" grpId="0"/>
      <p:bldP spid="136" grpId="0" animBg="1"/>
      <p:bldP spid="94" grpId="0" animBg="1"/>
      <p:bldP spid="14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5496" y="44624"/>
            <a:ext cx="910850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/>
              <a:t>Domande: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caratteristiche ha un astro che si trova sul PRIMO ORARIO EST</a:t>
            </a:r>
            <a:r>
              <a:rPr lang="it-IT" sz="1600" dirty="0" smtClean="0">
                <a:latin typeface="Arial Narrow" pitchFamily="34" charset="0"/>
              </a:rPr>
              <a:t>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Un astro che si trova sul PRIMO ORARIO EST ha un angolo orario t = 270° ed un angolo al polo P = 90°E</a:t>
            </a: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caratteristiche ha un astro che si trova sul PRIMO ORARIO OVEST</a:t>
            </a:r>
            <a:r>
              <a:rPr lang="it-IT" sz="1600" dirty="0" smtClean="0">
                <a:latin typeface="Arial Narrow" pitchFamily="34" charset="0"/>
              </a:rPr>
              <a:t>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Un astro che si trova sul PRIMO ORARIO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OVEST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ha un angolo orario t =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090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° ed un angolo al polo P =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90°W</a:t>
            </a: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caratteristiche ha un astro che si trova sul PRIMO VERTICALE EST</a:t>
            </a:r>
            <a:r>
              <a:rPr lang="it-IT" sz="1600" dirty="0" smtClean="0">
                <a:latin typeface="Arial Narrow" pitchFamily="34" charset="0"/>
              </a:rPr>
              <a:t>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Un astro che si trova sul PRIMO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VERTICALE EST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ha un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azimut  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Az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= 090°</a:t>
            </a:r>
            <a:endParaRPr lang="it-IT" sz="1600" dirty="0" smtClean="0"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caratteristiche ha un astro che si trova sul PRIMO VERTICALE OVEST</a:t>
            </a:r>
            <a:r>
              <a:rPr lang="it-IT" sz="1600" dirty="0" smtClean="0">
                <a:latin typeface="Arial Narrow" pitchFamily="34" charset="0"/>
              </a:rPr>
              <a:t>?</a:t>
            </a:r>
          </a:p>
          <a:p>
            <a:pPr marL="630238" lvl="2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Un astro che si trova sul PRIMO VERTICALE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OVEST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ha un azimut  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Az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=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270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°</a:t>
            </a:r>
            <a:endParaRPr lang="it-IT" sz="1600" dirty="0" smtClean="0"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</a:t>
            </a:r>
            <a:r>
              <a:rPr lang="it-IT" sz="1600" dirty="0" smtClean="0">
                <a:latin typeface="Arial Narrow" pitchFamily="34" charset="0"/>
              </a:rPr>
              <a:t>caratteristiche ha un astro che si trova sul MERIDIANO SUPERIORE</a:t>
            </a:r>
            <a:r>
              <a:rPr lang="it-IT" sz="1600" dirty="0" smtClean="0">
                <a:latin typeface="Arial Narrow" pitchFamily="34" charset="0"/>
              </a:rPr>
              <a:t>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Un astro che si trova sul Meridiano SUPERIORE ha la sua altezza massima ed un angolo orario t = 000°</a:t>
            </a: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Lungo quale arco si muove una stella fissa, nel suo movimento apparente DIURNO</a:t>
            </a:r>
            <a:r>
              <a:rPr lang="it-IT" sz="1600" dirty="0" smtClean="0">
                <a:latin typeface="Arial Narrow" pitchFamily="34" charset="0"/>
              </a:rPr>
              <a:t>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Una stella fissa si muove sul suo parallelo celeste</a:t>
            </a: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Quale tra le coordinate altazimutali e </a:t>
            </a:r>
            <a:r>
              <a:rPr lang="it-IT" sz="1600" dirty="0" err="1" smtClean="0">
                <a:latin typeface="Arial Narrow" pitchFamily="34" charset="0"/>
              </a:rPr>
              <a:t>locali-orarie</a:t>
            </a:r>
            <a:r>
              <a:rPr lang="it-IT" sz="1600" dirty="0" smtClean="0">
                <a:latin typeface="Arial Narrow" pitchFamily="34" charset="0"/>
              </a:rPr>
              <a:t> si mantiene inalterata durante il movimento apparente di un astro</a:t>
            </a:r>
            <a:r>
              <a:rPr lang="it-IT" sz="1600" dirty="0" smtClean="0">
                <a:latin typeface="Arial Narrow" pitchFamily="34" charset="0"/>
              </a:rPr>
              <a:t>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Durante il movimento apparente diurno di un astro, rimane inalterata la DECLINAZIONE CELESTE</a:t>
            </a: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Cosa vuol dire che un astro è circumpolare</a:t>
            </a:r>
            <a:r>
              <a:rPr lang="it-IT" sz="1600" dirty="0" smtClean="0">
                <a:latin typeface="Arial Narrow" pitchFamily="34" charset="0"/>
              </a:rPr>
              <a:t>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Vuol dire che non tramonta mai, è sempre sopra l’orizzonte celeste</a:t>
            </a: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caratteristiche deve avere la declinazione di un astro circumpolare</a:t>
            </a:r>
            <a:r>
              <a:rPr lang="it-IT" sz="1600" dirty="0" smtClean="0">
                <a:latin typeface="Arial Narrow" pitchFamily="34" charset="0"/>
              </a:rPr>
              <a:t>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La declinazione celeste di un astro circumpolare deve essere maggiore della colatitudine (</a:t>
            </a:r>
            <a:r>
              <a:rPr lang="it-IT" sz="1600" dirty="0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&gt; 90 – </a:t>
            </a:r>
            <a:r>
              <a:rPr lang="it-IT" sz="1600" dirty="0" smtClean="0">
                <a:solidFill>
                  <a:srgbClr val="FF0000"/>
                </a:solidFill>
                <a:latin typeface="Symbol" pitchFamily="18" charset="2"/>
              </a:rPr>
              <a:t>j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)</a:t>
            </a: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caratteristiche ha un astro visibile che si trova sul MERIDIANO INFERIORE</a:t>
            </a:r>
            <a:r>
              <a:rPr lang="it-IT" sz="1600" dirty="0" smtClean="0">
                <a:latin typeface="Arial Narrow" pitchFamily="34" charset="0"/>
              </a:rPr>
              <a:t>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Un astro visibile che si trova sul meridiano INFERIORE è circumpolare, è alla sua altezza minima ed il suo angolo orario è t = 180°</a:t>
            </a: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Cosa vuol dire che un astro NON è circumpolare</a:t>
            </a:r>
            <a:r>
              <a:rPr lang="it-IT" sz="1600" dirty="0" smtClean="0">
                <a:latin typeface="Arial Narrow" pitchFamily="34" charset="0"/>
              </a:rPr>
              <a:t>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Vuol dire che sorge e tramonta (la declinazione celeste è MINORE della colatitudine </a:t>
            </a:r>
            <a:r>
              <a:rPr lang="it-IT" sz="1600" dirty="0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&lt;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90 – </a:t>
            </a:r>
            <a:r>
              <a:rPr lang="it-IT" sz="1600" dirty="0" smtClean="0">
                <a:solidFill>
                  <a:srgbClr val="FF0000"/>
                </a:solidFill>
                <a:latin typeface="Symbol" pitchFamily="18" charset="2"/>
              </a:rPr>
              <a:t>j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)</a:t>
            </a: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5496" y="44624"/>
            <a:ext cx="910850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/>
              <a:t>Domande: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Quando </a:t>
            </a:r>
            <a:r>
              <a:rPr lang="it-IT" sz="1600" dirty="0" smtClean="0">
                <a:latin typeface="Arial Narrow" pitchFamily="34" charset="0"/>
              </a:rPr>
              <a:t>un astro è nella sua fase ASCENDENTE</a:t>
            </a:r>
            <a:r>
              <a:rPr lang="it-IT" sz="1600" dirty="0" smtClean="0">
                <a:latin typeface="Arial Narrow" pitchFamily="34" charset="0"/>
              </a:rPr>
              <a:t>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Quando si trova nell’emisfero EST della sfera celeste (sia l’angolo al polo che l’angolo azimutale hanno suffisso E)</a:t>
            </a: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Quando un astro è nella sua fase DISCENDENTE</a:t>
            </a:r>
            <a:r>
              <a:rPr lang="it-IT" sz="1600" dirty="0" smtClean="0">
                <a:latin typeface="Arial Narrow" pitchFamily="34" charset="0"/>
              </a:rPr>
              <a:t>?</a:t>
            </a:r>
          </a:p>
          <a:p>
            <a:pPr marL="630238" lvl="2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Quando si trova nell’emisfero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OVEST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della sfera celeste (sia l’angolo al polo che l’angolo azimutale hanno suffisso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W)</a:t>
            </a: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Quando la DISTANZA POLARE è maggiore di 90</a:t>
            </a:r>
            <a:r>
              <a:rPr lang="it-IT" sz="1600" dirty="0" smtClean="0">
                <a:latin typeface="Arial Narrow" pitchFamily="34" charset="0"/>
              </a:rPr>
              <a:t>°?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Quando la declinazione celeste di un astro visibile è di segno diverso (o “eteronima”) della latitudine dell’osservatore)</a:t>
            </a: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Quando il triangolo di posizione SI ANNULLA (e si può fare la somma o la differenza di coordinate</a:t>
            </a:r>
            <a:r>
              <a:rPr lang="it-IT" sz="1600" dirty="0" smtClean="0">
                <a:latin typeface="Arial Narrow" pitchFamily="34" charset="0"/>
              </a:rPr>
              <a:t>)?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Quando un astro visibile si trova sul meridiano superiore o inferiore</a:t>
            </a: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Dove si trova un osservatore che osserva esclusivamente stelle dell’emisfero NORD celeste</a:t>
            </a:r>
            <a:r>
              <a:rPr lang="it-IT" sz="1600" dirty="0" smtClean="0">
                <a:latin typeface="Arial Narrow" pitchFamily="34" charset="0"/>
              </a:rPr>
              <a:t>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Si trova esattamente sul polo nord terrestre (</a:t>
            </a:r>
            <a:r>
              <a:rPr lang="it-IT" sz="1600" dirty="0" smtClean="0">
                <a:solidFill>
                  <a:srgbClr val="FF0000"/>
                </a:solidFill>
                <a:latin typeface="Symbol" pitchFamily="18" charset="2"/>
              </a:rPr>
              <a:t>j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= 90°N), cosa impossibile per un navigante</a:t>
            </a: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Dove si trova un osservatore che osserva esclusivamente stelle dell’emisfero SUD celeste</a:t>
            </a:r>
            <a:r>
              <a:rPr lang="it-IT" sz="1600" dirty="0" smtClean="0">
                <a:latin typeface="Arial Narrow" pitchFamily="34" charset="0"/>
              </a:rPr>
              <a:t>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Si trova esattamente sul polo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sud terrestre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(</a:t>
            </a:r>
            <a:r>
              <a:rPr lang="it-IT" sz="1600" dirty="0" smtClean="0">
                <a:solidFill>
                  <a:srgbClr val="FF0000"/>
                </a:solidFill>
                <a:latin typeface="Symbol" pitchFamily="18" charset="2"/>
              </a:rPr>
              <a:t>j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=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90°S),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cosa impossibile per un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navigante</a:t>
            </a: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Dove si trova un osservatore che osserva esattamente metà emisfero NORD e metà emisfero sud celeste</a:t>
            </a:r>
            <a:r>
              <a:rPr lang="it-IT" sz="1600" dirty="0" smtClean="0">
                <a:latin typeface="Arial Narrow" pitchFamily="34" charset="0"/>
              </a:rPr>
              <a:t>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Si trova sull’equatore terrestre (</a:t>
            </a:r>
            <a:r>
              <a:rPr lang="it-IT" sz="1600" dirty="0" smtClean="0">
                <a:solidFill>
                  <a:srgbClr val="FF0000"/>
                </a:solidFill>
                <a:latin typeface="Symbol" pitchFamily="18" charset="2"/>
              </a:rPr>
              <a:t>j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= 00°)</a:t>
            </a: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Dove si trovano due stelle con la stessa ALTEZZA</a:t>
            </a:r>
            <a:r>
              <a:rPr lang="it-IT" sz="1600" dirty="0" smtClean="0">
                <a:latin typeface="Arial Narrow" pitchFamily="34" charset="0"/>
              </a:rPr>
              <a:t>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Si trovano sullo stesso 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almicantarat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(parallelo all’orizzonte celeste)</a:t>
            </a: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Dove si trovano due stelle con la stessa DECLINAZIONE CELESTE</a:t>
            </a:r>
            <a:r>
              <a:rPr lang="it-IT" sz="1600" dirty="0" smtClean="0">
                <a:latin typeface="Arial Narrow" pitchFamily="34" charset="0"/>
              </a:rPr>
              <a:t>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Si trovano sullo stesso parallelo celeste (parallelo all’equatore celeste)</a:t>
            </a: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Esiste una stella fissa con declinazione celeste di valore assoluto pari a 90</a:t>
            </a:r>
            <a:r>
              <a:rPr lang="it-IT" sz="1600" dirty="0" smtClean="0">
                <a:latin typeface="Arial Narrow" pitchFamily="34" charset="0"/>
              </a:rPr>
              <a:t>°?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No, non esiste (visibile ed utilizzabile durante l’osservazione crepuscolare). La stella polare ha una declinazione pari a d = 89°20,1’N e quindi, nel suo movimento apparente ruota sul suo parallelo celeste, molto vicino al Polo Nord celeste (tale movimento è impercettibile all’occhio umano)</a:t>
            </a: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5496" y="44624"/>
            <a:ext cx="910850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/>
              <a:t>Domande: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Come </a:t>
            </a:r>
            <a:r>
              <a:rPr lang="it-IT" sz="1600" dirty="0" smtClean="0">
                <a:latin typeface="Arial Narrow" pitchFamily="34" charset="0"/>
              </a:rPr>
              <a:t>si può considerare il raggio della terra se lo confrontiamo con quello della sfera celeste delle stelle fisse</a:t>
            </a:r>
            <a:r>
              <a:rPr lang="it-IT" sz="1600" dirty="0" smtClean="0">
                <a:latin typeface="Arial Narrow" pitchFamily="34" charset="0"/>
              </a:rPr>
              <a:t>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Dato che il raggio medio della terra è pari a 6371 Km, mentre la distanza tra la terra e la stella FISSA più vicina (escludendo il SOLE) è di circa 4,23 ANNI LUCE, il diametro della terra è da considerare NULLO e quello della sfera celeste delle stelle fisse INFINITO). Nota Bene 4,23 AL = 4 x 10</a:t>
            </a:r>
            <a:r>
              <a:rPr lang="it-IT" sz="1600" baseline="30000" dirty="0" smtClean="0">
                <a:solidFill>
                  <a:srgbClr val="FF0000"/>
                </a:solidFill>
                <a:latin typeface="Arial Narrow" pitchFamily="34" charset="0"/>
              </a:rPr>
              <a:t>10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Km </a:t>
            </a: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Quali sono gli unici 4 oggetti celesti per i quali NON si può fare l’approssimazione relativa alla domanda precedente</a:t>
            </a:r>
            <a:r>
              <a:rPr lang="it-IT" sz="1600" dirty="0" smtClean="0">
                <a:latin typeface="Arial Narrow" pitchFamily="34" charset="0"/>
              </a:rPr>
              <a:t>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Sono i 4 oggetti celesti più vicini alla terra che sono Sole, Luna, Marte e Venere. Ci sarebbe anche Mercurio però è di difficile osservazione al crepuscolo perché sempre troppo basso in altezza od invisibile. Per essi non si può fare l’approssimazione dell’annullamento del raggio terrestre rispetto alla distanza tra loro e la terra. Esiste pertanto un errore di “parallasse”)</a:t>
            </a: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rapporti ci sono tra ANGOLO AL POLO e ANGOLO </a:t>
            </a:r>
            <a:r>
              <a:rPr lang="it-IT" sz="1600" dirty="0" smtClean="0">
                <a:latin typeface="Arial Narrow" pitchFamily="34" charset="0"/>
              </a:rPr>
              <a:t>ORARIO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Se l’angolo orario è minore di 180°, l’angolo al polo ha un suffisso W ed ha lo stesso valore numerico dell’angolo orario (t = 172°, P = 172°W). Se l’angolo orario è maggiore di 180°, l’angolo al polo ha un suffisso E 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e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, come valore numerico ha l’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esplemento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dell’angolo orario (t = 188°, P = 172°E)</a:t>
            </a: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rapporti ci sono tra ANGOLO AZIMUTALE e AZIMUTH</a:t>
            </a:r>
            <a:r>
              <a:rPr lang="it-IT" sz="1600" dirty="0" smtClean="0">
                <a:latin typeface="Arial Narrow" pitchFamily="34" charset="0"/>
              </a:rPr>
              <a:t>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LATITUDINE NORD dell’osservatore. Se l’azimuth è minore di 180°, l’angolo azimutale ha un prefisso N, un suffisso E, 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e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lo stesso valore dell’azimut (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Az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= 145°, Z = N145°E).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Se l’azimuth è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maggiore di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180°, l’angolo azimutale ha un prefisso N, un suffisso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W,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e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come valore ha l’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esplemento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dell’azimuth (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Az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=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215°,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Z =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N145°W).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LATITUDINE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SUD dell’osservatore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. Se l’azimuth è minore di 180°, l’angolo azimutale ha un prefisso S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,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un suffisso E, 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e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come valore angolare 180-Az (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Az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= 145°, Z =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S035°E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). Se l’azimuth è maggiore di 180°, l’angolo azimutale ha un prefisso S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,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un suffisso W, e come valore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angolare 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Az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– 180° (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Az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= 215°, Z </a:t>
            </a:r>
            <a:r>
              <a:rPr lang="it-IT" sz="1600" smtClean="0">
                <a:solidFill>
                  <a:srgbClr val="FF0000"/>
                </a:solidFill>
                <a:latin typeface="Arial Narrow" pitchFamily="34" charset="0"/>
              </a:rPr>
              <a:t>= </a:t>
            </a:r>
            <a:r>
              <a:rPr lang="it-IT" sz="1600" smtClean="0">
                <a:solidFill>
                  <a:srgbClr val="FF0000"/>
                </a:solidFill>
                <a:latin typeface="Arial Narrow" pitchFamily="34" charset="0"/>
              </a:rPr>
              <a:t>N035°W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).</a:t>
            </a:r>
          </a:p>
          <a:p>
            <a:pPr marL="630238" lvl="1" indent="-173038">
              <a:buFont typeface="Arial" pitchFamily="34" charset="0"/>
              <a:buChar char="•"/>
            </a:pP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002534" y="836132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2" name="Gruppo 11"/>
          <p:cNvGrpSpPr/>
          <p:nvPr/>
        </p:nvGrpSpPr>
        <p:grpSpPr>
          <a:xfrm>
            <a:off x="2002534" y="3068380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4594822" y="548100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4594822" y="580468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4450806" y="26006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450806" y="6227440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13" name="Gruppo 12"/>
          <p:cNvGrpSpPr/>
          <p:nvPr/>
        </p:nvGrpSpPr>
        <p:grpSpPr>
          <a:xfrm rot="2520000">
            <a:off x="1960207" y="3044698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20939694">
            <a:off x="6106990" y="3716452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5009608" y="4683260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1811338" y="620108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2947045" y="645835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1883346" y="620108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5529431" y="727084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6323014" y="1556212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2435102" y="4940588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 rot="2653316">
            <a:off x="6471749" y="1305221"/>
            <a:ext cx="87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 rot="2836738">
            <a:off x="1941834" y="5202898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 rot="2595427">
            <a:off x="6736660" y="1037161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36" name="CasellaDiTesto 35"/>
          <p:cNvSpPr txBox="1"/>
          <p:nvPr/>
        </p:nvSpPr>
        <p:spPr>
          <a:xfrm rot="2854335">
            <a:off x="1727981" y="5357641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4378798" y="116632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4363569" y="6524764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2936126" y="177125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5760228" y="330287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0" y="0"/>
            <a:ext cx="182453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3600" dirty="0" smtClean="0">
                <a:latin typeface="Symbol" pitchFamily="18" charset="2"/>
              </a:rPr>
              <a:t>j</a:t>
            </a:r>
            <a:r>
              <a:rPr lang="it-IT" sz="3600" dirty="0" smtClean="0"/>
              <a:t> = 42°N</a:t>
            </a:r>
            <a:endParaRPr lang="it-IT" sz="3600" dirty="0"/>
          </a:p>
        </p:txBody>
      </p:sp>
      <p:cxnSp>
        <p:nvCxnSpPr>
          <p:cNvPr id="47" name="Connettore 1 46"/>
          <p:cNvCxnSpPr/>
          <p:nvPr/>
        </p:nvCxnSpPr>
        <p:spPr>
          <a:xfrm flipH="1">
            <a:off x="2627784" y="1628800"/>
            <a:ext cx="4032448" cy="3528392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asellaDiTesto 49"/>
          <p:cNvSpPr txBox="1"/>
          <p:nvPr/>
        </p:nvSpPr>
        <p:spPr>
          <a:xfrm rot="19111923">
            <a:off x="5354074" y="2171841"/>
            <a:ext cx="8354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ASSE DEI TEMPI</a:t>
            </a:r>
            <a:endParaRPr lang="it-IT" sz="800" dirty="0"/>
          </a:p>
        </p:txBody>
      </p:sp>
      <p:cxnSp>
        <p:nvCxnSpPr>
          <p:cNvPr id="52" name="Connettore 1 51"/>
          <p:cNvCxnSpPr>
            <a:stCxn id="4" idx="0"/>
            <a:endCxn id="4" idx="4"/>
          </p:cNvCxnSpPr>
          <p:nvPr/>
        </p:nvCxnSpPr>
        <p:spPr>
          <a:xfrm>
            <a:off x="4594822" y="836132"/>
            <a:ext cx="0" cy="5184576"/>
          </a:xfrm>
          <a:prstGeom prst="line">
            <a:avLst/>
          </a:prstGeom>
          <a:ln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asellaDiTesto 52"/>
          <p:cNvSpPr txBox="1"/>
          <p:nvPr/>
        </p:nvSpPr>
        <p:spPr>
          <a:xfrm rot="16200000">
            <a:off x="3720250" y="1797131"/>
            <a:ext cx="16081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LA VERTICALE DELL’OSSERVATORE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54" name="CasellaDiTesto 53"/>
          <p:cNvSpPr txBox="1"/>
          <p:nvPr/>
        </p:nvSpPr>
        <p:spPr>
          <a:xfrm>
            <a:off x="7151603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55" name="Rettangolo 54"/>
          <p:cNvSpPr/>
          <p:nvPr/>
        </p:nvSpPr>
        <p:spPr>
          <a:xfrm>
            <a:off x="7164288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56" name="CasellaDiTesto 55"/>
          <p:cNvSpPr txBox="1"/>
          <p:nvPr/>
        </p:nvSpPr>
        <p:spPr>
          <a:xfrm>
            <a:off x="1403648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57" name="Rettangolo 56"/>
          <p:cNvSpPr/>
          <p:nvPr/>
        </p:nvSpPr>
        <p:spPr>
          <a:xfrm>
            <a:off x="1576792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3923928" y="4149080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59" name="Rettangolo 58"/>
          <p:cNvSpPr/>
          <p:nvPr/>
        </p:nvSpPr>
        <p:spPr>
          <a:xfrm>
            <a:off x="4139952" y="37698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4716016" y="2276872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61" name="Rettangolo 60"/>
          <p:cNvSpPr/>
          <p:nvPr/>
        </p:nvSpPr>
        <p:spPr>
          <a:xfrm>
            <a:off x="4601128" y="2617748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1979712" y="980728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1979712" y="119675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6444208" y="5394702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6444208" y="499401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4355976" y="692696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4355976" y="588830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630019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2267744" y="5013176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233975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6228184" y="501317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6948264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1763688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4211960" y="372806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4499992" y="292494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1956122" y="644278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1579602" y="1945622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2077913" y="851709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6810407" y="2042221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  <p:bldP spid="11" grpId="0"/>
      <p:bldP spid="16" grpId="0"/>
      <p:bldP spid="17" grpId="0"/>
      <p:bldP spid="18" grpId="0" animBg="1"/>
      <p:bldP spid="19" grpId="0"/>
      <p:bldP spid="20" grpId="0" animBg="1"/>
      <p:bldP spid="21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50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 animBg="1"/>
      <p:bldP spid="77" grpId="0"/>
      <p:bldP spid="78" grpId="0" animBg="1"/>
      <p:bldP spid="7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002534" y="836132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2002534" y="3068380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4594822" y="548100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4594822" y="580468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4450806" y="26006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450806" y="6227440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1960207" y="3044698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20939694">
            <a:off x="6106990" y="3716452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5009608" y="4683260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1811338" y="620108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2947045" y="645835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1883346" y="620108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5529431" y="727084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6323014" y="1556212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2435102" y="4940588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 rot="2653316">
            <a:off x="6471749" y="1305221"/>
            <a:ext cx="87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 rot="2836738">
            <a:off x="1941834" y="5202898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 rot="2595427">
            <a:off x="6736660" y="1037161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36" name="CasellaDiTesto 35"/>
          <p:cNvSpPr txBox="1"/>
          <p:nvPr/>
        </p:nvSpPr>
        <p:spPr>
          <a:xfrm rot="2854335">
            <a:off x="1727981" y="5357641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4378798" y="116632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4363569" y="6524764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2936126" y="177125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5760228" y="330287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1" name="Figura a mano libera 40"/>
          <p:cNvSpPr/>
          <p:nvPr/>
        </p:nvSpPr>
        <p:spPr>
          <a:xfrm>
            <a:off x="1979712" y="836712"/>
            <a:ext cx="5208607" cy="3032567"/>
          </a:xfrm>
          <a:custGeom>
            <a:avLst/>
            <a:gdLst>
              <a:gd name="connsiteX0" fmla="*/ 0 w 5208607"/>
              <a:gd name="connsiteY0" fmla="*/ 2639028 h 3032567"/>
              <a:gd name="connsiteX1" fmla="*/ 92597 w 5208607"/>
              <a:gd name="connsiteY1" fmla="*/ 2766350 h 3032567"/>
              <a:gd name="connsiteX2" fmla="*/ 231493 w 5208607"/>
              <a:gd name="connsiteY2" fmla="*/ 2812648 h 3032567"/>
              <a:gd name="connsiteX3" fmla="*/ 509286 w 5208607"/>
              <a:gd name="connsiteY3" fmla="*/ 2882096 h 3032567"/>
              <a:gd name="connsiteX4" fmla="*/ 983848 w 5208607"/>
              <a:gd name="connsiteY4" fmla="*/ 2963119 h 3032567"/>
              <a:gd name="connsiteX5" fmla="*/ 1493134 w 5208607"/>
              <a:gd name="connsiteY5" fmla="*/ 3009418 h 3032567"/>
              <a:gd name="connsiteX6" fmla="*/ 2326511 w 5208607"/>
              <a:gd name="connsiteY6" fmla="*/ 3032567 h 3032567"/>
              <a:gd name="connsiteX7" fmla="*/ 3044141 w 5208607"/>
              <a:gd name="connsiteY7" fmla="*/ 3032567 h 3032567"/>
              <a:gd name="connsiteX8" fmla="*/ 3854369 w 5208607"/>
              <a:gd name="connsiteY8" fmla="*/ 2986269 h 3032567"/>
              <a:gd name="connsiteX9" fmla="*/ 4664597 w 5208607"/>
              <a:gd name="connsiteY9" fmla="*/ 2905246 h 3032567"/>
              <a:gd name="connsiteX10" fmla="*/ 5046562 w 5208607"/>
              <a:gd name="connsiteY10" fmla="*/ 2801074 h 3032567"/>
              <a:gd name="connsiteX11" fmla="*/ 5208607 w 5208607"/>
              <a:gd name="connsiteY11" fmla="*/ 2685327 h 3032567"/>
              <a:gd name="connsiteX12" fmla="*/ 5197032 w 5208607"/>
              <a:gd name="connsiteY12" fmla="*/ 2314937 h 3032567"/>
              <a:gd name="connsiteX13" fmla="*/ 5127584 w 5208607"/>
              <a:gd name="connsiteY13" fmla="*/ 2013995 h 3032567"/>
              <a:gd name="connsiteX14" fmla="*/ 5058136 w 5208607"/>
              <a:gd name="connsiteY14" fmla="*/ 1759352 h 3032567"/>
              <a:gd name="connsiteX15" fmla="*/ 4930815 w 5208607"/>
              <a:gd name="connsiteY15" fmla="*/ 1423686 h 3032567"/>
              <a:gd name="connsiteX16" fmla="*/ 4768769 w 5208607"/>
              <a:gd name="connsiteY16" fmla="*/ 1157469 h 3032567"/>
              <a:gd name="connsiteX17" fmla="*/ 4490977 w 5208607"/>
              <a:gd name="connsiteY17" fmla="*/ 821803 h 3032567"/>
              <a:gd name="connsiteX18" fmla="*/ 4166886 w 5208607"/>
              <a:gd name="connsiteY18" fmla="*/ 509286 h 3032567"/>
              <a:gd name="connsiteX19" fmla="*/ 3865944 w 5208607"/>
              <a:gd name="connsiteY19" fmla="*/ 312517 h 3032567"/>
              <a:gd name="connsiteX20" fmla="*/ 3437681 w 5208607"/>
              <a:gd name="connsiteY20" fmla="*/ 127322 h 3032567"/>
              <a:gd name="connsiteX21" fmla="*/ 3032567 w 5208607"/>
              <a:gd name="connsiteY21" fmla="*/ 34724 h 3032567"/>
              <a:gd name="connsiteX22" fmla="*/ 2615878 w 5208607"/>
              <a:gd name="connsiteY22" fmla="*/ 11575 h 3032567"/>
              <a:gd name="connsiteX23" fmla="*/ 2372810 w 5208607"/>
              <a:gd name="connsiteY23" fmla="*/ 0 h 3032567"/>
              <a:gd name="connsiteX24" fmla="*/ 2083443 w 5208607"/>
              <a:gd name="connsiteY24" fmla="*/ 57874 h 3032567"/>
              <a:gd name="connsiteX25" fmla="*/ 1736202 w 5208607"/>
              <a:gd name="connsiteY25" fmla="*/ 150471 h 3032567"/>
              <a:gd name="connsiteX26" fmla="*/ 1388962 w 5208607"/>
              <a:gd name="connsiteY26" fmla="*/ 289367 h 3032567"/>
              <a:gd name="connsiteX27" fmla="*/ 1041721 w 5208607"/>
              <a:gd name="connsiteY27" fmla="*/ 520861 h 3032567"/>
              <a:gd name="connsiteX28" fmla="*/ 752354 w 5208607"/>
              <a:gd name="connsiteY28" fmla="*/ 775504 h 3032567"/>
              <a:gd name="connsiteX29" fmla="*/ 532435 w 5208607"/>
              <a:gd name="connsiteY29" fmla="*/ 1030147 h 3032567"/>
              <a:gd name="connsiteX30" fmla="*/ 312516 w 5208607"/>
              <a:gd name="connsiteY30" fmla="*/ 1354238 h 3032567"/>
              <a:gd name="connsiteX31" fmla="*/ 173620 w 5208607"/>
              <a:gd name="connsiteY31" fmla="*/ 1666755 h 3032567"/>
              <a:gd name="connsiteX32" fmla="*/ 46298 w 5208607"/>
              <a:gd name="connsiteY32" fmla="*/ 2118167 h 3032567"/>
              <a:gd name="connsiteX33" fmla="*/ 34724 w 5208607"/>
              <a:gd name="connsiteY33" fmla="*/ 2442258 h 3032567"/>
              <a:gd name="connsiteX34" fmla="*/ 0 w 5208607"/>
              <a:gd name="connsiteY34" fmla="*/ 2639028 h 3032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208607" h="3032567">
                <a:moveTo>
                  <a:pt x="0" y="2639028"/>
                </a:moveTo>
                <a:lnTo>
                  <a:pt x="92597" y="2766350"/>
                </a:lnTo>
                <a:lnTo>
                  <a:pt x="231493" y="2812648"/>
                </a:lnTo>
                <a:lnTo>
                  <a:pt x="509286" y="2882096"/>
                </a:lnTo>
                <a:lnTo>
                  <a:pt x="983848" y="2963119"/>
                </a:lnTo>
                <a:lnTo>
                  <a:pt x="1493134" y="3009418"/>
                </a:lnTo>
                <a:lnTo>
                  <a:pt x="2326511" y="3032567"/>
                </a:lnTo>
                <a:lnTo>
                  <a:pt x="3044141" y="3032567"/>
                </a:lnTo>
                <a:lnTo>
                  <a:pt x="3854369" y="2986269"/>
                </a:lnTo>
                <a:lnTo>
                  <a:pt x="4664597" y="2905246"/>
                </a:lnTo>
                <a:lnTo>
                  <a:pt x="5046562" y="2801074"/>
                </a:lnTo>
                <a:lnTo>
                  <a:pt x="5208607" y="2685327"/>
                </a:lnTo>
                <a:lnTo>
                  <a:pt x="5197032" y="2314937"/>
                </a:lnTo>
                <a:lnTo>
                  <a:pt x="5127584" y="2013995"/>
                </a:lnTo>
                <a:lnTo>
                  <a:pt x="5058136" y="1759352"/>
                </a:lnTo>
                <a:lnTo>
                  <a:pt x="4930815" y="1423686"/>
                </a:lnTo>
                <a:lnTo>
                  <a:pt x="4768769" y="1157469"/>
                </a:lnTo>
                <a:lnTo>
                  <a:pt x="4490977" y="821803"/>
                </a:lnTo>
                <a:lnTo>
                  <a:pt x="4166886" y="509286"/>
                </a:lnTo>
                <a:lnTo>
                  <a:pt x="3865944" y="312517"/>
                </a:lnTo>
                <a:lnTo>
                  <a:pt x="3437681" y="127322"/>
                </a:lnTo>
                <a:lnTo>
                  <a:pt x="3032567" y="34724"/>
                </a:lnTo>
                <a:lnTo>
                  <a:pt x="2615878" y="11575"/>
                </a:lnTo>
                <a:lnTo>
                  <a:pt x="2372810" y="0"/>
                </a:lnTo>
                <a:lnTo>
                  <a:pt x="2083443" y="57874"/>
                </a:lnTo>
                <a:lnTo>
                  <a:pt x="1736202" y="150471"/>
                </a:lnTo>
                <a:lnTo>
                  <a:pt x="1388962" y="289367"/>
                </a:lnTo>
                <a:lnTo>
                  <a:pt x="1041721" y="520861"/>
                </a:lnTo>
                <a:lnTo>
                  <a:pt x="752354" y="775504"/>
                </a:lnTo>
                <a:lnTo>
                  <a:pt x="532435" y="1030147"/>
                </a:lnTo>
                <a:lnTo>
                  <a:pt x="312516" y="1354238"/>
                </a:lnTo>
                <a:lnTo>
                  <a:pt x="173620" y="1666755"/>
                </a:lnTo>
                <a:lnTo>
                  <a:pt x="46298" y="2118167"/>
                </a:lnTo>
                <a:lnTo>
                  <a:pt x="34724" y="2442258"/>
                </a:lnTo>
                <a:lnTo>
                  <a:pt x="0" y="2639028"/>
                </a:lnTo>
                <a:close/>
              </a:path>
            </a:pathLst>
          </a:custGeom>
          <a:solidFill>
            <a:srgbClr val="FF0000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Emisfero VISIBILE</a:t>
            </a:r>
            <a:endParaRPr lang="it-IT" b="1" dirty="0"/>
          </a:p>
        </p:txBody>
      </p:sp>
      <p:grpSp>
        <p:nvGrpSpPr>
          <p:cNvPr id="7" name="Gruppo 43"/>
          <p:cNvGrpSpPr/>
          <p:nvPr/>
        </p:nvGrpSpPr>
        <p:grpSpPr>
          <a:xfrm>
            <a:off x="1979712" y="3068959"/>
            <a:ext cx="5208607" cy="2960559"/>
            <a:chOff x="2099697" y="3212975"/>
            <a:chExt cx="5208607" cy="2960559"/>
          </a:xfrm>
        </p:grpSpPr>
        <p:sp>
          <p:nvSpPr>
            <p:cNvPr id="42" name="Figura a mano libera 41"/>
            <p:cNvSpPr/>
            <p:nvPr/>
          </p:nvSpPr>
          <p:spPr>
            <a:xfrm flipV="1">
              <a:off x="2099697" y="3212975"/>
              <a:ext cx="5208607" cy="2960559"/>
            </a:xfrm>
            <a:custGeom>
              <a:avLst/>
              <a:gdLst>
                <a:gd name="connsiteX0" fmla="*/ 0 w 5208607"/>
                <a:gd name="connsiteY0" fmla="*/ 2639028 h 3032567"/>
                <a:gd name="connsiteX1" fmla="*/ 92597 w 5208607"/>
                <a:gd name="connsiteY1" fmla="*/ 2766350 h 3032567"/>
                <a:gd name="connsiteX2" fmla="*/ 231493 w 5208607"/>
                <a:gd name="connsiteY2" fmla="*/ 2812648 h 3032567"/>
                <a:gd name="connsiteX3" fmla="*/ 509286 w 5208607"/>
                <a:gd name="connsiteY3" fmla="*/ 2882096 h 3032567"/>
                <a:gd name="connsiteX4" fmla="*/ 983848 w 5208607"/>
                <a:gd name="connsiteY4" fmla="*/ 2963119 h 3032567"/>
                <a:gd name="connsiteX5" fmla="*/ 1493134 w 5208607"/>
                <a:gd name="connsiteY5" fmla="*/ 3009418 h 3032567"/>
                <a:gd name="connsiteX6" fmla="*/ 2326511 w 5208607"/>
                <a:gd name="connsiteY6" fmla="*/ 3032567 h 3032567"/>
                <a:gd name="connsiteX7" fmla="*/ 3044141 w 5208607"/>
                <a:gd name="connsiteY7" fmla="*/ 3032567 h 3032567"/>
                <a:gd name="connsiteX8" fmla="*/ 3854369 w 5208607"/>
                <a:gd name="connsiteY8" fmla="*/ 2986269 h 3032567"/>
                <a:gd name="connsiteX9" fmla="*/ 4664597 w 5208607"/>
                <a:gd name="connsiteY9" fmla="*/ 2905246 h 3032567"/>
                <a:gd name="connsiteX10" fmla="*/ 5046562 w 5208607"/>
                <a:gd name="connsiteY10" fmla="*/ 2801074 h 3032567"/>
                <a:gd name="connsiteX11" fmla="*/ 5208607 w 5208607"/>
                <a:gd name="connsiteY11" fmla="*/ 2685327 h 3032567"/>
                <a:gd name="connsiteX12" fmla="*/ 5197032 w 5208607"/>
                <a:gd name="connsiteY12" fmla="*/ 2314937 h 3032567"/>
                <a:gd name="connsiteX13" fmla="*/ 5127584 w 5208607"/>
                <a:gd name="connsiteY13" fmla="*/ 2013995 h 3032567"/>
                <a:gd name="connsiteX14" fmla="*/ 5058136 w 5208607"/>
                <a:gd name="connsiteY14" fmla="*/ 1759352 h 3032567"/>
                <a:gd name="connsiteX15" fmla="*/ 4930815 w 5208607"/>
                <a:gd name="connsiteY15" fmla="*/ 1423686 h 3032567"/>
                <a:gd name="connsiteX16" fmla="*/ 4768769 w 5208607"/>
                <a:gd name="connsiteY16" fmla="*/ 1157469 h 3032567"/>
                <a:gd name="connsiteX17" fmla="*/ 4490977 w 5208607"/>
                <a:gd name="connsiteY17" fmla="*/ 821803 h 3032567"/>
                <a:gd name="connsiteX18" fmla="*/ 4166886 w 5208607"/>
                <a:gd name="connsiteY18" fmla="*/ 509286 h 3032567"/>
                <a:gd name="connsiteX19" fmla="*/ 3865944 w 5208607"/>
                <a:gd name="connsiteY19" fmla="*/ 312517 h 3032567"/>
                <a:gd name="connsiteX20" fmla="*/ 3437681 w 5208607"/>
                <a:gd name="connsiteY20" fmla="*/ 127322 h 3032567"/>
                <a:gd name="connsiteX21" fmla="*/ 3032567 w 5208607"/>
                <a:gd name="connsiteY21" fmla="*/ 34724 h 3032567"/>
                <a:gd name="connsiteX22" fmla="*/ 2615878 w 5208607"/>
                <a:gd name="connsiteY22" fmla="*/ 11575 h 3032567"/>
                <a:gd name="connsiteX23" fmla="*/ 2372810 w 5208607"/>
                <a:gd name="connsiteY23" fmla="*/ 0 h 3032567"/>
                <a:gd name="connsiteX24" fmla="*/ 2083443 w 5208607"/>
                <a:gd name="connsiteY24" fmla="*/ 57874 h 3032567"/>
                <a:gd name="connsiteX25" fmla="*/ 1736202 w 5208607"/>
                <a:gd name="connsiteY25" fmla="*/ 150471 h 3032567"/>
                <a:gd name="connsiteX26" fmla="*/ 1388962 w 5208607"/>
                <a:gd name="connsiteY26" fmla="*/ 289367 h 3032567"/>
                <a:gd name="connsiteX27" fmla="*/ 1041721 w 5208607"/>
                <a:gd name="connsiteY27" fmla="*/ 520861 h 3032567"/>
                <a:gd name="connsiteX28" fmla="*/ 752354 w 5208607"/>
                <a:gd name="connsiteY28" fmla="*/ 775504 h 3032567"/>
                <a:gd name="connsiteX29" fmla="*/ 532435 w 5208607"/>
                <a:gd name="connsiteY29" fmla="*/ 1030147 h 3032567"/>
                <a:gd name="connsiteX30" fmla="*/ 312516 w 5208607"/>
                <a:gd name="connsiteY30" fmla="*/ 1354238 h 3032567"/>
                <a:gd name="connsiteX31" fmla="*/ 173620 w 5208607"/>
                <a:gd name="connsiteY31" fmla="*/ 1666755 h 3032567"/>
                <a:gd name="connsiteX32" fmla="*/ 46298 w 5208607"/>
                <a:gd name="connsiteY32" fmla="*/ 2118167 h 3032567"/>
                <a:gd name="connsiteX33" fmla="*/ 34724 w 5208607"/>
                <a:gd name="connsiteY33" fmla="*/ 2442258 h 3032567"/>
                <a:gd name="connsiteX34" fmla="*/ 0 w 5208607"/>
                <a:gd name="connsiteY34" fmla="*/ 2639028 h 3032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208607" h="3032567">
                  <a:moveTo>
                    <a:pt x="0" y="2639028"/>
                  </a:moveTo>
                  <a:lnTo>
                    <a:pt x="92597" y="2766350"/>
                  </a:lnTo>
                  <a:lnTo>
                    <a:pt x="231493" y="2812648"/>
                  </a:lnTo>
                  <a:lnTo>
                    <a:pt x="509286" y="2882096"/>
                  </a:lnTo>
                  <a:lnTo>
                    <a:pt x="983848" y="2963119"/>
                  </a:lnTo>
                  <a:lnTo>
                    <a:pt x="1493134" y="3009418"/>
                  </a:lnTo>
                  <a:lnTo>
                    <a:pt x="2326511" y="3032567"/>
                  </a:lnTo>
                  <a:lnTo>
                    <a:pt x="3044141" y="3032567"/>
                  </a:lnTo>
                  <a:lnTo>
                    <a:pt x="3854369" y="2986269"/>
                  </a:lnTo>
                  <a:lnTo>
                    <a:pt x="4664597" y="2905246"/>
                  </a:lnTo>
                  <a:lnTo>
                    <a:pt x="5046562" y="2801074"/>
                  </a:lnTo>
                  <a:lnTo>
                    <a:pt x="5208607" y="2685327"/>
                  </a:lnTo>
                  <a:lnTo>
                    <a:pt x="5197032" y="2314937"/>
                  </a:lnTo>
                  <a:lnTo>
                    <a:pt x="5127584" y="2013995"/>
                  </a:lnTo>
                  <a:lnTo>
                    <a:pt x="5058136" y="1759352"/>
                  </a:lnTo>
                  <a:lnTo>
                    <a:pt x="4930815" y="1423686"/>
                  </a:lnTo>
                  <a:lnTo>
                    <a:pt x="4768769" y="1157469"/>
                  </a:lnTo>
                  <a:lnTo>
                    <a:pt x="4490977" y="821803"/>
                  </a:lnTo>
                  <a:lnTo>
                    <a:pt x="4166886" y="509286"/>
                  </a:lnTo>
                  <a:lnTo>
                    <a:pt x="3865944" y="312517"/>
                  </a:lnTo>
                  <a:lnTo>
                    <a:pt x="3437681" y="127322"/>
                  </a:lnTo>
                  <a:lnTo>
                    <a:pt x="3032567" y="34724"/>
                  </a:lnTo>
                  <a:lnTo>
                    <a:pt x="2615878" y="11575"/>
                  </a:lnTo>
                  <a:lnTo>
                    <a:pt x="2372810" y="0"/>
                  </a:lnTo>
                  <a:lnTo>
                    <a:pt x="2083443" y="57874"/>
                  </a:lnTo>
                  <a:lnTo>
                    <a:pt x="1736202" y="150471"/>
                  </a:lnTo>
                  <a:lnTo>
                    <a:pt x="1388962" y="289367"/>
                  </a:lnTo>
                  <a:lnTo>
                    <a:pt x="1041721" y="520861"/>
                  </a:lnTo>
                  <a:lnTo>
                    <a:pt x="752354" y="775504"/>
                  </a:lnTo>
                  <a:lnTo>
                    <a:pt x="532435" y="1030147"/>
                  </a:lnTo>
                  <a:lnTo>
                    <a:pt x="312516" y="1354238"/>
                  </a:lnTo>
                  <a:lnTo>
                    <a:pt x="173620" y="1666755"/>
                  </a:lnTo>
                  <a:lnTo>
                    <a:pt x="46298" y="2118167"/>
                  </a:lnTo>
                  <a:lnTo>
                    <a:pt x="34724" y="2442258"/>
                  </a:lnTo>
                  <a:lnTo>
                    <a:pt x="0" y="2639028"/>
                  </a:lnTo>
                  <a:close/>
                </a:path>
              </a:pathLst>
            </a:custGeom>
            <a:solidFill>
              <a:schemeClr val="bg1">
                <a:lumMod val="50000"/>
                <a:alpha val="6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43" name="Rettangolo 42"/>
            <p:cNvSpPr/>
            <p:nvPr/>
          </p:nvSpPr>
          <p:spPr>
            <a:xfrm>
              <a:off x="3683873" y="5157192"/>
              <a:ext cx="20513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it-IT" b="1" dirty="0" smtClean="0"/>
                <a:t>Emisfero INVISIBILE</a:t>
              </a:r>
              <a:endParaRPr lang="it-IT" b="1" dirty="0"/>
            </a:p>
          </p:txBody>
        </p:sp>
      </p:grpSp>
      <p:sp>
        <p:nvSpPr>
          <p:cNvPr id="45" name="CasellaDiTesto 44"/>
          <p:cNvSpPr txBox="1"/>
          <p:nvPr/>
        </p:nvSpPr>
        <p:spPr>
          <a:xfrm>
            <a:off x="0" y="0"/>
            <a:ext cx="182453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3600" dirty="0" smtClean="0">
                <a:latin typeface="Symbol" pitchFamily="18" charset="2"/>
              </a:rPr>
              <a:t>j</a:t>
            </a:r>
            <a:r>
              <a:rPr lang="it-IT" sz="3600" dirty="0" smtClean="0"/>
              <a:t> = 42°N</a:t>
            </a:r>
            <a:endParaRPr lang="it-IT" sz="3600" dirty="0"/>
          </a:p>
        </p:txBody>
      </p:sp>
      <p:cxnSp>
        <p:nvCxnSpPr>
          <p:cNvPr id="47" name="Connettore 1 46"/>
          <p:cNvCxnSpPr/>
          <p:nvPr/>
        </p:nvCxnSpPr>
        <p:spPr>
          <a:xfrm flipH="1">
            <a:off x="2627784" y="1628800"/>
            <a:ext cx="4032448" cy="3528392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asellaDiTesto 49"/>
          <p:cNvSpPr txBox="1"/>
          <p:nvPr/>
        </p:nvSpPr>
        <p:spPr>
          <a:xfrm rot="19111923">
            <a:off x="5354074" y="2171841"/>
            <a:ext cx="8354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ASSE DEI TEMPI</a:t>
            </a:r>
            <a:endParaRPr lang="it-IT" sz="800" dirty="0"/>
          </a:p>
        </p:txBody>
      </p:sp>
      <p:cxnSp>
        <p:nvCxnSpPr>
          <p:cNvPr id="52" name="Connettore 1 51"/>
          <p:cNvCxnSpPr>
            <a:stCxn id="4" idx="0"/>
            <a:endCxn id="4" idx="4"/>
          </p:cNvCxnSpPr>
          <p:nvPr/>
        </p:nvCxnSpPr>
        <p:spPr>
          <a:xfrm>
            <a:off x="4594822" y="836132"/>
            <a:ext cx="0" cy="5184576"/>
          </a:xfrm>
          <a:prstGeom prst="line">
            <a:avLst/>
          </a:prstGeom>
          <a:ln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asellaDiTesto 52"/>
          <p:cNvSpPr txBox="1"/>
          <p:nvPr/>
        </p:nvSpPr>
        <p:spPr>
          <a:xfrm rot="16200000">
            <a:off x="3720250" y="1797131"/>
            <a:ext cx="16081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LA VERTICALE DELL’OSSERVATORE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54" name="CasellaDiTesto 53"/>
          <p:cNvSpPr txBox="1"/>
          <p:nvPr/>
        </p:nvSpPr>
        <p:spPr>
          <a:xfrm>
            <a:off x="7151603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55" name="Rettangolo 54"/>
          <p:cNvSpPr/>
          <p:nvPr/>
        </p:nvSpPr>
        <p:spPr>
          <a:xfrm>
            <a:off x="7164288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56" name="CasellaDiTesto 55"/>
          <p:cNvSpPr txBox="1"/>
          <p:nvPr/>
        </p:nvSpPr>
        <p:spPr>
          <a:xfrm>
            <a:off x="1403648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57" name="Rettangolo 56"/>
          <p:cNvSpPr/>
          <p:nvPr/>
        </p:nvSpPr>
        <p:spPr>
          <a:xfrm>
            <a:off x="1576792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3923928" y="4149080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59" name="Rettangolo 58"/>
          <p:cNvSpPr/>
          <p:nvPr/>
        </p:nvSpPr>
        <p:spPr>
          <a:xfrm>
            <a:off x="4139952" y="37698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4716016" y="2276872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61" name="Rettangolo 60"/>
          <p:cNvSpPr/>
          <p:nvPr/>
        </p:nvSpPr>
        <p:spPr>
          <a:xfrm>
            <a:off x="4601128" y="2617748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1979712" y="980728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1979712" y="119675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6444208" y="5394702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6444208" y="499401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4355976" y="692696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4355976" y="588830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630019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2267744" y="5013176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233975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6228184" y="501317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6948264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1763688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4211960" y="372806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4499992" y="292494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1956122" y="644278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1579602" y="1945622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2077913" y="851709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6810407" y="2042221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002534" y="836132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2002534" y="3068380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4594822" y="548100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4594822" y="580468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4450806" y="26006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450806" y="6227440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1960207" y="3044698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20939694">
            <a:off x="6106990" y="3716452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5009608" y="4683260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1811338" y="620108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2947045" y="645835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1883346" y="620108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5529431" y="727084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6323014" y="1556212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2435102" y="4940588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 rot="2653316">
            <a:off x="6471749" y="1305221"/>
            <a:ext cx="87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 rot="2836738">
            <a:off x="1941834" y="5202898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 rot="2595427">
            <a:off x="6736660" y="1037161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36" name="CasellaDiTesto 35"/>
          <p:cNvSpPr txBox="1"/>
          <p:nvPr/>
        </p:nvSpPr>
        <p:spPr>
          <a:xfrm rot="2854335">
            <a:off x="1727981" y="5357641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4378798" y="116632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4363569" y="6524764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2936126" y="177125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5760228" y="330287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1" name="Figura a mano libera 40"/>
          <p:cNvSpPr/>
          <p:nvPr/>
        </p:nvSpPr>
        <p:spPr>
          <a:xfrm rot="2520000">
            <a:off x="2714574" y="1127286"/>
            <a:ext cx="5208607" cy="3002671"/>
          </a:xfrm>
          <a:custGeom>
            <a:avLst/>
            <a:gdLst>
              <a:gd name="connsiteX0" fmla="*/ 0 w 5208607"/>
              <a:gd name="connsiteY0" fmla="*/ 2639028 h 3032567"/>
              <a:gd name="connsiteX1" fmla="*/ 92597 w 5208607"/>
              <a:gd name="connsiteY1" fmla="*/ 2766350 h 3032567"/>
              <a:gd name="connsiteX2" fmla="*/ 231493 w 5208607"/>
              <a:gd name="connsiteY2" fmla="*/ 2812648 h 3032567"/>
              <a:gd name="connsiteX3" fmla="*/ 509286 w 5208607"/>
              <a:gd name="connsiteY3" fmla="*/ 2882096 h 3032567"/>
              <a:gd name="connsiteX4" fmla="*/ 983848 w 5208607"/>
              <a:gd name="connsiteY4" fmla="*/ 2963119 h 3032567"/>
              <a:gd name="connsiteX5" fmla="*/ 1493134 w 5208607"/>
              <a:gd name="connsiteY5" fmla="*/ 3009418 h 3032567"/>
              <a:gd name="connsiteX6" fmla="*/ 2326511 w 5208607"/>
              <a:gd name="connsiteY6" fmla="*/ 3032567 h 3032567"/>
              <a:gd name="connsiteX7" fmla="*/ 3044141 w 5208607"/>
              <a:gd name="connsiteY7" fmla="*/ 3032567 h 3032567"/>
              <a:gd name="connsiteX8" fmla="*/ 3854369 w 5208607"/>
              <a:gd name="connsiteY8" fmla="*/ 2986269 h 3032567"/>
              <a:gd name="connsiteX9" fmla="*/ 4664597 w 5208607"/>
              <a:gd name="connsiteY9" fmla="*/ 2905246 h 3032567"/>
              <a:gd name="connsiteX10" fmla="*/ 5046562 w 5208607"/>
              <a:gd name="connsiteY10" fmla="*/ 2801074 h 3032567"/>
              <a:gd name="connsiteX11" fmla="*/ 5208607 w 5208607"/>
              <a:gd name="connsiteY11" fmla="*/ 2685327 h 3032567"/>
              <a:gd name="connsiteX12" fmla="*/ 5197032 w 5208607"/>
              <a:gd name="connsiteY12" fmla="*/ 2314937 h 3032567"/>
              <a:gd name="connsiteX13" fmla="*/ 5127584 w 5208607"/>
              <a:gd name="connsiteY13" fmla="*/ 2013995 h 3032567"/>
              <a:gd name="connsiteX14" fmla="*/ 5058136 w 5208607"/>
              <a:gd name="connsiteY14" fmla="*/ 1759352 h 3032567"/>
              <a:gd name="connsiteX15" fmla="*/ 4930815 w 5208607"/>
              <a:gd name="connsiteY15" fmla="*/ 1423686 h 3032567"/>
              <a:gd name="connsiteX16" fmla="*/ 4768769 w 5208607"/>
              <a:gd name="connsiteY16" fmla="*/ 1157469 h 3032567"/>
              <a:gd name="connsiteX17" fmla="*/ 4490977 w 5208607"/>
              <a:gd name="connsiteY17" fmla="*/ 821803 h 3032567"/>
              <a:gd name="connsiteX18" fmla="*/ 4166886 w 5208607"/>
              <a:gd name="connsiteY18" fmla="*/ 509286 h 3032567"/>
              <a:gd name="connsiteX19" fmla="*/ 3865944 w 5208607"/>
              <a:gd name="connsiteY19" fmla="*/ 312517 h 3032567"/>
              <a:gd name="connsiteX20" fmla="*/ 3437681 w 5208607"/>
              <a:gd name="connsiteY20" fmla="*/ 127322 h 3032567"/>
              <a:gd name="connsiteX21" fmla="*/ 3032567 w 5208607"/>
              <a:gd name="connsiteY21" fmla="*/ 34724 h 3032567"/>
              <a:gd name="connsiteX22" fmla="*/ 2615878 w 5208607"/>
              <a:gd name="connsiteY22" fmla="*/ 11575 h 3032567"/>
              <a:gd name="connsiteX23" fmla="*/ 2372810 w 5208607"/>
              <a:gd name="connsiteY23" fmla="*/ 0 h 3032567"/>
              <a:gd name="connsiteX24" fmla="*/ 2083443 w 5208607"/>
              <a:gd name="connsiteY24" fmla="*/ 57874 h 3032567"/>
              <a:gd name="connsiteX25" fmla="*/ 1736202 w 5208607"/>
              <a:gd name="connsiteY25" fmla="*/ 150471 h 3032567"/>
              <a:gd name="connsiteX26" fmla="*/ 1388962 w 5208607"/>
              <a:gd name="connsiteY26" fmla="*/ 289367 h 3032567"/>
              <a:gd name="connsiteX27" fmla="*/ 1041721 w 5208607"/>
              <a:gd name="connsiteY27" fmla="*/ 520861 h 3032567"/>
              <a:gd name="connsiteX28" fmla="*/ 752354 w 5208607"/>
              <a:gd name="connsiteY28" fmla="*/ 775504 h 3032567"/>
              <a:gd name="connsiteX29" fmla="*/ 532435 w 5208607"/>
              <a:gd name="connsiteY29" fmla="*/ 1030147 h 3032567"/>
              <a:gd name="connsiteX30" fmla="*/ 312516 w 5208607"/>
              <a:gd name="connsiteY30" fmla="*/ 1354238 h 3032567"/>
              <a:gd name="connsiteX31" fmla="*/ 173620 w 5208607"/>
              <a:gd name="connsiteY31" fmla="*/ 1666755 h 3032567"/>
              <a:gd name="connsiteX32" fmla="*/ 46298 w 5208607"/>
              <a:gd name="connsiteY32" fmla="*/ 2118167 h 3032567"/>
              <a:gd name="connsiteX33" fmla="*/ 34724 w 5208607"/>
              <a:gd name="connsiteY33" fmla="*/ 2442258 h 3032567"/>
              <a:gd name="connsiteX34" fmla="*/ 0 w 5208607"/>
              <a:gd name="connsiteY34" fmla="*/ 2639028 h 3032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208607" h="3032567">
                <a:moveTo>
                  <a:pt x="0" y="2639028"/>
                </a:moveTo>
                <a:lnTo>
                  <a:pt x="92597" y="2766350"/>
                </a:lnTo>
                <a:lnTo>
                  <a:pt x="231493" y="2812648"/>
                </a:lnTo>
                <a:lnTo>
                  <a:pt x="509286" y="2882096"/>
                </a:lnTo>
                <a:lnTo>
                  <a:pt x="983848" y="2963119"/>
                </a:lnTo>
                <a:lnTo>
                  <a:pt x="1493134" y="3009418"/>
                </a:lnTo>
                <a:lnTo>
                  <a:pt x="2326511" y="3032567"/>
                </a:lnTo>
                <a:lnTo>
                  <a:pt x="3044141" y="3032567"/>
                </a:lnTo>
                <a:lnTo>
                  <a:pt x="3854369" y="2986269"/>
                </a:lnTo>
                <a:lnTo>
                  <a:pt x="4664597" y="2905246"/>
                </a:lnTo>
                <a:lnTo>
                  <a:pt x="5046562" y="2801074"/>
                </a:lnTo>
                <a:lnTo>
                  <a:pt x="5208607" y="2685327"/>
                </a:lnTo>
                <a:lnTo>
                  <a:pt x="5197032" y="2314937"/>
                </a:lnTo>
                <a:lnTo>
                  <a:pt x="5127584" y="2013995"/>
                </a:lnTo>
                <a:lnTo>
                  <a:pt x="5058136" y="1759352"/>
                </a:lnTo>
                <a:lnTo>
                  <a:pt x="4930815" y="1423686"/>
                </a:lnTo>
                <a:lnTo>
                  <a:pt x="4768769" y="1157469"/>
                </a:lnTo>
                <a:lnTo>
                  <a:pt x="4490977" y="821803"/>
                </a:lnTo>
                <a:lnTo>
                  <a:pt x="4166886" y="509286"/>
                </a:lnTo>
                <a:lnTo>
                  <a:pt x="3865944" y="312517"/>
                </a:lnTo>
                <a:lnTo>
                  <a:pt x="3437681" y="127322"/>
                </a:lnTo>
                <a:lnTo>
                  <a:pt x="3032567" y="34724"/>
                </a:lnTo>
                <a:lnTo>
                  <a:pt x="2615878" y="11575"/>
                </a:lnTo>
                <a:lnTo>
                  <a:pt x="2372810" y="0"/>
                </a:lnTo>
                <a:lnTo>
                  <a:pt x="2083443" y="57874"/>
                </a:lnTo>
                <a:lnTo>
                  <a:pt x="1736202" y="150471"/>
                </a:lnTo>
                <a:lnTo>
                  <a:pt x="1388962" y="289367"/>
                </a:lnTo>
                <a:lnTo>
                  <a:pt x="1041721" y="520861"/>
                </a:lnTo>
                <a:lnTo>
                  <a:pt x="752354" y="775504"/>
                </a:lnTo>
                <a:lnTo>
                  <a:pt x="532435" y="1030147"/>
                </a:lnTo>
                <a:lnTo>
                  <a:pt x="312516" y="1354238"/>
                </a:lnTo>
                <a:lnTo>
                  <a:pt x="173620" y="1666755"/>
                </a:lnTo>
                <a:lnTo>
                  <a:pt x="46298" y="2118167"/>
                </a:lnTo>
                <a:lnTo>
                  <a:pt x="34724" y="2442258"/>
                </a:lnTo>
                <a:lnTo>
                  <a:pt x="0" y="2639028"/>
                </a:lnTo>
                <a:close/>
              </a:path>
            </a:pathLst>
          </a:custGeom>
          <a:solidFill>
            <a:srgbClr val="00B0F0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       Emisfero NORD</a:t>
            </a:r>
          </a:p>
          <a:p>
            <a:pPr algn="ctr"/>
            <a:endParaRPr lang="it-IT" b="1" dirty="0">
              <a:solidFill>
                <a:schemeClr val="tx1"/>
              </a:solidFill>
            </a:endParaRPr>
          </a:p>
          <a:p>
            <a:pPr algn="ctr"/>
            <a:endParaRPr lang="it-IT" b="1" dirty="0" smtClean="0">
              <a:solidFill>
                <a:schemeClr val="tx1"/>
              </a:solidFill>
            </a:endParaRPr>
          </a:p>
          <a:p>
            <a:pPr algn="ctr"/>
            <a:endParaRPr lang="it-IT" b="1" dirty="0">
              <a:solidFill>
                <a:schemeClr val="tx1"/>
              </a:solidFill>
            </a:endParaRPr>
          </a:p>
          <a:p>
            <a:pPr algn="ctr"/>
            <a:endParaRPr lang="it-IT" b="1" dirty="0" smtClean="0">
              <a:solidFill>
                <a:schemeClr val="tx1"/>
              </a:solidFill>
            </a:endParaRPr>
          </a:p>
          <a:p>
            <a:pPr algn="ctr"/>
            <a:endParaRPr lang="it-IT" b="1" dirty="0">
              <a:solidFill>
                <a:schemeClr val="tx1"/>
              </a:solidFill>
            </a:endParaRPr>
          </a:p>
          <a:p>
            <a:pPr algn="ctr"/>
            <a:endParaRPr lang="it-IT" b="1" dirty="0" smtClean="0">
              <a:solidFill>
                <a:schemeClr val="tx1"/>
              </a:solidFill>
            </a:endParaRPr>
          </a:p>
          <a:p>
            <a:pPr algn="ctr"/>
            <a:endParaRPr lang="it-IT" b="1" dirty="0">
              <a:solidFill>
                <a:schemeClr val="tx1"/>
              </a:solidFill>
            </a:endParaRPr>
          </a:p>
          <a:p>
            <a:pPr algn="ctr"/>
            <a:endParaRPr lang="it-IT" b="1" dirty="0">
              <a:solidFill>
                <a:schemeClr val="tx1"/>
              </a:solidFill>
            </a:endParaRPr>
          </a:p>
        </p:txBody>
      </p:sp>
      <p:grpSp>
        <p:nvGrpSpPr>
          <p:cNvPr id="7" name="Gruppo 43"/>
          <p:cNvGrpSpPr/>
          <p:nvPr/>
        </p:nvGrpSpPr>
        <p:grpSpPr>
          <a:xfrm rot="2520000">
            <a:off x="1270476" y="2775612"/>
            <a:ext cx="5208607" cy="2957182"/>
            <a:chOff x="9300497" y="3140968"/>
            <a:chExt cx="5208607" cy="3032567"/>
          </a:xfrm>
          <a:solidFill>
            <a:srgbClr val="FFC000">
              <a:alpha val="34000"/>
            </a:srgbClr>
          </a:solidFill>
        </p:grpSpPr>
        <p:sp>
          <p:nvSpPr>
            <p:cNvPr id="42" name="Figura a mano libera 41"/>
            <p:cNvSpPr/>
            <p:nvPr/>
          </p:nvSpPr>
          <p:spPr>
            <a:xfrm flipV="1">
              <a:off x="9300497" y="3140968"/>
              <a:ext cx="5208607" cy="3032567"/>
            </a:xfrm>
            <a:custGeom>
              <a:avLst/>
              <a:gdLst>
                <a:gd name="connsiteX0" fmla="*/ 0 w 5208607"/>
                <a:gd name="connsiteY0" fmla="*/ 2639028 h 3032567"/>
                <a:gd name="connsiteX1" fmla="*/ 92597 w 5208607"/>
                <a:gd name="connsiteY1" fmla="*/ 2766350 h 3032567"/>
                <a:gd name="connsiteX2" fmla="*/ 231493 w 5208607"/>
                <a:gd name="connsiteY2" fmla="*/ 2812648 h 3032567"/>
                <a:gd name="connsiteX3" fmla="*/ 509286 w 5208607"/>
                <a:gd name="connsiteY3" fmla="*/ 2882096 h 3032567"/>
                <a:gd name="connsiteX4" fmla="*/ 983848 w 5208607"/>
                <a:gd name="connsiteY4" fmla="*/ 2963119 h 3032567"/>
                <a:gd name="connsiteX5" fmla="*/ 1493134 w 5208607"/>
                <a:gd name="connsiteY5" fmla="*/ 3009418 h 3032567"/>
                <a:gd name="connsiteX6" fmla="*/ 2326511 w 5208607"/>
                <a:gd name="connsiteY6" fmla="*/ 3032567 h 3032567"/>
                <a:gd name="connsiteX7" fmla="*/ 3044141 w 5208607"/>
                <a:gd name="connsiteY7" fmla="*/ 3032567 h 3032567"/>
                <a:gd name="connsiteX8" fmla="*/ 3854369 w 5208607"/>
                <a:gd name="connsiteY8" fmla="*/ 2986269 h 3032567"/>
                <a:gd name="connsiteX9" fmla="*/ 4664597 w 5208607"/>
                <a:gd name="connsiteY9" fmla="*/ 2905246 h 3032567"/>
                <a:gd name="connsiteX10" fmla="*/ 5046562 w 5208607"/>
                <a:gd name="connsiteY10" fmla="*/ 2801074 h 3032567"/>
                <a:gd name="connsiteX11" fmla="*/ 5208607 w 5208607"/>
                <a:gd name="connsiteY11" fmla="*/ 2685327 h 3032567"/>
                <a:gd name="connsiteX12" fmla="*/ 5197032 w 5208607"/>
                <a:gd name="connsiteY12" fmla="*/ 2314937 h 3032567"/>
                <a:gd name="connsiteX13" fmla="*/ 5127584 w 5208607"/>
                <a:gd name="connsiteY13" fmla="*/ 2013995 h 3032567"/>
                <a:gd name="connsiteX14" fmla="*/ 5058136 w 5208607"/>
                <a:gd name="connsiteY14" fmla="*/ 1759352 h 3032567"/>
                <a:gd name="connsiteX15" fmla="*/ 4930815 w 5208607"/>
                <a:gd name="connsiteY15" fmla="*/ 1423686 h 3032567"/>
                <a:gd name="connsiteX16" fmla="*/ 4768769 w 5208607"/>
                <a:gd name="connsiteY16" fmla="*/ 1157469 h 3032567"/>
                <a:gd name="connsiteX17" fmla="*/ 4490977 w 5208607"/>
                <a:gd name="connsiteY17" fmla="*/ 821803 h 3032567"/>
                <a:gd name="connsiteX18" fmla="*/ 4166886 w 5208607"/>
                <a:gd name="connsiteY18" fmla="*/ 509286 h 3032567"/>
                <a:gd name="connsiteX19" fmla="*/ 3865944 w 5208607"/>
                <a:gd name="connsiteY19" fmla="*/ 312517 h 3032567"/>
                <a:gd name="connsiteX20" fmla="*/ 3437681 w 5208607"/>
                <a:gd name="connsiteY20" fmla="*/ 127322 h 3032567"/>
                <a:gd name="connsiteX21" fmla="*/ 3032567 w 5208607"/>
                <a:gd name="connsiteY21" fmla="*/ 34724 h 3032567"/>
                <a:gd name="connsiteX22" fmla="*/ 2615878 w 5208607"/>
                <a:gd name="connsiteY22" fmla="*/ 11575 h 3032567"/>
                <a:gd name="connsiteX23" fmla="*/ 2372810 w 5208607"/>
                <a:gd name="connsiteY23" fmla="*/ 0 h 3032567"/>
                <a:gd name="connsiteX24" fmla="*/ 2083443 w 5208607"/>
                <a:gd name="connsiteY24" fmla="*/ 57874 h 3032567"/>
                <a:gd name="connsiteX25" fmla="*/ 1736202 w 5208607"/>
                <a:gd name="connsiteY25" fmla="*/ 150471 h 3032567"/>
                <a:gd name="connsiteX26" fmla="*/ 1388962 w 5208607"/>
                <a:gd name="connsiteY26" fmla="*/ 289367 h 3032567"/>
                <a:gd name="connsiteX27" fmla="*/ 1041721 w 5208607"/>
                <a:gd name="connsiteY27" fmla="*/ 520861 h 3032567"/>
                <a:gd name="connsiteX28" fmla="*/ 752354 w 5208607"/>
                <a:gd name="connsiteY28" fmla="*/ 775504 h 3032567"/>
                <a:gd name="connsiteX29" fmla="*/ 532435 w 5208607"/>
                <a:gd name="connsiteY29" fmla="*/ 1030147 h 3032567"/>
                <a:gd name="connsiteX30" fmla="*/ 312516 w 5208607"/>
                <a:gd name="connsiteY30" fmla="*/ 1354238 h 3032567"/>
                <a:gd name="connsiteX31" fmla="*/ 173620 w 5208607"/>
                <a:gd name="connsiteY31" fmla="*/ 1666755 h 3032567"/>
                <a:gd name="connsiteX32" fmla="*/ 46298 w 5208607"/>
                <a:gd name="connsiteY32" fmla="*/ 2118167 h 3032567"/>
                <a:gd name="connsiteX33" fmla="*/ 34724 w 5208607"/>
                <a:gd name="connsiteY33" fmla="*/ 2442258 h 3032567"/>
                <a:gd name="connsiteX34" fmla="*/ 0 w 5208607"/>
                <a:gd name="connsiteY34" fmla="*/ 2639028 h 3032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208607" h="3032567">
                  <a:moveTo>
                    <a:pt x="0" y="2639028"/>
                  </a:moveTo>
                  <a:lnTo>
                    <a:pt x="92597" y="2766350"/>
                  </a:lnTo>
                  <a:lnTo>
                    <a:pt x="231493" y="2812648"/>
                  </a:lnTo>
                  <a:lnTo>
                    <a:pt x="509286" y="2882096"/>
                  </a:lnTo>
                  <a:lnTo>
                    <a:pt x="983848" y="2963119"/>
                  </a:lnTo>
                  <a:lnTo>
                    <a:pt x="1493134" y="3009418"/>
                  </a:lnTo>
                  <a:lnTo>
                    <a:pt x="2326511" y="3032567"/>
                  </a:lnTo>
                  <a:lnTo>
                    <a:pt x="3044141" y="3032567"/>
                  </a:lnTo>
                  <a:lnTo>
                    <a:pt x="3854369" y="2986269"/>
                  </a:lnTo>
                  <a:lnTo>
                    <a:pt x="4664597" y="2905246"/>
                  </a:lnTo>
                  <a:lnTo>
                    <a:pt x="5046562" y="2801074"/>
                  </a:lnTo>
                  <a:lnTo>
                    <a:pt x="5208607" y="2685327"/>
                  </a:lnTo>
                  <a:lnTo>
                    <a:pt x="5197032" y="2314937"/>
                  </a:lnTo>
                  <a:lnTo>
                    <a:pt x="5127584" y="2013995"/>
                  </a:lnTo>
                  <a:lnTo>
                    <a:pt x="5058136" y="1759352"/>
                  </a:lnTo>
                  <a:lnTo>
                    <a:pt x="4930815" y="1423686"/>
                  </a:lnTo>
                  <a:lnTo>
                    <a:pt x="4768769" y="1157469"/>
                  </a:lnTo>
                  <a:lnTo>
                    <a:pt x="4490977" y="821803"/>
                  </a:lnTo>
                  <a:lnTo>
                    <a:pt x="4166886" y="509286"/>
                  </a:lnTo>
                  <a:lnTo>
                    <a:pt x="3865944" y="312517"/>
                  </a:lnTo>
                  <a:lnTo>
                    <a:pt x="3437681" y="127322"/>
                  </a:lnTo>
                  <a:lnTo>
                    <a:pt x="3032567" y="34724"/>
                  </a:lnTo>
                  <a:lnTo>
                    <a:pt x="2615878" y="11575"/>
                  </a:lnTo>
                  <a:lnTo>
                    <a:pt x="2372810" y="0"/>
                  </a:lnTo>
                  <a:lnTo>
                    <a:pt x="2083443" y="57874"/>
                  </a:lnTo>
                  <a:lnTo>
                    <a:pt x="1736202" y="150471"/>
                  </a:lnTo>
                  <a:lnTo>
                    <a:pt x="1388962" y="289367"/>
                  </a:lnTo>
                  <a:lnTo>
                    <a:pt x="1041721" y="520861"/>
                  </a:lnTo>
                  <a:lnTo>
                    <a:pt x="752354" y="775504"/>
                  </a:lnTo>
                  <a:lnTo>
                    <a:pt x="532435" y="1030147"/>
                  </a:lnTo>
                  <a:lnTo>
                    <a:pt x="312516" y="1354238"/>
                  </a:lnTo>
                  <a:lnTo>
                    <a:pt x="173620" y="1666755"/>
                  </a:lnTo>
                  <a:lnTo>
                    <a:pt x="46298" y="2118167"/>
                  </a:lnTo>
                  <a:lnTo>
                    <a:pt x="34724" y="2442258"/>
                  </a:lnTo>
                  <a:lnTo>
                    <a:pt x="0" y="2639028"/>
                  </a:lnTo>
                  <a:close/>
                </a:path>
              </a:pathLst>
            </a:cu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43" name="Rettangolo 42"/>
            <p:cNvSpPr/>
            <p:nvPr/>
          </p:nvSpPr>
          <p:spPr>
            <a:xfrm>
              <a:off x="11112734" y="4846083"/>
              <a:ext cx="1475917" cy="37874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it-IT" b="1" dirty="0" smtClean="0"/>
                <a:t>Emisfero SUD</a:t>
              </a:r>
              <a:endParaRPr lang="it-IT" b="1" dirty="0"/>
            </a:p>
          </p:txBody>
        </p:sp>
      </p:grpSp>
      <p:sp>
        <p:nvSpPr>
          <p:cNvPr id="45" name="CasellaDiTesto 44"/>
          <p:cNvSpPr txBox="1"/>
          <p:nvPr/>
        </p:nvSpPr>
        <p:spPr>
          <a:xfrm>
            <a:off x="0" y="0"/>
            <a:ext cx="182453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3600" dirty="0" smtClean="0">
                <a:latin typeface="Symbol" pitchFamily="18" charset="2"/>
              </a:rPr>
              <a:t>j</a:t>
            </a:r>
            <a:r>
              <a:rPr lang="it-IT" sz="3600" dirty="0" smtClean="0"/>
              <a:t> = 42°N</a:t>
            </a:r>
            <a:endParaRPr lang="it-IT" sz="3600" dirty="0"/>
          </a:p>
        </p:txBody>
      </p:sp>
      <p:cxnSp>
        <p:nvCxnSpPr>
          <p:cNvPr id="47" name="Connettore 1 46"/>
          <p:cNvCxnSpPr/>
          <p:nvPr/>
        </p:nvCxnSpPr>
        <p:spPr>
          <a:xfrm flipH="1">
            <a:off x="2627784" y="1628800"/>
            <a:ext cx="4032448" cy="3528392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asellaDiTesto 49"/>
          <p:cNvSpPr txBox="1"/>
          <p:nvPr/>
        </p:nvSpPr>
        <p:spPr>
          <a:xfrm rot="19111923">
            <a:off x="5354074" y="2171841"/>
            <a:ext cx="8354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ASSE DEI TEMPI</a:t>
            </a:r>
            <a:endParaRPr lang="it-IT" sz="800" dirty="0"/>
          </a:p>
        </p:txBody>
      </p:sp>
      <p:cxnSp>
        <p:nvCxnSpPr>
          <p:cNvPr id="52" name="Connettore 1 51"/>
          <p:cNvCxnSpPr>
            <a:stCxn id="4" idx="0"/>
            <a:endCxn id="4" idx="4"/>
          </p:cNvCxnSpPr>
          <p:nvPr/>
        </p:nvCxnSpPr>
        <p:spPr>
          <a:xfrm>
            <a:off x="4594822" y="836132"/>
            <a:ext cx="0" cy="5184576"/>
          </a:xfrm>
          <a:prstGeom prst="line">
            <a:avLst/>
          </a:prstGeom>
          <a:ln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asellaDiTesto 52"/>
          <p:cNvSpPr txBox="1"/>
          <p:nvPr/>
        </p:nvSpPr>
        <p:spPr>
          <a:xfrm rot="16200000">
            <a:off x="3720250" y="1797131"/>
            <a:ext cx="16081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LA VERTICALE DELL’OSSERVATORE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54" name="CasellaDiTesto 53"/>
          <p:cNvSpPr txBox="1"/>
          <p:nvPr/>
        </p:nvSpPr>
        <p:spPr>
          <a:xfrm>
            <a:off x="7151603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55" name="Rettangolo 54"/>
          <p:cNvSpPr/>
          <p:nvPr/>
        </p:nvSpPr>
        <p:spPr>
          <a:xfrm>
            <a:off x="7164288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56" name="CasellaDiTesto 55"/>
          <p:cNvSpPr txBox="1"/>
          <p:nvPr/>
        </p:nvSpPr>
        <p:spPr>
          <a:xfrm>
            <a:off x="1403648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57" name="Rettangolo 56"/>
          <p:cNvSpPr/>
          <p:nvPr/>
        </p:nvSpPr>
        <p:spPr>
          <a:xfrm>
            <a:off x="1576792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3923928" y="4149080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59" name="Rettangolo 58"/>
          <p:cNvSpPr/>
          <p:nvPr/>
        </p:nvSpPr>
        <p:spPr>
          <a:xfrm>
            <a:off x="4139952" y="37698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4716016" y="2276872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61" name="Rettangolo 60"/>
          <p:cNvSpPr/>
          <p:nvPr/>
        </p:nvSpPr>
        <p:spPr>
          <a:xfrm>
            <a:off x="4601128" y="2617748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1979712" y="980728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1979712" y="119675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6444208" y="5394702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6444208" y="499401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4355976" y="692696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4355976" y="588830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630019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2267744" y="5013176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233975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6228184" y="501317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6948264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1763688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4211960" y="372806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4499992" y="292494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1956122" y="644278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1579602" y="1945622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2077913" y="851709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6810407" y="2042221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002534" y="836132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2002534" y="3068380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4594822" y="548100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4594822" y="580468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4450806" y="26006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450806" y="6227440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1960207" y="3044698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20939694">
            <a:off x="6106990" y="3716452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5009608" y="4683260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1811338" y="620108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2947045" y="645835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1883346" y="620108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5529431" y="727084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6323014" y="1556212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2435102" y="4940588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 rot="2653316">
            <a:off x="6471749" y="1305221"/>
            <a:ext cx="87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 rot="2836738">
            <a:off x="1941834" y="5202898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 rot="2595427">
            <a:off x="6736660" y="1037161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36" name="CasellaDiTesto 35"/>
          <p:cNvSpPr txBox="1"/>
          <p:nvPr/>
        </p:nvSpPr>
        <p:spPr>
          <a:xfrm rot="2854335">
            <a:off x="1727981" y="5357641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4378798" y="116632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4363569" y="6524764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2936126" y="177125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5760228" y="330287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0" y="0"/>
            <a:ext cx="182453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3600" dirty="0" smtClean="0">
                <a:latin typeface="Symbol" pitchFamily="18" charset="2"/>
              </a:rPr>
              <a:t>j</a:t>
            </a:r>
            <a:r>
              <a:rPr lang="it-IT" sz="3600" dirty="0" smtClean="0"/>
              <a:t> = 42°N</a:t>
            </a:r>
            <a:endParaRPr lang="it-IT" sz="3600" dirty="0"/>
          </a:p>
        </p:txBody>
      </p:sp>
      <p:cxnSp>
        <p:nvCxnSpPr>
          <p:cNvPr id="47" name="Connettore 1 46"/>
          <p:cNvCxnSpPr/>
          <p:nvPr/>
        </p:nvCxnSpPr>
        <p:spPr>
          <a:xfrm flipH="1">
            <a:off x="2627784" y="1628800"/>
            <a:ext cx="4032448" cy="3528392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asellaDiTesto 49"/>
          <p:cNvSpPr txBox="1"/>
          <p:nvPr/>
        </p:nvSpPr>
        <p:spPr>
          <a:xfrm rot="19111923">
            <a:off x="5354074" y="2171841"/>
            <a:ext cx="8354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ASSE DEI TEMPI</a:t>
            </a:r>
            <a:endParaRPr lang="it-IT" sz="800" dirty="0"/>
          </a:p>
        </p:txBody>
      </p:sp>
      <p:cxnSp>
        <p:nvCxnSpPr>
          <p:cNvPr id="52" name="Connettore 1 51"/>
          <p:cNvCxnSpPr>
            <a:stCxn id="4" idx="0"/>
            <a:endCxn id="4" idx="4"/>
          </p:cNvCxnSpPr>
          <p:nvPr/>
        </p:nvCxnSpPr>
        <p:spPr>
          <a:xfrm>
            <a:off x="4594822" y="836132"/>
            <a:ext cx="0" cy="5184576"/>
          </a:xfrm>
          <a:prstGeom prst="line">
            <a:avLst/>
          </a:prstGeom>
          <a:ln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asellaDiTesto 52"/>
          <p:cNvSpPr txBox="1"/>
          <p:nvPr/>
        </p:nvSpPr>
        <p:spPr>
          <a:xfrm rot="16200000">
            <a:off x="3720250" y="1797131"/>
            <a:ext cx="16081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LA VERTICALE DELL’OSSERVATORE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54" name="CasellaDiTesto 53"/>
          <p:cNvSpPr txBox="1"/>
          <p:nvPr/>
        </p:nvSpPr>
        <p:spPr>
          <a:xfrm>
            <a:off x="7151603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55" name="Rettangolo 54"/>
          <p:cNvSpPr/>
          <p:nvPr/>
        </p:nvSpPr>
        <p:spPr>
          <a:xfrm>
            <a:off x="7164288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56" name="CasellaDiTesto 55"/>
          <p:cNvSpPr txBox="1"/>
          <p:nvPr/>
        </p:nvSpPr>
        <p:spPr>
          <a:xfrm>
            <a:off x="1403648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57" name="Rettangolo 56"/>
          <p:cNvSpPr/>
          <p:nvPr/>
        </p:nvSpPr>
        <p:spPr>
          <a:xfrm>
            <a:off x="1576792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3923928" y="4149080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59" name="Rettangolo 58"/>
          <p:cNvSpPr/>
          <p:nvPr/>
        </p:nvSpPr>
        <p:spPr>
          <a:xfrm>
            <a:off x="4139952" y="37698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4716016" y="2276872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61" name="Rettangolo 60"/>
          <p:cNvSpPr/>
          <p:nvPr/>
        </p:nvSpPr>
        <p:spPr>
          <a:xfrm>
            <a:off x="4601128" y="2617748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1979712" y="980728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1979712" y="119675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6444208" y="5394702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6444208" y="499401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4355976" y="692696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4355976" y="588830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630019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2267744" y="5013176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233975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6228184" y="501317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6948264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1763688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4211960" y="372806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4499992" y="292494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1956122" y="644278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1579602" y="1945622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2077913" y="851709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6810407" y="2042221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80" name="Arco 79"/>
          <p:cNvSpPr/>
          <p:nvPr/>
        </p:nvSpPr>
        <p:spPr>
          <a:xfrm rot="16200000">
            <a:off x="1986581" y="2630043"/>
            <a:ext cx="5170836" cy="1584174"/>
          </a:xfrm>
          <a:prstGeom prst="arc">
            <a:avLst>
              <a:gd name="adj1" fmla="val 10758833"/>
              <a:gd name="adj2" fmla="val 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CasellaDiTesto 80"/>
          <p:cNvSpPr txBox="1"/>
          <p:nvPr/>
        </p:nvSpPr>
        <p:spPr>
          <a:xfrm rot="17212863">
            <a:off x="3439775" y="1457333"/>
            <a:ext cx="1040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CERCHIO VERTICALE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grpSp>
        <p:nvGrpSpPr>
          <p:cNvPr id="82" name="Gruppo 11"/>
          <p:cNvGrpSpPr/>
          <p:nvPr/>
        </p:nvGrpSpPr>
        <p:grpSpPr>
          <a:xfrm>
            <a:off x="2149913" y="2180861"/>
            <a:ext cx="4870359" cy="744083"/>
            <a:chOff x="2123728" y="2852936"/>
            <a:chExt cx="5184576" cy="1008112"/>
          </a:xfrm>
        </p:grpSpPr>
        <p:sp>
          <p:nvSpPr>
            <p:cNvPr id="83" name="Arco 82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4" name="Arco 83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 w="19050"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85" name="CasellaDiTesto 84"/>
          <p:cNvSpPr txBox="1"/>
          <p:nvPr/>
        </p:nvSpPr>
        <p:spPr>
          <a:xfrm rot="20939694">
            <a:off x="6098616" y="2757391"/>
            <a:ext cx="8771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>
                <a:solidFill>
                  <a:srgbClr val="FF0000"/>
                </a:solidFill>
              </a:rPr>
              <a:t>ALMICANTARAT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86" name="Arco 85"/>
          <p:cNvSpPr/>
          <p:nvPr/>
        </p:nvSpPr>
        <p:spPr>
          <a:xfrm rot="19169831">
            <a:off x="2022348" y="2525202"/>
            <a:ext cx="5170836" cy="1818784"/>
          </a:xfrm>
          <a:prstGeom prst="arc">
            <a:avLst>
              <a:gd name="adj1" fmla="val 10758833"/>
              <a:gd name="adj2" fmla="val 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7" name="CasellaDiTesto 86"/>
          <p:cNvSpPr txBox="1"/>
          <p:nvPr/>
        </p:nvSpPr>
        <p:spPr>
          <a:xfrm rot="20174083">
            <a:off x="4868288" y="1639357"/>
            <a:ext cx="10679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/>
              <a:t>MERIDIANO CELESTE</a:t>
            </a:r>
            <a:endParaRPr lang="it-IT" sz="800" b="1" dirty="0"/>
          </a:p>
        </p:txBody>
      </p:sp>
      <p:grpSp>
        <p:nvGrpSpPr>
          <p:cNvPr id="88" name="Gruppo 11"/>
          <p:cNvGrpSpPr/>
          <p:nvPr/>
        </p:nvGrpSpPr>
        <p:grpSpPr>
          <a:xfrm rot="2567102">
            <a:off x="2132018" y="2896588"/>
            <a:ext cx="5180817" cy="744083"/>
            <a:chOff x="2123728" y="2852936"/>
            <a:chExt cx="5184576" cy="1008112"/>
          </a:xfrm>
        </p:grpSpPr>
        <p:sp>
          <p:nvSpPr>
            <p:cNvPr id="89" name="Arco 88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0" name="Arco 89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 w="190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91" name="CasellaDiTesto 90"/>
          <p:cNvSpPr txBox="1"/>
          <p:nvPr/>
        </p:nvSpPr>
        <p:spPr>
          <a:xfrm rot="2392666">
            <a:off x="5151838" y="4325565"/>
            <a:ext cx="10390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PARALLELO CELESTE</a:t>
            </a:r>
            <a:endParaRPr lang="it-IT" sz="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1" grpId="0"/>
      <p:bldP spid="85" grpId="0"/>
      <p:bldP spid="86" grpId="0" animBg="1"/>
      <p:bldP spid="87" grpId="0"/>
      <p:bldP spid="9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002534" y="836132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2002534" y="3068380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4594822" y="548100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4594822" y="580468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4450806" y="26006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450806" y="6227440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1960207" y="3044698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20939694">
            <a:off x="6106990" y="3716452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5009608" y="4683260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1811338" y="620108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2947045" y="645835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1883346" y="620108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5529431" y="727084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6323014" y="1556212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2435102" y="4940588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 rot="2653316">
            <a:off x="6471749" y="1305221"/>
            <a:ext cx="87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 rot="2836738">
            <a:off x="1941834" y="5202898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 rot="2595427">
            <a:off x="6736660" y="1037161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36" name="CasellaDiTesto 35"/>
          <p:cNvSpPr txBox="1"/>
          <p:nvPr/>
        </p:nvSpPr>
        <p:spPr>
          <a:xfrm rot="2854335">
            <a:off x="1727981" y="5357641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4378798" y="116632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4363569" y="6524764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2936126" y="177125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5760228" y="330287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0" y="0"/>
            <a:ext cx="182453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3600" dirty="0" smtClean="0">
                <a:latin typeface="Symbol" pitchFamily="18" charset="2"/>
              </a:rPr>
              <a:t>j</a:t>
            </a:r>
            <a:r>
              <a:rPr lang="it-IT" sz="3600" dirty="0" smtClean="0"/>
              <a:t> = 42°N</a:t>
            </a:r>
            <a:endParaRPr lang="it-IT" sz="3600" dirty="0"/>
          </a:p>
        </p:txBody>
      </p:sp>
      <p:sp>
        <p:nvSpPr>
          <p:cNvPr id="54" name="CasellaDiTesto 53"/>
          <p:cNvSpPr txBox="1"/>
          <p:nvPr/>
        </p:nvSpPr>
        <p:spPr>
          <a:xfrm>
            <a:off x="7151603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55" name="Rettangolo 54"/>
          <p:cNvSpPr/>
          <p:nvPr/>
        </p:nvSpPr>
        <p:spPr>
          <a:xfrm>
            <a:off x="7164288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56" name="CasellaDiTesto 55"/>
          <p:cNvSpPr txBox="1"/>
          <p:nvPr/>
        </p:nvSpPr>
        <p:spPr>
          <a:xfrm>
            <a:off x="1403648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57" name="Rettangolo 56"/>
          <p:cNvSpPr/>
          <p:nvPr/>
        </p:nvSpPr>
        <p:spPr>
          <a:xfrm>
            <a:off x="1576792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3851920" y="4335487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59" name="Rettangolo 58"/>
          <p:cNvSpPr/>
          <p:nvPr/>
        </p:nvSpPr>
        <p:spPr>
          <a:xfrm>
            <a:off x="4067944" y="395628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4847347" y="2060848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61" name="Rettangolo 60"/>
          <p:cNvSpPr/>
          <p:nvPr/>
        </p:nvSpPr>
        <p:spPr>
          <a:xfrm>
            <a:off x="4732459" y="2401724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1979712" y="980728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1979712" y="119675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6444208" y="5394702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6444208" y="499401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4355976" y="692696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4355976" y="588830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630019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2267744" y="5013176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233975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6228184" y="501317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6948264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1763688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4211960" y="372806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4499992" y="292494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1956122" y="644278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1579602" y="1945622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2077913" y="851709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6810407" y="2042221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80" name="Arco 79"/>
          <p:cNvSpPr/>
          <p:nvPr/>
        </p:nvSpPr>
        <p:spPr>
          <a:xfrm rot="10800000">
            <a:off x="4427983" y="836712"/>
            <a:ext cx="375472" cy="5184576"/>
          </a:xfrm>
          <a:prstGeom prst="arc">
            <a:avLst>
              <a:gd name="adj1" fmla="val 16200000"/>
              <a:gd name="adj2" fmla="val 5387518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Arco 80"/>
          <p:cNvSpPr/>
          <p:nvPr/>
        </p:nvSpPr>
        <p:spPr>
          <a:xfrm rot="10800000" flipH="1">
            <a:off x="4412552" y="836712"/>
            <a:ext cx="375472" cy="5184576"/>
          </a:xfrm>
          <a:prstGeom prst="arc">
            <a:avLst>
              <a:gd name="adj1" fmla="val 16200000"/>
              <a:gd name="adj2" fmla="val 5387518"/>
            </a:avLst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2" name="CasellaDiTesto 81"/>
          <p:cNvSpPr txBox="1"/>
          <p:nvPr/>
        </p:nvSpPr>
        <p:spPr>
          <a:xfrm rot="16471919">
            <a:off x="3853005" y="1446568"/>
            <a:ext cx="1133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>
                <a:solidFill>
                  <a:srgbClr val="FF0000"/>
                </a:solidFill>
              </a:rPr>
              <a:t>PRIMO VERTICALE EST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83" name="CasellaDiTesto 82"/>
          <p:cNvSpPr txBox="1"/>
          <p:nvPr/>
        </p:nvSpPr>
        <p:spPr>
          <a:xfrm rot="5098938">
            <a:off x="4174136" y="1520531"/>
            <a:ext cx="12859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>
                <a:solidFill>
                  <a:srgbClr val="FF0000"/>
                </a:solidFill>
              </a:rPr>
              <a:t>PRIMO VERTICALE OVEST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84" name="Arco 83"/>
          <p:cNvSpPr/>
          <p:nvPr/>
        </p:nvSpPr>
        <p:spPr>
          <a:xfrm rot="13768900">
            <a:off x="4451881" y="810008"/>
            <a:ext cx="375472" cy="5184576"/>
          </a:xfrm>
          <a:prstGeom prst="arc">
            <a:avLst>
              <a:gd name="adj1" fmla="val 16200000"/>
              <a:gd name="adj2" fmla="val 5387518"/>
            </a:avLst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5" name="Arco 84"/>
          <p:cNvSpPr/>
          <p:nvPr/>
        </p:nvSpPr>
        <p:spPr>
          <a:xfrm rot="13757063" flipH="1">
            <a:off x="4455343" y="869771"/>
            <a:ext cx="375472" cy="5184576"/>
          </a:xfrm>
          <a:prstGeom prst="arc">
            <a:avLst>
              <a:gd name="adj1" fmla="val 16200000"/>
              <a:gd name="adj2" fmla="val 5387518"/>
            </a:avLst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6" name="CasellaDiTesto 85"/>
          <p:cNvSpPr txBox="1"/>
          <p:nvPr/>
        </p:nvSpPr>
        <p:spPr>
          <a:xfrm rot="18830918">
            <a:off x="5612208" y="2395489"/>
            <a:ext cx="10198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PRIMO ORARIO EST</a:t>
            </a:r>
            <a:endParaRPr lang="it-IT" sz="800" b="1" dirty="0"/>
          </a:p>
        </p:txBody>
      </p:sp>
      <p:sp>
        <p:nvSpPr>
          <p:cNvPr id="87" name="CasellaDiTesto 86"/>
          <p:cNvSpPr txBox="1"/>
          <p:nvPr/>
        </p:nvSpPr>
        <p:spPr>
          <a:xfrm rot="19328912">
            <a:off x="5309245" y="1947386"/>
            <a:ext cx="11496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PRIMO ORARIO OVEST</a:t>
            </a:r>
            <a:endParaRPr lang="it-IT" sz="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1" grpId="0" animBg="1"/>
      <p:bldP spid="82" grpId="0"/>
      <p:bldP spid="83" grpId="0"/>
      <p:bldP spid="84" grpId="0" animBg="1"/>
      <p:bldP spid="85" grpId="0" animBg="1"/>
      <p:bldP spid="86" grpId="0"/>
      <p:bldP spid="8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562374" y="980149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562374" y="3212397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3154662" y="692117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3154662" y="5948701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3010646" y="404085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154662" y="6371457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520047" y="3188715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578765">
            <a:off x="622673" y="3860469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3530199" y="4931223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371178" y="764125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1506885" y="789852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443186" y="764125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4089271" y="871101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4882854" y="1700229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994942" y="5084605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 rot="2653316">
            <a:off x="5031589" y="1449238"/>
            <a:ext cx="87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 rot="2836738">
            <a:off x="501674" y="5346915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 rot="2595427">
            <a:off x="5296500" y="1181178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36" name="CasellaDiTesto 35"/>
          <p:cNvSpPr txBox="1"/>
          <p:nvPr/>
        </p:nvSpPr>
        <p:spPr>
          <a:xfrm rot="2854335">
            <a:off x="287821" y="5501658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2938638" y="260649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3067425" y="6668781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1495966" y="321142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4320068" y="474304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179534" y="0"/>
            <a:ext cx="146546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2400" dirty="0" smtClean="0">
                <a:latin typeface="Symbol" pitchFamily="18" charset="2"/>
              </a:rPr>
              <a:t>j</a:t>
            </a:r>
            <a:r>
              <a:rPr lang="it-IT" sz="2400" dirty="0" smtClean="0"/>
              <a:t> = 42°N</a:t>
            </a:r>
            <a:endParaRPr lang="it-IT" sz="2400" dirty="0"/>
          </a:p>
        </p:txBody>
      </p:sp>
      <p:sp>
        <p:nvSpPr>
          <p:cNvPr id="54" name="CasellaDiTesto 53"/>
          <p:cNvSpPr txBox="1"/>
          <p:nvPr/>
        </p:nvSpPr>
        <p:spPr>
          <a:xfrm>
            <a:off x="5711443" y="2996953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55" name="Rettangolo 54"/>
          <p:cNvSpPr/>
          <p:nvPr/>
        </p:nvSpPr>
        <p:spPr>
          <a:xfrm>
            <a:off x="5724128" y="33569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56" name="CasellaDiTesto 55"/>
          <p:cNvSpPr txBox="1"/>
          <p:nvPr/>
        </p:nvSpPr>
        <p:spPr>
          <a:xfrm>
            <a:off x="-36512" y="2996953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57" name="Rettangolo 56"/>
          <p:cNvSpPr/>
          <p:nvPr/>
        </p:nvSpPr>
        <p:spPr>
          <a:xfrm>
            <a:off x="136632" y="33569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2483768" y="429309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59" name="Rettangolo 58"/>
          <p:cNvSpPr/>
          <p:nvPr/>
        </p:nvSpPr>
        <p:spPr>
          <a:xfrm>
            <a:off x="2699792" y="39138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3275856" y="2420889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61" name="Rettangolo 60"/>
          <p:cNvSpPr/>
          <p:nvPr/>
        </p:nvSpPr>
        <p:spPr>
          <a:xfrm>
            <a:off x="3160968" y="2761765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539552" y="1124745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539552" y="134076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5004048" y="5538719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5004048" y="513802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2915816" y="836713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2915816" y="603232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4860032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827584" y="5157193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899592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4788024" y="515719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5508104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323528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2771800" y="387208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3059832" y="306896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515962" y="788295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139442" y="2089639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637753" y="995726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5370247" y="2186238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80" name="Arco 79"/>
          <p:cNvSpPr/>
          <p:nvPr/>
        </p:nvSpPr>
        <p:spPr>
          <a:xfrm rot="16200000">
            <a:off x="546421" y="2774060"/>
            <a:ext cx="5170836" cy="1584174"/>
          </a:xfrm>
          <a:prstGeom prst="arc">
            <a:avLst>
              <a:gd name="adj1" fmla="val 14407869"/>
              <a:gd name="adj2" fmla="val 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CasellaDiTesto 80"/>
          <p:cNvSpPr txBox="1"/>
          <p:nvPr/>
        </p:nvSpPr>
        <p:spPr>
          <a:xfrm rot="17212863">
            <a:off x="1929580" y="1601350"/>
            <a:ext cx="1040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CERCHIO VERTICALE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86" name="Arco 85"/>
          <p:cNvSpPr/>
          <p:nvPr/>
        </p:nvSpPr>
        <p:spPr>
          <a:xfrm rot="19169831">
            <a:off x="573638" y="2399717"/>
            <a:ext cx="5170836" cy="2288590"/>
          </a:xfrm>
          <a:prstGeom prst="arc">
            <a:avLst>
              <a:gd name="adj1" fmla="val 14678740"/>
              <a:gd name="adj2" fmla="val 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7" name="CasellaDiTesto 86"/>
          <p:cNvSpPr txBox="1"/>
          <p:nvPr/>
        </p:nvSpPr>
        <p:spPr>
          <a:xfrm rot="20416713">
            <a:off x="3280070" y="1599530"/>
            <a:ext cx="10679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/>
              <a:t>MERIDIANO CELESTE</a:t>
            </a:r>
            <a:endParaRPr lang="it-IT" sz="800" b="1" dirty="0"/>
          </a:p>
        </p:txBody>
      </p:sp>
      <p:sp>
        <p:nvSpPr>
          <p:cNvPr id="82" name="Stella a 5 punte 81"/>
          <p:cNvSpPr/>
          <p:nvPr/>
        </p:nvSpPr>
        <p:spPr>
          <a:xfrm>
            <a:off x="2267744" y="2636913"/>
            <a:ext cx="216024" cy="216024"/>
          </a:xfrm>
          <a:prstGeom prst="star5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8" name="Arco 87"/>
          <p:cNvSpPr/>
          <p:nvPr/>
        </p:nvSpPr>
        <p:spPr>
          <a:xfrm rot="16200000">
            <a:off x="546422" y="2774060"/>
            <a:ext cx="5170836" cy="1584174"/>
          </a:xfrm>
          <a:prstGeom prst="arc">
            <a:avLst>
              <a:gd name="adj1" fmla="val 14407869"/>
              <a:gd name="adj2" fmla="val 18935806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2" name="CasellaDiTesto 91"/>
          <p:cNvSpPr txBox="1"/>
          <p:nvPr/>
        </p:nvSpPr>
        <p:spPr>
          <a:xfrm rot="16433709">
            <a:off x="1973318" y="3541976"/>
            <a:ext cx="5533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ALTEZZA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93" name="CasellaDiTesto 92"/>
          <p:cNvSpPr txBox="1"/>
          <p:nvPr/>
        </p:nvSpPr>
        <p:spPr>
          <a:xfrm>
            <a:off x="1961250" y="343834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h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94" name="Arco 93"/>
          <p:cNvSpPr/>
          <p:nvPr/>
        </p:nvSpPr>
        <p:spPr>
          <a:xfrm rot="16200000">
            <a:off x="548394" y="2774060"/>
            <a:ext cx="5170836" cy="1584174"/>
          </a:xfrm>
          <a:prstGeom prst="arc">
            <a:avLst>
              <a:gd name="adj1" fmla="val 19171477"/>
              <a:gd name="adj2" fmla="val 0"/>
            </a:avLst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5" name="CasellaDiTesto 94"/>
          <p:cNvSpPr txBox="1"/>
          <p:nvPr/>
        </p:nvSpPr>
        <p:spPr>
          <a:xfrm rot="17212863">
            <a:off x="2213314" y="1601350"/>
            <a:ext cx="1040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DISTANZA ZENITALE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96" name="CasellaDiTesto 95"/>
          <p:cNvSpPr txBox="1"/>
          <p:nvPr/>
        </p:nvSpPr>
        <p:spPr>
          <a:xfrm>
            <a:off x="2753338" y="1484785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z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97" name="CasellaDiTesto 96"/>
          <p:cNvSpPr txBox="1"/>
          <p:nvPr/>
        </p:nvSpPr>
        <p:spPr>
          <a:xfrm>
            <a:off x="2195736" y="3779748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rgbClr val="FF0000"/>
                </a:solidFill>
              </a:rPr>
              <a:t>●</a:t>
            </a:r>
            <a:endParaRPr lang="it-IT" sz="2000" dirty="0">
              <a:solidFill>
                <a:srgbClr val="FF0000"/>
              </a:solidFill>
            </a:endParaRPr>
          </a:p>
        </p:txBody>
      </p:sp>
      <p:sp>
        <p:nvSpPr>
          <p:cNvPr id="98" name="CasellaDiTesto 97"/>
          <p:cNvSpPr txBox="1"/>
          <p:nvPr/>
        </p:nvSpPr>
        <p:spPr>
          <a:xfrm>
            <a:off x="1763688" y="4098558"/>
            <a:ext cx="87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Piede dell’astro sull’orizzonte</a:t>
            </a:r>
          </a:p>
        </p:txBody>
      </p:sp>
      <p:sp>
        <p:nvSpPr>
          <p:cNvPr id="99" name="CasellaDiTesto 98"/>
          <p:cNvSpPr txBox="1"/>
          <p:nvPr/>
        </p:nvSpPr>
        <p:spPr>
          <a:xfrm>
            <a:off x="1835696" y="2852936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●</a:t>
            </a:r>
            <a:endParaRPr lang="it-IT" sz="2000" dirty="0"/>
          </a:p>
        </p:txBody>
      </p:sp>
      <p:sp>
        <p:nvSpPr>
          <p:cNvPr id="100" name="CasellaDiTesto 99"/>
          <p:cNvSpPr txBox="1"/>
          <p:nvPr/>
        </p:nvSpPr>
        <p:spPr>
          <a:xfrm rot="2709827">
            <a:off x="1177906" y="2754972"/>
            <a:ext cx="87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" dirty="0" smtClean="0"/>
              <a:t>Piede dell’astro sull’equatore</a:t>
            </a:r>
          </a:p>
        </p:txBody>
      </p:sp>
      <p:sp>
        <p:nvSpPr>
          <p:cNvPr id="107" name="CasellaDiTesto 106"/>
          <p:cNvSpPr txBox="1"/>
          <p:nvPr/>
        </p:nvSpPr>
        <p:spPr>
          <a:xfrm>
            <a:off x="6300193" y="260648"/>
            <a:ext cx="28083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>
                <a:solidFill>
                  <a:srgbClr val="FF0000"/>
                </a:solidFill>
              </a:rPr>
              <a:t>Altezza = h </a:t>
            </a:r>
            <a:r>
              <a:rPr lang="it-IT" sz="1200" dirty="0" smtClean="0">
                <a:solidFill>
                  <a:srgbClr val="FF0000"/>
                </a:solidFill>
              </a:rPr>
              <a:t>= arco di cerchio verticale contato a partire dall’orizzonte (piede dell’astro sull’orizzonte) fino all’astro. Il suo VALORE MASSIMO è 90° (Astro sullo </a:t>
            </a:r>
            <a:r>
              <a:rPr lang="it-IT" sz="1200" dirty="0" err="1" smtClean="0">
                <a:solidFill>
                  <a:srgbClr val="FF0000"/>
                </a:solidFill>
              </a:rPr>
              <a:t>Zenith</a:t>
            </a:r>
            <a:r>
              <a:rPr lang="it-IT" sz="1200" dirty="0" smtClean="0">
                <a:solidFill>
                  <a:srgbClr val="FF0000"/>
                </a:solidFill>
              </a:rPr>
              <a:t>)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08" name="CasellaDiTesto 107"/>
          <p:cNvSpPr txBox="1"/>
          <p:nvPr/>
        </p:nvSpPr>
        <p:spPr>
          <a:xfrm>
            <a:off x="6300192" y="1268760"/>
            <a:ext cx="2843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>
                <a:solidFill>
                  <a:srgbClr val="FF0000"/>
                </a:solidFill>
              </a:rPr>
              <a:t>Distanza zenitale = </a:t>
            </a:r>
            <a:r>
              <a:rPr lang="it-IT" sz="1200" b="1" dirty="0">
                <a:solidFill>
                  <a:srgbClr val="FF0000"/>
                </a:solidFill>
              </a:rPr>
              <a:t>z</a:t>
            </a:r>
            <a:r>
              <a:rPr lang="it-IT" sz="1200" b="1" dirty="0" smtClean="0">
                <a:solidFill>
                  <a:srgbClr val="FF0000"/>
                </a:solidFill>
              </a:rPr>
              <a:t> </a:t>
            </a:r>
            <a:r>
              <a:rPr lang="it-IT" sz="1200" dirty="0" smtClean="0">
                <a:solidFill>
                  <a:srgbClr val="FF0000"/>
                </a:solidFill>
              </a:rPr>
              <a:t>= arco di cerchio verticale contato a partire dallo zenit fino all’astro. Il suo VALORE MASSIMO è 90° (Astro sull’orizzonte)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11" name="Arco 110"/>
          <p:cNvSpPr/>
          <p:nvPr/>
        </p:nvSpPr>
        <p:spPr>
          <a:xfrm rot="5400000">
            <a:off x="2764085" y="1045020"/>
            <a:ext cx="735510" cy="5184576"/>
          </a:xfrm>
          <a:prstGeom prst="arc">
            <a:avLst>
              <a:gd name="adj1" fmla="val 16200000"/>
              <a:gd name="adj2" fmla="val 3979867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2" name="CasellaDiTesto 111"/>
          <p:cNvSpPr txBox="1"/>
          <p:nvPr/>
        </p:nvSpPr>
        <p:spPr>
          <a:xfrm rot="21179341">
            <a:off x="4654701" y="3669141"/>
            <a:ext cx="5966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>
                <a:solidFill>
                  <a:srgbClr val="FF0000"/>
                </a:solidFill>
              </a:rPr>
              <a:t>AZIMUTH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113" name="CasellaDiTesto 112"/>
          <p:cNvSpPr txBox="1"/>
          <p:nvPr/>
        </p:nvSpPr>
        <p:spPr>
          <a:xfrm>
            <a:off x="4769562" y="341970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Az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14" name="CasellaDiTesto 113"/>
          <p:cNvSpPr txBox="1"/>
          <p:nvPr/>
        </p:nvSpPr>
        <p:spPr>
          <a:xfrm>
            <a:off x="6300192" y="2060848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>
                <a:solidFill>
                  <a:srgbClr val="FF0000"/>
                </a:solidFill>
              </a:rPr>
              <a:t>Azimuth = </a:t>
            </a:r>
            <a:r>
              <a:rPr lang="it-IT" sz="1200" b="1" dirty="0" err="1" smtClean="0">
                <a:solidFill>
                  <a:srgbClr val="FF0000"/>
                </a:solidFill>
              </a:rPr>
              <a:t>Az</a:t>
            </a:r>
            <a:r>
              <a:rPr lang="it-IT" sz="1200" b="1" dirty="0" smtClean="0">
                <a:solidFill>
                  <a:srgbClr val="FF0000"/>
                </a:solidFill>
              </a:rPr>
              <a:t> </a:t>
            </a:r>
            <a:r>
              <a:rPr lang="it-IT" sz="1200" dirty="0" smtClean="0">
                <a:solidFill>
                  <a:srgbClr val="FF0000"/>
                </a:solidFill>
              </a:rPr>
              <a:t>= arco di orizzonte celeste contato a partire dal punto cardinale NORD  fino al piede dell’astro sull’orizzonte (sempre IN SENSO ORARIO N-E-S-W-N). Valore MINIMO 000°, valore MASSIMO 359°59’59’’ (a 360° si azzera)</a:t>
            </a:r>
          </a:p>
        </p:txBody>
      </p:sp>
      <p:sp>
        <p:nvSpPr>
          <p:cNvPr id="115" name="Arco 114"/>
          <p:cNvSpPr/>
          <p:nvPr/>
        </p:nvSpPr>
        <p:spPr>
          <a:xfrm rot="5400000">
            <a:off x="2764085" y="1132459"/>
            <a:ext cx="735510" cy="5184576"/>
          </a:xfrm>
          <a:prstGeom prst="arc">
            <a:avLst>
              <a:gd name="adj1" fmla="val 16200000"/>
              <a:gd name="adj2" fmla="val 3979867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6" name="CasellaDiTesto 115"/>
          <p:cNvSpPr txBox="1"/>
          <p:nvPr/>
        </p:nvSpPr>
        <p:spPr>
          <a:xfrm>
            <a:off x="4644008" y="4221088"/>
            <a:ext cx="688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ANGOLO </a:t>
            </a:r>
          </a:p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AZIMUTALE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grpSp>
        <p:nvGrpSpPr>
          <p:cNvPr id="124" name="Gruppo 123"/>
          <p:cNvGrpSpPr/>
          <p:nvPr/>
        </p:nvGrpSpPr>
        <p:grpSpPr>
          <a:xfrm>
            <a:off x="4860032" y="4005064"/>
            <a:ext cx="295274" cy="369332"/>
            <a:chOff x="5004048" y="4005064"/>
            <a:chExt cx="295274" cy="369332"/>
          </a:xfrm>
        </p:grpSpPr>
        <p:sp>
          <p:nvSpPr>
            <p:cNvPr id="117" name="CasellaDiTesto 116"/>
            <p:cNvSpPr txBox="1"/>
            <p:nvPr/>
          </p:nvSpPr>
          <p:spPr>
            <a:xfrm>
              <a:off x="5004048" y="4005064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FF0000"/>
                  </a:solidFill>
                </a:rPr>
                <a:t>Z</a:t>
              </a:r>
              <a:endParaRPr lang="it-IT" b="1" dirty="0">
                <a:solidFill>
                  <a:srgbClr val="FF0000"/>
                </a:solidFill>
              </a:endParaRPr>
            </a:p>
          </p:txBody>
        </p:sp>
        <p:grpSp>
          <p:nvGrpSpPr>
            <p:cNvPr id="123" name="Gruppo 122"/>
            <p:cNvGrpSpPr/>
            <p:nvPr/>
          </p:nvGrpSpPr>
          <p:grpSpPr>
            <a:xfrm>
              <a:off x="5004048" y="4077072"/>
              <a:ext cx="288032" cy="72008"/>
              <a:chOff x="5004048" y="4077072"/>
              <a:chExt cx="288032" cy="72008"/>
            </a:xfrm>
          </p:grpSpPr>
          <p:cxnSp>
            <p:nvCxnSpPr>
              <p:cNvPr id="119" name="Connettore 1 118"/>
              <p:cNvCxnSpPr/>
              <p:nvPr/>
            </p:nvCxnSpPr>
            <p:spPr>
              <a:xfrm flipV="1">
                <a:off x="5004048" y="4077072"/>
                <a:ext cx="147637" cy="720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nettore 1 120"/>
              <p:cNvCxnSpPr/>
              <p:nvPr/>
            </p:nvCxnSpPr>
            <p:spPr>
              <a:xfrm>
                <a:off x="5151685" y="4077072"/>
                <a:ext cx="140395" cy="720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5" name="CasellaDiTesto 124"/>
          <p:cNvSpPr txBox="1"/>
          <p:nvPr/>
        </p:nvSpPr>
        <p:spPr>
          <a:xfrm>
            <a:off x="6300193" y="3236783"/>
            <a:ext cx="28083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>
                <a:solidFill>
                  <a:srgbClr val="FF0000"/>
                </a:solidFill>
              </a:rPr>
              <a:t>Angolo azimutale = Z </a:t>
            </a:r>
            <a:r>
              <a:rPr lang="it-IT" sz="1200" dirty="0" smtClean="0">
                <a:solidFill>
                  <a:srgbClr val="FF0000"/>
                </a:solidFill>
              </a:rPr>
              <a:t>= arco di orizzonte celeste contato a partire dal punto cardinale con lo stesso NOME del POLO elevato fino al piede dell’astro sull’orizzonte (percorso più breve).  Ha un prefisso (N/S) ed un suffisso (E/W). Il suo valore massimo è 180° (N180E = N180W come S180E = S180W)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44" name="CasellaDiTesto 143"/>
          <p:cNvSpPr txBox="1"/>
          <p:nvPr/>
        </p:nvSpPr>
        <p:spPr>
          <a:xfrm>
            <a:off x="6444208" y="0"/>
            <a:ext cx="2666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Coordinate ALTAZIMUTALI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45" name="CasellaDiTesto 144"/>
          <p:cNvSpPr txBox="1"/>
          <p:nvPr/>
        </p:nvSpPr>
        <p:spPr>
          <a:xfrm>
            <a:off x="7020272" y="4941168"/>
            <a:ext cx="128753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Nel disegno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h = 30°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z = 60°</a:t>
            </a:r>
          </a:p>
          <a:p>
            <a:pPr algn="ctr"/>
            <a:r>
              <a:rPr lang="it-IT" b="1" dirty="0" err="1" smtClean="0">
                <a:solidFill>
                  <a:srgbClr val="FF0000"/>
                </a:solidFill>
              </a:rPr>
              <a:t>Az</a:t>
            </a:r>
            <a:r>
              <a:rPr lang="it-IT" b="1" dirty="0" smtClean="0">
                <a:solidFill>
                  <a:srgbClr val="FF0000"/>
                </a:solidFill>
              </a:rPr>
              <a:t> = 120°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Z = N120°E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149" name="Gruppo 148"/>
          <p:cNvGrpSpPr/>
          <p:nvPr/>
        </p:nvGrpSpPr>
        <p:grpSpPr>
          <a:xfrm rot="10800000" flipV="1">
            <a:off x="7668344" y="3284984"/>
            <a:ext cx="144016" cy="45720"/>
            <a:chOff x="5076056" y="6237312"/>
            <a:chExt cx="432048" cy="144016"/>
          </a:xfrm>
        </p:grpSpPr>
        <p:cxnSp>
          <p:nvCxnSpPr>
            <p:cNvPr id="147" name="Connettore 1 146"/>
            <p:cNvCxnSpPr/>
            <p:nvPr/>
          </p:nvCxnSpPr>
          <p:spPr>
            <a:xfrm flipV="1">
              <a:off x="5076056" y="6237312"/>
              <a:ext cx="216024" cy="1440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8" name="Connettore 1 147"/>
            <p:cNvCxnSpPr/>
            <p:nvPr/>
          </p:nvCxnSpPr>
          <p:spPr>
            <a:xfrm flipH="1" flipV="1">
              <a:off x="5292080" y="6237312"/>
              <a:ext cx="216024" cy="1440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0" name="Gruppo 149"/>
          <p:cNvGrpSpPr/>
          <p:nvPr/>
        </p:nvGrpSpPr>
        <p:grpSpPr>
          <a:xfrm rot="10800000" flipV="1">
            <a:off x="7092280" y="6093296"/>
            <a:ext cx="216023" cy="72008"/>
            <a:chOff x="5076056" y="6237312"/>
            <a:chExt cx="432048" cy="144016"/>
          </a:xfrm>
        </p:grpSpPr>
        <p:cxnSp>
          <p:nvCxnSpPr>
            <p:cNvPr id="151" name="Connettore 1 150"/>
            <p:cNvCxnSpPr/>
            <p:nvPr/>
          </p:nvCxnSpPr>
          <p:spPr>
            <a:xfrm flipV="1">
              <a:off x="5076056" y="6237312"/>
              <a:ext cx="216024" cy="1440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Connettore 1 151"/>
            <p:cNvCxnSpPr/>
            <p:nvPr/>
          </p:nvCxnSpPr>
          <p:spPr>
            <a:xfrm flipH="1" flipV="1">
              <a:off x="5292080" y="6237312"/>
              <a:ext cx="216024" cy="1440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1" grpId="0"/>
      <p:bldP spid="86" grpId="0" animBg="1"/>
      <p:bldP spid="87" grpId="0"/>
      <p:bldP spid="88" grpId="0" animBg="1"/>
      <p:bldP spid="92" grpId="0"/>
      <p:bldP spid="93" grpId="0"/>
      <p:bldP spid="94" grpId="0" animBg="1"/>
      <p:bldP spid="95" grpId="0"/>
      <p:bldP spid="96" grpId="0"/>
      <p:bldP spid="97" grpId="0"/>
      <p:bldP spid="98" grpId="0"/>
      <p:bldP spid="99" grpId="0"/>
      <p:bldP spid="100" grpId="0"/>
      <p:bldP spid="107" grpId="0"/>
      <p:bldP spid="108" grpId="0"/>
      <p:bldP spid="111" grpId="0" animBg="1"/>
      <p:bldP spid="112" grpId="0"/>
      <p:bldP spid="113" grpId="0"/>
      <p:bldP spid="114" grpId="0"/>
      <p:bldP spid="115" grpId="0" animBg="1"/>
      <p:bldP spid="116" grpId="0"/>
      <p:bldP spid="125" grpId="0"/>
      <p:bldP spid="1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562374" y="980149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562374" y="3212397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3154662" y="692117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3154662" y="5948701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3010646" y="404085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154662" y="6371457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520047" y="3188715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578765">
            <a:off x="622673" y="3860469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3530199" y="4931223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371178" y="764125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1506885" y="789852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443186" y="764125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4089271" y="871101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4882854" y="1700229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994942" y="5084605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 rot="2653316">
            <a:off x="5031589" y="1449238"/>
            <a:ext cx="87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 rot="2836738">
            <a:off x="501674" y="5346915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 rot="2595427">
            <a:off x="5296500" y="1181178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36" name="CasellaDiTesto 35"/>
          <p:cNvSpPr txBox="1"/>
          <p:nvPr/>
        </p:nvSpPr>
        <p:spPr>
          <a:xfrm rot="2854335">
            <a:off x="287821" y="5501658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2938638" y="260649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3067425" y="6668781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1495966" y="321142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4320068" y="474304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179534" y="0"/>
            <a:ext cx="146546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2400" dirty="0" smtClean="0">
                <a:latin typeface="Symbol" pitchFamily="18" charset="2"/>
              </a:rPr>
              <a:t>j</a:t>
            </a:r>
            <a:r>
              <a:rPr lang="it-IT" sz="2400" dirty="0" smtClean="0"/>
              <a:t> = 42°N</a:t>
            </a:r>
            <a:endParaRPr lang="it-IT" sz="2400" dirty="0"/>
          </a:p>
        </p:txBody>
      </p:sp>
      <p:sp>
        <p:nvSpPr>
          <p:cNvPr id="54" name="CasellaDiTesto 53"/>
          <p:cNvSpPr txBox="1"/>
          <p:nvPr/>
        </p:nvSpPr>
        <p:spPr>
          <a:xfrm>
            <a:off x="5711443" y="2996953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55" name="Rettangolo 54"/>
          <p:cNvSpPr/>
          <p:nvPr/>
        </p:nvSpPr>
        <p:spPr>
          <a:xfrm>
            <a:off x="5724128" y="33569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56" name="CasellaDiTesto 55"/>
          <p:cNvSpPr txBox="1"/>
          <p:nvPr/>
        </p:nvSpPr>
        <p:spPr>
          <a:xfrm>
            <a:off x="-36512" y="2996953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57" name="Rettangolo 56"/>
          <p:cNvSpPr/>
          <p:nvPr/>
        </p:nvSpPr>
        <p:spPr>
          <a:xfrm>
            <a:off x="136632" y="33569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2483768" y="429309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59" name="Rettangolo 58"/>
          <p:cNvSpPr/>
          <p:nvPr/>
        </p:nvSpPr>
        <p:spPr>
          <a:xfrm>
            <a:off x="2699792" y="39138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3275856" y="2420889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61" name="Rettangolo 60"/>
          <p:cNvSpPr/>
          <p:nvPr/>
        </p:nvSpPr>
        <p:spPr>
          <a:xfrm>
            <a:off x="3160968" y="2761765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539552" y="1124745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539552" y="134076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5004048" y="5538719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5004048" y="513802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2915816" y="836713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2915816" y="603232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4860032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827584" y="5157193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899592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4788024" y="515719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5508104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323528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2771800" y="387208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3059832" y="306896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515962" y="788295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139442" y="2089639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637753" y="995726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5370247" y="2186238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80" name="Arco 79"/>
          <p:cNvSpPr/>
          <p:nvPr/>
        </p:nvSpPr>
        <p:spPr>
          <a:xfrm rot="16200000">
            <a:off x="546421" y="2774060"/>
            <a:ext cx="5170836" cy="1584174"/>
          </a:xfrm>
          <a:prstGeom prst="arc">
            <a:avLst>
              <a:gd name="adj1" fmla="val 14407869"/>
              <a:gd name="adj2" fmla="val 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CasellaDiTesto 80"/>
          <p:cNvSpPr txBox="1"/>
          <p:nvPr/>
        </p:nvSpPr>
        <p:spPr>
          <a:xfrm rot="17212863">
            <a:off x="1929580" y="1601350"/>
            <a:ext cx="1040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CERCHIO VERTICALE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86" name="Arco 85"/>
          <p:cNvSpPr/>
          <p:nvPr/>
        </p:nvSpPr>
        <p:spPr>
          <a:xfrm rot="19169831">
            <a:off x="573638" y="2399717"/>
            <a:ext cx="5170836" cy="2288590"/>
          </a:xfrm>
          <a:prstGeom prst="arc">
            <a:avLst>
              <a:gd name="adj1" fmla="val 14678740"/>
              <a:gd name="adj2" fmla="val 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7" name="CasellaDiTesto 86"/>
          <p:cNvSpPr txBox="1"/>
          <p:nvPr/>
        </p:nvSpPr>
        <p:spPr>
          <a:xfrm rot="20416713">
            <a:off x="3280070" y="1599530"/>
            <a:ext cx="10679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/>
              <a:t>MERIDIANO CELESTE</a:t>
            </a:r>
            <a:endParaRPr lang="it-IT" sz="800" b="1" dirty="0"/>
          </a:p>
        </p:txBody>
      </p:sp>
      <p:sp>
        <p:nvSpPr>
          <p:cNvPr id="82" name="Stella a 5 punte 81"/>
          <p:cNvSpPr/>
          <p:nvPr/>
        </p:nvSpPr>
        <p:spPr>
          <a:xfrm>
            <a:off x="2267744" y="2636913"/>
            <a:ext cx="216024" cy="216024"/>
          </a:xfrm>
          <a:prstGeom prst="star5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6" name="CasellaDiTesto 95"/>
          <p:cNvSpPr txBox="1"/>
          <p:nvPr/>
        </p:nvSpPr>
        <p:spPr>
          <a:xfrm>
            <a:off x="2753338" y="1484785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z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97" name="CasellaDiTesto 96"/>
          <p:cNvSpPr txBox="1"/>
          <p:nvPr/>
        </p:nvSpPr>
        <p:spPr>
          <a:xfrm>
            <a:off x="2195736" y="3779748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rgbClr val="FF0000"/>
                </a:solidFill>
              </a:rPr>
              <a:t>●</a:t>
            </a:r>
            <a:endParaRPr lang="it-IT" sz="2000" dirty="0">
              <a:solidFill>
                <a:srgbClr val="FF0000"/>
              </a:solidFill>
            </a:endParaRPr>
          </a:p>
        </p:txBody>
      </p:sp>
      <p:sp>
        <p:nvSpPr>
          <p:cNvPr id="98" name="CasellaDiTesto 97"/>
          <p:cNvSpPr txBox="1"/>
          <p:nvPr/>
        </p:nvSpPr>
        <p:spPr>
          <a:xfrm>
            <a:off x="1763688" y="4005064"/>
            <a:ext cx="87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Piede dell’astro sull’orizzonte</a:t>
            </a:r>
          </a:p>
        </p:txBody>
      </p:sp>
      <p:sp>
        <p:nvSpPr>
          <p:cNvPr id="99" name="CasellaDiTesto 98"/>
          <p:cNvSpPr txBox="1"/>
          <p:nvPr/>
        </p:nvSpPr>
        <p:spPr>
          <a:xfrm>
            <a:off x="1835696" y="2852936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●</a:t>
            </a:r>
            <a:endParaRPr lang="it-IT" sz="2000" dirty="0"/>
          </a:p>
        </p:txBody>
      </p:sp>
      <p:sp>
        <p:nvSpPr>
          <p:cNvPr id="100" name="CasellaDiTesto 99"/>
          <p:cNvSpPr txBox="1"/>
          <p:nvPr/>
        </p:nvSpPr>
        <p:spPr>
          <a:xfrm rot="2709827">
            <a:off x="1177906" y="2754972"/>
            <a:ext cx="87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" dirty="0" smtClean="0"/>
              <a:t>Piede dell’astro sull’equatore</a:t>
            </a:r>
          </a:p>
        </p:txBody>
      </p:sp>
      <p:sp>
        <p:nvSpPr>
          <p:cNvPr id="101" name="Arco 100"/>
          <p:cNvSpPr/>
          <p:nvPr/>
        </p:nvSpPr>
        <p:spPr>
          <a:xfrm rot="19169831">
            <a:off x="591214" y="2399717"/>
            <a:ext cx="5170836" cy="2288590"/>
          </a:xfrm>
          <a:prstGeom prst="arc">
            <a:avLst>
              <a:gd name="adj1" fmla="val 14678740"/>
              <a:gd name="adj2" fmla="val 15693523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2" name="CasellaDiTesto 101"/>
          <p:cNvSpPr txBox="1"/>
          <p:nvPr/>
        </p:nvSpPr>
        <p:spPr>
          <a:xfrm rot="19156036">
            <a:off x="1681306" y="2452884"/>
            <a:ext cx="7601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700" b="1" dirty="0" smtClean="0"/>
              <a:t>DECLINAZIONE </a:t>
            </a:r>
          </a:p>
          <a:p>
            <a:pPr algn="ctr"/>
            <a:r>
              <a:rPr lang="it-IT" sz="700" b="1" dirty="0" smtClean="0"/>
              <a:t>CELESTE</a:t>
            </a:r>
            <a:endParaRPr lang="it-IT" sz="700" b="1" dirty="0"/>
          </a:p>
        </p:txBody>
      </p:sp>
      <p:sp>
        <p:nvSpPr>
          <p:cNvPr id="103" name="CasellaDiTesto 102"/>
          <p:cNvSpPr txBox="1"/>
          <p:nvPr/>
        </p:nvSpPr>
        <p:spPr>
          <a:xfrm>
            <a:off x="1763688" y="227687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Symbol" pitchFamily="18" charset="2"/>
              </a:rPr>
              <a:t>d</a:t>
            </a:r>
            <a:endParaRPr lang="it-IT" b="1" dirty="0"/>
          </a:p>
        </p:txBody>
      </p:sp>
      <p:sp>
        <p:nvSpPr>
          <p:cNvPr id="104" name="Arco 103"/>
          <p:cNvSpPr/>
          <p:nvPr/>
        </p:nvSpPr>
        <p:spPr>
          <a:xfrm rot="19169831">
            <a:off x="591214" y="2399717"/>
            <a:ext cx="5170836" cy="2288590"/>
          </a:xfrm>
          <a:prstGeom prst="arc">
            <a:avLst>
              <a:gd name="adj1" fmla="val 16276189"/>
              <a:gd name="adj2" fmla="val 0"/>
            </a:avLst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5" name="CasellaDiTesto 104"/>
          <p:cNvSpPr txBox="1"/>
          <p:nvPr/>
        </p:nvSpPr>
        <p:spPr>
          <a:xfrm rot="20057951">
            <a:off x="3499591" y="2004349"/>
            <a:ext cx="9765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/>
              <a:t>DISTANZA POLARE</a:t>
            </a:r>
            <a:endParaRPr lang="it-IT" sz="800" b="1" dirty="0"/>
          </a:p>
        </p:txBody>
      </p:sp>
      <p:sp>
        <p:nvSpPr>
          <p:cNvPr id="106" name="CasellaDiTesto 105"/>
          <p:cNvSpPr txBox="1"/>
          <p:nvPr/>
        </p:nvSpPr>
        <p:spPr>
          <a:xfrm>
            <a:off x="3707904" y="177281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p</a:t>
            </a:r>
            <a:endParaRPr lang="it-IT" b="1" dirty="0"/>
          </a:p>
        </p:txBody>
      </p:sp>
      <p:sp>
        <p:nvSpPr>
          <p:cNvPr id="109" name="CasellaDiTesto 108"/>
          <p:cNvSpPr txBox="1"/>
          <p:nvPr/>
        </p:nvSpPr>
        <p:spPr>
          <a:xfrm>
            <a:off x="6228184" y="332656"/>
            <a:ext cx="28803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/>
              <a:t>Declinazione = </a:t>
            </a:r>
            <a:r>
              <a:rPr lang="it-IT" sz="1200" b="1" dirty="0" smtClean="0">
                <a:latin typeface="Symbol" pitchFamily="18" charset="2"/>
              </a:rPr>
              <a:t>d</a:t>
            </a:r>
            <a:r>
              <a:rPr lang="it-IT" sz="1200" b="1" dirty="0" smtClean="0"/>
              <a:t> </a:t>
            </a:r>
            <a:r>
              <a:rPr lang="it-IT" sz="1200" dirty="0" smtClean="0"/>
              <a:t>= arco di meridiano celeste contato a partire dall’equatore celeste (piede dell’astro sull’equatore) fino all’astro (di segno NORD o SUD). Il suo valore massimo è 90° (90°N / 90°S)</a:t>
            </a:r>
            <a:endParaRPr lang="it-IT" sz="1200" dirty="0"/>
          </a:p>
        </p:txBody>
      </p:sp>
      <p:sp>
        <p:nvSpPr>
          <p:cNvPr id="110" name="CasellaDiTesto 109"/>
          <p:cNvSpPr txBox="1"/>
          <p:nvPr/>
        </p:nvSpPr>
        <p:spPr>
          <a:xfrm>
            <a:off x="6228184" y="1333217"/>
            <a:ext cx="28803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/>
              <a:t>Distanza polare = p </a:t>
            </a:r>
            <a:r>
              <a:rPr lang="it-IT" sz="1200" dirty="0" smtClean="0"/>
              <a:t>= arco di meridiano celeste contato a partire dal polo ELEVATO fino all’astro. È maggiore di 90° quando la declinazione di un astro visibile è di segno opposto alla latitudine</a:t>
            </a:r>
            <a:endParaRPr lang="it-IT" sz="1200" dirty="0"/>
          </a:p>
        </p:txBody>
      </p:sp>
      <p:grpSp>
        <p:nvGrpSpPr>
          <p:cNvPr id="13" name="Gruppo 12"/>
          <p:cNvGrpSpPr/>
          <p:nvPr/>
        </p:nvGrpSpPr>
        <p:grpSpPr>
          <a:xfrm rot="2520000">
            <a:off x="496461" y="3195622"/>
            <a:ext cx="5202440" cy="792088"/>
            <a:chOff x="2123728" y="2852936"/>
            <a:chExt cx="5184576" cy="1008112"/>
          </a:xfrm>
        </p:grpSpPr>
        <p:sp>
          <p:nvSpPr>
            <p:cNvPr id="131" name="Arco 130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4452745"/>
              </a:avLst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2" name="Arco 131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 w="571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33" name="CasellaDiTesto 132"/>
          <p:cNvSpPr txBox="1"/>
          <p:nvPr/>
        </p:nvSpPr>
        <p:spPr>
          <a:xfrm rot="2158830">
            <a:off x="3705156" y="4715200"/>
            <a:ext cx="9284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ANGOLO ORARIO</a:t>
            </a:r>
            <a:endParaRPr lang="it-IT" sz="800" b="1" dirty="0"/>
          </a:p>
        </p:txBody>
      </p:sp>
      <p:sp>
        <p:nvSpPr>
          <p:cNvPr id="134" name="CasellaDiTesto 133"/>
          <p:cNvSpPr txBox="1"/>
          <p:nvPr/>
        </p:nvSpPr>
        <p:spPr>
          <a:xfrm>
            <a:off x="4139952" y="4509120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t</a:t>
            </a:r>
          </a:p>
        </p:txBody>
      </p:sp>
      <p:sp>
        <p:nvSpPr>
          <p:cNvPr id="135" name="CasellaDiTesto 134"/>
          <p:cNvSpPr txBox="1"/>
          <p:nvPr/>
        </p:nvSpPr>
        <p:spPr>
          <a:xfrm>
            <a:off x="6228184" y="2276872"/>
            <a:ext cx="28803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/>
              <a:t>Angolo orario = t </a:t>
            </a:r>
            <a:r>
              <a:rPr lang="it-IT" sz="1200" dirty="0" smtClean="0"/>
              <a:t>= arco di equatore celeste contato a partire dal </a:t>
            </a:r>
            <a:r>
              <a:rPr lang="it-IT" sz="1200" dirty="0" err="1" smtClean="0"/>
              <a:t>Mezzocielo</a:t>
            </a:r>
            <a:r>
              <a:rPr lang="it-IT" sz="1200" dirty="0" smtClean="0"/>
              <a:t> SUPERIORE in senso orario guardando dal Polo Nord Celeste (Sempre verso OVEST) fino al piede dell’astro sull’equatore. Valore MINIMO 000°, valore MASSIMO 359°59’59’’ (a 360° si azzera)</a:t>
            </a:r>
            <a:endParaRPr lang="it-IT" sz="1200" dirty="0"/>
          </a:p>
        </p:txBody>
      </p:sp>
      <p:sp>
        <p:nvSpPr>
          <p:cNvPr id="136" name="Arco 135"/>
          <p:cNvSpPr/>
          <p:nvPr/>
        </p:nvSpPr>
        <p:spPr>
          <a:xfrm rot="7920000">
            <a:off x="2710997" y="969424"/>
            <a:ext cx="735510" cy="5202440"/>
          </a:xfrm>
          <a:prstGeom prst="arc">
            <a:avLst>
              <a:gd name="adj1" fmla="val 4438184"/>
              <a:gd name="adj2" fmla="val 5387518"/>
            </a:avLst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2" name="Gruppo 136"/>
          <p:cNvGrpSpPr/>
          <p:nvPr/>
        </p:nvGrpSpPr>
        <p:grpSpPr>
          <a:xfrm rot="2983824">
            <a:off x="1274053" y="1988840"/>
            <a:ext cx="308098" cy="369332"/>
            <a:chOff x="5004048" y="4005064"/>
            <a:chExt cx="308098" cy="369332"/>
          </a:xfrm>
        </p:grpSpPr>
        <p:sp>
          <p:nvSpPr>
            <p:cNvPr id="138" name="CasellaDiTesto 137"/>
            <p:cNvSpPr txBox="1"/>
            <p:nvPr/>
          </p:nvSpPr>
          <p:spPr>
            <a:xfrm>
              <a:off x="5004048" y="4005064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/>
                <a:t>P</a:t>
              </a:r>
              <a:endParaRPr lang="it-IT" b="1" dirty="0"/>
            </a:p>
          </p:txBody>
        </p:sp>
        <p:grpSp>
          <p:nvGrpSpPr>
            <p:cNvPr id="23" name="Gruppo 122"/>
            <p:cNvGrpSpPr/>
            <p:nvPr/>
          </p:nvGrpSpPr>
          <p:grpSpPr>
            <a:xfrm>
              <a:off x="5004048" y="4077072"/>
              <a:ext cx="288032" cy="72008"/>
              <a:chOff x="5004048" y="4077072"/>
              <a:chExt cx="288032" cy="72008"/>
            </a:xfrm>
          </p:grpSpPr>
          <p:cxnSp>
            <p:nvCxnSpPr>
              <p:cNvPr id="140" name="Connettore 1 139"/>
              <p:cNvCxnSpPr/>
              <p:nvPr/>
            </p:nvCxnSpPr>
            <p:spPr>
              <a:xfrm flipV="1">
                <a:off x="5004048" y="4077072"/>
                <a:ext cx="147637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ttore 1 140"/>
              <p:cNvCxnSpPr/>
              <p:nvPr/>
            </p:nvCxnSpPr>
            <p:spPr>
              <a:xfrm>
                <a:off x="5151685" y="4077072"/>
                <a:ext cx="140395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2" name="CasellaDiTesto 141"/>
          <p:cNvSpPr txBox="1"/>
          <p:nvPr/>
        </p:nvSpPr>
        <p:spPr>
          <a:xfrm rot="3336055">
            <a:off x="896721" y="2212408"/>
            <a:ext cx="561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ANGOLO</a:t>
            </a:r>
          </a:p>
          <a:p>
            <a:r>
              <a:rPr lang="it-IT" sz="800" b="1" dirty="0" smtClean="0"/>
              <a:t>AL POLO</a:t>
            </a:r>
            <a:endParaRPr lang="it-IT" sz="800" b="1" dirty="0"/>
          </a:p>
        </p:txBody>
      </p:sp>
      <p:sp>
        <p:nvSpPr>
          <p:cNvPr id="143" name="CasellaDiTesto 142"/>
          <p:cNvSpPr txBox="1"/>
          <p:nvPr/>
        </p:nvSpPr>
        <p:spPr>
          <a:xfrm>
            <a:off x="6228184" y="3573016"/>
            <a:ext cx="28803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/>
              <a:t>Angolo al polo = P </a:t>
            </a:r>
            <a:r>
              <a:rPr lang="it-IT" sz="1200" dirty="0" smtClean="0"/>
              <a:t>= arco di equatore celeste contato a partire dal </a:t>
            </a:r>
            <a:r>
              <a:rPr lang="it-IT" sz="1200" dirty="0" err="1" smtClean="0"/>
              <a:t>Mezzocielo</a:t>
            </a:r>
            <a:r>
              <a:rPr lang="it-IT" sz="1200" dirty="0" smtClean="0"/>
              <a:t> SUPERIORE verso EST o verso OVEST (percorso più breve) fino al piede dell’astro sull’equatore. Ha un suffisso E/W. Il suo VALORE MASSIMO è 180° (180°E =180°W)</a:t>
            </a:r>
            <a:endParaRPr lang="it-IT" sz="1200" dirty="0"/>
          </a:p>
        </p:txBody>
      </p:sp>
      <p:sp>
        <p:nvSpPr>
          <p:cNvPr id="118" name="CasellaDiTesto 117"/>
          <p:cNvSpPr txBox="1"/>
          <p:nvPr/>
        </p:nvSpPr>
        <p:spPr>
          <a:xfrm>
            <a:off x="7020272" y="4941168"/>
            <a:ext cx="128753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Nel disegno</a:t>
            </a:r>
          </a:p>
          <a:p>
            <a:pPr algn="ctr"/>
            <a:r>
              <a:rPr lang="it-IT" b="1" dirty="0" smtClean="0">
                <a:latin typeface="Symbol" pitchFamily="18" charset="2"/>
              </a:rPr>
              <a:t>d</a:t>
            </a:r>
            <a:r>
              <a:rPr lang="it-IT" b="1" dirty="0" smtClean="0"/>
              <a:t> = 10°N</a:t>
            </a:r>
          </a:p>
          <a:p>
            <a:pPr algn="ctr"/>
            <a:r>
              <a:rPr lang="it-IT" b="1" dirty="0" smtClean="0"/>
              <a:t>p = 80°</a:t>
            </a:r>
          </a:p>
          <a:p>
            <a:pPr algn="ctr"/>
            <a:r>
              <a:rPr lang="it-IT" b="1" dirty="0" smtClean="0"/>
              <a:t>t = 300°</a:t>
            </a:r>
          </a:p>
          <a:p>
            <a:pPr algn="ctr"/>
            <a:r>
              <a:rPr lang="it-IT" b="1" dirty="0" smtClean="0"/>
              <a:t>P = 060°E</a:t>
            </a:r>
            <a:endParaRPr lang="it-IT" b="1" dirty="0"/>
          </a:p>
        </p:txBody>
      </p:sp>
      <p:grpSp>
        <p:nvGrpSpPr>
          <p:cNvPr id="120" name="Gruppo 119"/>
          <p:cNvGrpSpPr/>
          <p:nvPr/>
        </p:nvGrpSpPr>
        <p:grpSpPr>
          <a:xfrm rot="10800000" flipV="1">
            <a:off x="7164289" y="6093296"/>
            <a:ext cx="216023" cy="72008"/>
            <a:chOff x="5076056" y="6237312"/>
            <a:chExt cx="432048" cy="144016"/>
          </a:xfrm>
        </p:grpSpPr>
        <p:cxnSp>
          <p:nvCxnSpPr>
            <p:cNvPr id="122" name="Connettore 1 121"/>
            <p:cNvCxnSpPr/>
            <p:nvPr/>
          </p:nvCxnSpPr>
          <p:spPr>
            <a:xfrm flipV="1">
              <a:off x="5076056" y="6237312"/>
              <a:ext cx="216024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3" name="Connettore 1 122"/>
            <p:cNvCxnSpPr/>
            <p:nvPr/>
          </p:nvCxnSpPr>
          <p:spPr>
            <a:xfrm flipH="1" flipV="1">
              <a:off x="5292080" y="6237312"/>
              <a:ext cx="216024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4" name="CasellaDiTesto 123"/>
          <p:cNvSpPr txBox="1"/>
          <p:nvPr/>
        </p:nvSpPr>
        <p:spPr>
          <a:xfrm>
            <a:off x="6372200" y="0"/>
            <a:ext cx="2760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Coordinate LOCALI-ORARIE</a:t>
            </a:r>
            <a:endParaRPr lang="it-IT" b="1" dirty="0"/>
          </a:p>
        </p:txBody>
      </p:sp>
      <p:grpSp>
        <p:nvGrpSpPr>
          <p:cNvPr id="126" name="Gruppo 125"/>
          <p:cNvGrpSpPr/>
          <p:nvPr/>
        </p:nvGrpSpPr>
        <p:grpSpPr>
          <a:xfrm rot="10800000" flipV="1">
            <a:off x="7524328" y="3573016"/>
            <a:ext cx="216024" cy="72008"/>
            <a:chOff x="5076056" y="6237312"/>
            <a:chExt cx="432048" cy="144016"/>
          </a:xfrm>
        </p:grpSpPr>
        <p:cxnSp>
          <p:nvCxnSpPr>
            <p:cNvPr id="127" name="Connettore 1 126"/>
            <p:cNvCxnSpPr/>
            <p:nvPr/>
          </p:nvCxnSpPr>
          <p:spPr>
            <a:xfrm flipV="1">
              <a:off x="5076056" y="6237312"/>
              <a:ext cx="216024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8" name="Connettore 1 127"/>
            <p:cNvCxnSpPr/>
            <p:nvPr/>
          </p:nvCxnSpPr>
          <p:spPr>
            <a:xfrm flipH="1" flipV="1">
              <a:off x="5292080" y="6237312"/>
              <a:ext cx="216024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1" grpId="0"/>
      <p:bldP spid="86" grpId="0" animBg="1"/>
      <p:bldP spid="87" grpId="0"/>
      <p:bldP spid="96" grpId="0"/>
      <p:bldP spid="97" grpId="0"/>
      <p:bldP spid="98" grpId="0"/>
      <p:bldP spid="99" grpId="0"/>
      <p:bldP spid="100" grpId="0"/>
      <p:bldP spid="101" grpId="0" animBg="1"/>
      <p:bldP spid="102" grpId="0"/>
      <p:bldP spid="103" grpId="0"/>
      <p:bldP spid="104" grpId="0" animBg="1"/>
      <p:bldP spid="105" grpId="0"/>
      <p:bldP spid="106" grpId="0"/>
      <p:bldP spid="110" grpId="0"/>
      <p:bldP spid="133" grpId="0"/>
      <p:bldP spid="134" grpId="0"/>
      <p:bldP spid="135" grpId="0"/>
      <p:bldP spid="136" grpId="0" animBg="1"/>
      <p:bldP spid="142" grpId="0"/>
      <p:bldP spid="1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Figura a mano libera 117"/>
          <p:cNvSpPr/>
          <p:nvPr/>
        </p:nvSpPr>
        <p:spPr>
          <a:xfrm>
            <a:off x="2977933" y="911026"/>
            <a:ext cx="1976438" cy="885825"/>
          </a:xfrm>
          <a:custGeom>
            <a:avLst/>
            <a:gdLst>
              <a:gd name="connsiteX0" fmla="*/ 0 w 1976438"/>
              <a:gd name="connsiteY0" fmla="*/ 0 h 885825"/>
              <a:gd name="connsiteX1" fmla="*/ 219075 w 1976438"/>
              <a:gd name="connsiteY1" fmla="*/ 23813 h 885825"/>
              <a:gd name="connsiteX2" fmla="*/ 404813 w 1976438"/>
              <a:gd name="connsiteY2" fmla="*/ 42863 h 885825"/>
              <a:gd name="connsiteX3" fmla="*/ 576263 w 1976438"/>
              <a:gd name="connsiteY3" fmla="*/ 80963 h 885825"/>
              <a:gd name="connsiteX4" fmla="*/ 785813 w 1976438"/>
              <a:gd name="connsiteY4" fmla="*/ 138113 h 885825"/>
              <a:gd name="connsiteX5" fmla="*/ 938213 w 1976438"/>
              <a:gd name="connsiteY5" fmla="*/ 195263 h 885825"/>
              <a:gd name="connsiteX6" fmla="*/ 1162050 w 1976438"/>
              <a:gd name="connsiteY6" fmla="*/ 285750 h 885825"/>
              <a:gd name="connsiteX7" fmla="*/ 1333500 w 1976438"/>
              <a:gd name="connsiteY7" fmla="*/ 395288 h 885825"/>
              <a:gd name="connsiteX8" fmla="*/ 1504950 w 1976438"/>
              <a:gd name="connsiteY8" fmla="*/ 495300 h 885825"/>
              <a:gd name="connsiteX9" fmla="*/ 1676400 w 1976438"/>
              <a:gd name="connsiteY9" fmla="*/ 623888 h 885825"/>
              <a:gd name="connsiteX10" fmla="*/ 1790700 w 1976438"/>
              <a:gd name="connsiteY10" fmla="*/ 728663 h 885825"/>
              <a:gd name="connsiteX11" fmla="*/ 1976438 w 1976438"/>
              <a:gd name="connsiteY11" fmla="*/ 885825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76438" h="885825">
                <a:moveTo>
                  <a:pt x="0" y="0"/>
                </a:moveTo>
                <a:lnTo>
                  <a:pt x="219075" y="23813"/>
                </a:lnTo>
                <a:cubicBezTo>
                  <a:pt x="286544" y="30957"/>
                  <a:pt x="345282" y="33338"/>
                  <a:pt x="404813" y="42863"/>
                </a:cubicBezTo>
                <a:cubicBezTo>
                  <a:pt x="464344" y="52388"/>
                  <a:pt x="512763" y="65088"/>
                  <a:pt x="576263" y="80963"/>
                </a:cubicBezTo>
                <a:cubicBezTo>
                  <a:pt x="639763" y="96838"/>
                  <a:pt x="725488" y="119063"/>
                  <a:pt x="785813" y="138113"/>
                </a:cubicBezTo>
                <a:cubicBezTo>
                  <a:pt x="846138" y="157163"/>
                  <a:pt x="875507" y="170657"/>
                  <a:pt x="938213" y="195263"/>
                </a:cubicBezTo>
                <a:cubicBezTo>
                  <a:pt x="1000919" y="219869"/>
                  <a:pt x="1096169" y="252413"/>
                  <a:pt x="1162050" y="285750"/>
                </a:cubicBezTo>
                <a:cubicBezTo>
                  <a:pt x="1227931" y="319088"/>
                  <a:pt x="1276350" y="360363"/>
                  <a:pt x="1333500" y="395288"/>
                </a:cubicBezTo>
                <a:cubicBezTo>
                  <a:pt x="1390650" y="430213"/>
                  <a:pt x="1447800" y="457200"/>
                  <a:pt x="1504950" y="495300"/>
                </a:cubicBezTo>
                <a:cubicBezTo>
                  <a:pt x="1562100" y="533400"/>
                  <a:pt x="1628775" y="584994"/>
                  <a:pt x="1676400" y="623888"/>
                </a:cubicBezTo>
                <a:cubicBezTo>
                  <a:pt x="1724025" y="662782"/>
                  <a:pt x="1740694" y="685007"/>
                  <a:pt x="1790700" y="728663"/>
                </a:cubicBezTo>
                <a:cubicBezTo>
                  <a:pt x="1840706" y="772319"/>
                  <a:pt x="1908572" y="829072"/>
                  <a:pt x="1976438" y="885825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Ovale 3"/>
          <p:cNvSpPr/>
          <p:nvPr/>
        </p:nvSpPr>
        <p:spPr>
          <a:xfrm>
            <a:off x="317222" y="980149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317222" y="3212397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2909510" y="692117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2909510" y="5948701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2765494" y="404085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2909510" y="6371457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274895" y="3188715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578765">
            <a:off x="377521" y="3860469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3285047" y="4931223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126026" y="764125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1261733" y="789852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198034" y="764125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3844119" y="871101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4637702" y="1700229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749790" y="5084605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 rot="2653316">
            <a:off x="4786437" y="1449238"/>
            <a:ext cx="87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 rot="2836738">
            <a:off x="256522" y="5346915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 rot="2595427">
            <a:off x="5051348" y="1181178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36" name="CasellaDiTesto 35"/>
          <p:cNvSpPr txBox="1"/>
          <p:nvPr/>
        </p:nvSpPr>
        <p:spPr>
          <a:xfrm rot="2854335">
            <a:off x="42669" y="5501658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2693486" y="260649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2822273" y="6668781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1250814" y="321142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4074916" y="474304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179534" y="0"/>
            <a:ext cx="146546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2400" dirty="0" smtClean="0">
                <a:latin typeface="Symbol" pitchFamily="18" charset="2"/>
              </a:rPr>
              <a:t>j</a:t>
            </a:r>
            <a:r>
              <a:rPr lang="it-IT" sz="2400" dirty="0" smtClean="0"/>
              <a:t> = 42°N</a:t>
            </a:r>
            <a:endParaRPr lang="it-IT" sz="2400" dirty="0"/>
          </a:p>
        </p:txBody>
      </p:sp>
      <p:sp>
        <p:nvSpPr>
          <p:cNvPr id="54" name="CasellaDiTesto 53"/>
          <p:cNvSpPr txBox="1"/>
          <p:nvPr/>
        </p:nvSpPr>
        <p:spPr>
          <a:xfrm>
            <a:off x="5466291" y="2996953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55" name="Rettangolo 54"/>
          <p:cNvSpPr/>
          <p:nvPr/>
        </p:nvSpPr>
        <p:spPr>
          <a:xfrm>
            <a:off x="5478976" y="33569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56" name="CasellaDiTesto 55"/>
          <p:cNvSpPr txBox="1"/>
          <p:nvPr/>
        </p:nvSpPr>
        <p:spPr>
          <a:xfrm>
            <a:off x="353723" y="3399383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57" name="Rettangolo 56"/>
          <p:cNvSpPr/>
          <p:nvPr/>
        </p:nvSpPr>
        <p:spPr>
          <a:xfrm>
            <a:off x="-108520" y="33569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2238616" y="429309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59" name="Rettangolo 58"/>
          <p:cNvSpPr/>
          <p:nvPr/>
        </p:nvSpPr>
        <p:spPr>
          <a:xfrm>
            <a:off x="2454640" y="39138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3030704" y="2420889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61" name="Rettangolo 60"/>
          <p:cNvSpPr/>
          <p:nvPr/>
        </p:nvSpPr>
        <p:spPr>
          <a:xfrm>
            <a:off x="2915816" y="2761765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294400" y="1124745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294400" y="134076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4758896" y="5538719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4758896" y="513802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2670664" y="836713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2670664" y="603232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4614880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582432" y="5157193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654440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4542872" y="515719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5262952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78376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2526648" y="387208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2814680" y="306896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270810" y="788295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-105710" y="2089639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392601" y="995726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5125095" y="2186238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80" name="Arco 79"/>
          <p:cNvSpPr/>
          <p:nvPr/>
        </p:nvSpPr>
        <p:spPr>
          <a:xfrm rot="16200000">
            <a:off x="301269" y="2774060"/>
            <a:ext cx="5170836" cy="1584174"/>
          </a:xfrm>
          <a:prstGeom prst="arc">
            <a:avLst>
              <a:gd name="adj1" fmla="val 14407869"/>
              <a:gd name="adj2" fmla="val 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6" name="Arco 85"/>
          <p:cNvSpPr/>
          <p:nvPr/>
        </p:nvSpPr>
        <p:spPr>
          <a:xfrm rot="19169831">
            <a:off x="328486" y="2399717"/>
            <a:ext cx="5170836" cy="2288590"/>
          </a:xfrm>
          <a:prstGeom prst="arc">
            <a:avLst>
              <a:gd name="adj1" fmla="val 14678740"/>
              <a:gd name="adj2" fmla="val 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2" name="Stella a 5 punte 81"/>
          <p:cNvSpPr/>
          <p:nvPr/>
        </p:nvSpPr>
        <p:spPr>
          <a:xfrm>
            <a:off x="2022592" y="2636913"/>
            <a:ext cx="216024" cy="216024"/>
          </a:xfrm>
          <a:prstGeom prst="star5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8" name="Arco 87"/>
          <p:cNvSpPr/>
          <p:nvPr/>
        </p:nvSpPr>
        <p:spPr>
          <a:xfrm rot="16200000">
            <a:off x="301270" y="2774060"/>
            <a:ext cx="5170836" cy="1584174"/>
          </a:xfrm>
          <a:prstGeom prst="arc">
            <a:avLst>
              <a:gd name="adj1" fmla="val 14407869"/>
              <a:gd name="adj2" fmla="val 18935806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2" name="CasellaDiTesto 91"/>
          <p:cNvSpPr txBox="1"/>
          <p:nvPr/>
        </p:nvSpPr>
        <p:spPr>
          <a:xfrm rot="16433709">
            <a:off x="1728166" y="3541976"/>
            <a:ext cx="5533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ALTEZZA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93" name="CasellaDiTesto 92"/>
          <p:cNvSpPr txBox="1"/>
          <p:nvPr/>
        </p:nvSpPr>
        <p:spPr>
          <a:xfrm>
            <a:off x="1716098" y="343834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h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95" name="CasellaDiTesto 94"/>
          <p:cNvSpPr txBox="1"/>
          <p:nvPr/>
        </p:nvSpPr>
        <p:spPr>
          <a:xfrm rot="17212863">
            <a:off x="1684428" y="1601350"/>
            <a:ext cx="1040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DISTANZA ZENITALE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96" name="CasellaDiTesto 95"/>
          <p:cNvSpPr txBox="1"/>
          <p:nvPr/>
        </p:nvSpPr>
        <p:spPr>
          <a:xfrm>
            <a:off x="1962578" y="1412776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z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97" name="CasellaDiTesto 96"/>
          <p:cNvSpPr txBox="1"/>
          <p:nvPr/>
        </p:nvSpPr>
        <p:spPr>
          <a:xfrm>
            <a:off x="1950584" y="3779748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rgbClr val="FF0000"/>
                </a:solidFill>
              </a:rPr>
              <a:t>●</a:t>
            </a:r>
            <a:endParaRPr lang="it-IT" sz="2000" dirty="0">
              <a:solidFill>
                <a:srgbClr val="FF0000"/>
              </a:solidFill>
            </a:endParaRPr>
          </a:p>
        </p:txBody>
      </p:sp>
      <p:sp>
        <p:nvSpPr>
          <p:cNvPr id="98" name="CasellaDiTesto 97"/>
          <p:cNvSpPr txBox="1"/>
          <p:nvPr/>
        </p:nvSpPr>
        <p:spPr>
          <a:xfrm>
            <a:off x="1403648" y="4077072"/>
            <a:ext cx="87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Piede dell’astro sull’orizzonte</a:t>
            </a:r>
          </a:p>
        </p:txBody>
      </p:sp>
      <p:sp>
        <p:nvSpPr>
          <p:cNvPr id="99" name="CasellaDiTesto 98"/>
          <p:cNvSpPr txBox="1"/>
          <p:nvPr/>
        </p:nvSpPr>
        <p:spPr>
          <a:xfrm>
            <a:off x="1590544" y="2852936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●</a:t>
            </a:r>
            <a:endParaRPr lang="it-IT" sz="2000" dirty="0"/>
          </a:p>
        </p:txBody>
      </p:sp>
      <p:sp>
        <p:nvSpPr>
          <p:cNvPr id="100" name="CasellaDiTesto 99"/>
          <p:cNvSpPr txBox="1"/>
          <p:nvPr/>
        </p:nvSpPr>
        <p:spPr>
          <a:xfrm rot="2709827">
            <a:off x="932754" y="2754972"/>
            <a:ext cx="87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" dirty="0" smtClean="0"/>
              <a:t>Piede dell’astro sull’equatore</a:t>
            </a:r>
          </a:p>
        </p:txBody>
      </p:sp>
      <p:sp>
        <p:nvSpPr>
          <p:cNvPr id="101" name="Arco 100"/>
          <p:cNvSpPr/>
          <p:nvPr/>
        </p:nvSpPr>
        <p:spPr>
          <a:xfrm rot="19169831">
            <a:off x="346062" y="2399717"/>
            <a:ext cx="5170836" cy="2288590"/>
          </a:xfrm>
          <a:prstGeom prst="arc">
            <a:avLst>
              <a:gd name="adj1" fmla="val 14678740"/>
              <a:gd name="adj2" fmla="val 15693523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2" name="CasellaDiTesto 101"/>
          <p:cNvSpPr txBox="1"/>
          <p:nvPr/>
        </p:nvSpPr>
        <p:spPr>
          <a:xfrm rot="19156036">
            <a:off x="1396880" y="2437496"/>
            <a:ext cx="8386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/>
              <a:t>DECLINAZIONE </a:t>
            </a:r>
          </a:p>
          <a:p>
            <a:pPr algn="ctr"/>
            <a:r>
              <a:rPr lang="it-IT" sz="800" b="1" dirty="0" smtClean="0"/>
              <a:t>CELESTE</a:t>
            </a:r>
            <a:endParaRPr lang="it-IT" sz="800" b="1" dirty="0"/>
          </a:p>
        </p:txBody>
      </p:sp>
      <p:sp>
        <p:nvSpPr>
          <p:cNvPr id="103" name="CasellaDiTesto 102"/>
          <p:cNvSpPr txBox="1"/>
          <p:nvPr/>
        </p:nvSpPr>
        <p:spPr>
          <a:xfrm>
            <a:off x="1518536" y="227687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Symbol" pitchFamily="18" charset="2"/>
              </a:rPr>
              <a:t>d</a:t>
            </a:r>
            <a:endParaRPr lang="it-IT" b="1" dirty="0"/>
          </a:p>
        </p:txBody>
      </p:sp>
      <p:sp>
        <p:nvSpPr>
          <p:cNvPr id="104" name="Arco 103"/>
          <p:cNvSpPr/>
          <p:nvPr/>
        </p:nvSpPr>
        <p:spPr>
          <a:xfrm rot="19169831">
            <a:off x="346062" y="2399717"/>
            <a:ext cx="5170836" cy="2288590"/>
          </a:xfrm>
          <a:prstGeom prst="arc">
            <a:avLst>
              <a:gd name="adj1" fmla="val 16276189"/>
              <a:gd name="adj2" fmla="val 0"/>
            </a:avLst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5" name="CasellaDiTesto 104"/>
          <p:cNvSpPr txBox="1"/>
          <p:nvPr/>
        </p:nvSpPr>
        <p:spPr>
          <a:xfrm rot="20057951">
            <a:off x="3254439" y="2004349"/>
            <a:ext cx="9765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/>
              <a:t>DISTANZA POLARE</a:t>
            </a:r>
            <a:endParaRPr lang="it-IT" sz="800" b="1" dirty="0"/>
          </a:p>
        </p:txBody>
      </p:sp>
      <p:sp>
        <p:nvSpPr>
          <p:cNvPr id="106" name="CasellaDiTesto 105"/>
          <p:cNvSpPr txBox="1"/>
          <p:nvPr/>
        </p:nvSpPr>
        <p:spPr>
          <a:xfrm>
            <a:off x="3462752" y="177281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p</a:t>
            </a:r>
            <a:endParaRPr lang="it-IT" b="1" dirty="0"/>
          </a:p>
        </p:txBody>
      </p:sp>
      <p:sp>
        <p:nvSpPr>
          <p:cNvPr id="111" name="Arco 110"/>
          <p:cNvSpPr/>
          <p:nvPr/>
        </p:nvSpPr>
        <p:spPr>
          <a:xfrm rot="5400000">
            <a:off x="2518933" y="1045020"/>
            <a:ext cx="735510" cy="5184576"/>
          </a:xfrm>
          <a:prstGeom prst="arc">
            <a:avLst>
              <a:gd name="adj1" fmla="val 16200000"/>
              <a:gd name="adj2" fmla="val 3979867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2" name="CasellaDiTesto 111"/>
          <p:cNvSpPr txBox="1"/>
          <p:nvPr/>
        </p:nvSpPr>
        <p:spPr>
          <a:xfrm rot="21179341">
            <a:off x="4409549" y="3669141"/>
            <a:ext cx="5966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>
                <a:solidFill>
                  <a:srgbClr val="FF0000"/>
                </a:solidFill>
              </a:rPr>
              <a:t>AZIMUTH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113" name="CasellaDiTesto 112"/>
          <p:cNvSpPr txBox="1"/>
          <p:nvPr/>
        </p:nvSpPr>
        <p:spPr>
          <a:xfrm>
            <a:off x="4524410" y="341970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Az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15" name="Arco 114"/>
          <p:cNvSpPr/>
          <p:nvPr/>
        </p:nvSpPr>
        <p:spPr>
          <a:xfrm rot="5400000">
            <a:off x="2518933" y="1132459"/>
            <a:ext cx="735510" cy="5184576"/>
          </a:xfrm>
          <a:prstGeom prst="arc">
            <a:avLst>
              <a:gd name="adj1" fmla="val 16200000"/>
              <a:gd name="adj2" fmla="val 3979867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6" name="CasellaDiTesto 115"/>
          <p:cNvSpPr txBox="1"/>
          <p:nvPr/>
        </p:nvSpPr>
        <p:spPr>
          <a:xfrm>
            <a:off x="4398856" y="4221088"/>
            <a:ext cx="688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ANGOLO </a:t>
            </a:r>
          </a:p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AZIMUTALE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grpSp>
        <p:nvGrpSpPr>
          <p:cNvPr id="7" name="Gruppo 123"/>
          <p:cNvGrpSpPr/>
          <p:nvPr/>
        </p:nvGrpSpPr>
        <p:grpSpPr>
          <a:xfrm>
            <a:off x="4614880" y="4005064"/>
            <a:ext cx="295274" cy="369332"/>
            <a:chOff x="5004048" y="4005064"/>
            <a:chExt cx="295274" cy="369332"/>
          </a:xfrm>
        </p:grpSpPr>
        <p:sp>
          <p:nvSpPr>
            <p:cNvPr id="117" name="CasellaDiTesto 116"/>
            <p:cNvSpPr txBox="1"/>
            <p:nvPr/>
          </p:nvSpPr>
          <p:spPr>
            <a:xfrm>
              <a:off x="5004048" y="4005064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FF0000"/>
                  </a:solidFill>
                </a:rPr>
                <a:t>Z</a:t>
              </a:r>
              <a:endParaRPr lang="it-IT" b="1" dirty="0">
                <a:solidFill>
                  <a:srgbClr val="FF0000"/>
                </a:solidFill>
              </a:endParaRPr>
            </a:p>
          </p:txBody>
        </p:sp>
        <p:grpSp>
          <p:nvGrpSpPr>
            <p:cNvPr id="12" name="Gruppo 122"/>
            <p:cNvGrpSpPr/>
            <p:nvPr/>
          </p:nvGrpSpPr>
          <p:grpSpPr>
            <a:xfrm>
              <a:off x="5004048" y="4077072"/>
              <a:ext cx="288032" cy="72008"/>
              <a:chOff x="5004048" y="4077072"/>
              <a:chExt cx="288032" cy="72008"/>
            </a:xfrm>
          </p:grpSpPr>
          <p:cxnSp>
            <p:nvCxnSpPr>
              <p:cNvPr id="119" name="Connettore 1 118"/>
              <p:cNvCxnSpPr/>
              <p:nvPr/>
            </p:nvCxnSpPr>
            <p:spPr>
              <a:xfrm flipV="1">
                <a:off x="5004048" y="4077072"/>
                <a:ext cx="147637" cy="720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nettore 1 120"/>
              <p:cNvCxnSpPr/>
              <p:nvPr/>
            </p:nvCxnSpPr>
            <p:spPr>
              <a:xfrm>
                <a:off x="5151685" y="4077072"/>
                <a:ext cx="140395" cy="720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uppo 12"/>
          <p:cNvGrpSpPr/>
          <p:nvPr/>
        </p:nvGrpSpPr>
        <p:grpSpPr>
          <a:xfrm rot="2520000">
            <a:off x="251309" y="3195622"/>
            <a:ext cx="5202440" cy="792088"/>
            <a:chOff x="2123728" y="2852936"/>
            <a:chExt cx="5184576" cy="1008112"/>
          </a:xfrm>
        </p:grpSpPr>
        <p:sp>
          <p:nvSpPr>
            <p:cNvPr id="131" name="Arco 130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4452745"/>
              </a:avLst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2" name="Arco 131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 w="571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33" name="CasellaDiTesto 132"/>
          <p:cNvSpPr txBox="1"/>
          <p:nvPr/>
        </p:nvSpPr>
        <p:spPr>
          <a:xfrm rot="2158830">
            <a:off x="3460004" y="4715200"/>
            <a:ext cx="9284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ANGOLO ORARIO</a:t>
            </a:r>
            <a:endParaRPr lang="it-IT" sz="800" b="1" dirty="0"/>
          </a:p>
        </p:txBody>
      </p:sp>
      <p:sp>
        <p:nvSpPr>
          <p:cNvPr id="134" name="CasellaDiTesto 133"/>
          <p:cNvSpPr txBox="1"/>
          <p:nvPr/>
        </p:nvSpPr>
        <p:spPr>
          <a:xfrm>
            <a:off x="3894800" y="4509120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t</a:t>
            </a:r>
          </a:p>
        </p:txBody>
      </p:sp>
      <p:sp>
        <p:nvSpPr>
          <p:cNvPr id="136" name="Arco 135"/>
          <p:cNvSpPr/>
          <p:nvPr/>
        </p:nvSpPr>
        <p:spPr>
          <a:xfrm rot="7920000">
            <a:off x="2465845" y="969424"/>
            <a:ext cx="735510" cy="5202440"/>
          </a:xfrm>
          <a:prstGeom prst="arc">
            <a:avLst>
              <a:gd name="adj1" fmla="val 4438184"/>
              <a:gd name="adj2" fmla="val 5387518"/>
            </a:avLst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2" name="Gruppo 136"/>
          <p:cNvGrpSpPr/>
          <p:nvPr/>
        </p:nvGrpSpPr>
        <p:grpSpPr>
          <a:xfrm rot="2983824">
            <a:off x="1028901" y="1988840"/>
            <a:ext cx="308098" cy="369332"/>
            <a:chOff x="5004048" y="4005064"/>
            <a:chExt cx="308098" cy="369332"/>
          </a:xfrm>
        </p:grpSpPr>
        <p:sp>
          <p:nvSpPr>
            <p:cNvPr id="138" name="CasellaDiTesto 137"/>
            <p:cNvSpPr txBox="1"/>
            <p:nvPr/>
          </p:nvSpPr>
          <p:spPr>
            <a:xfrm>
              <a:off x="5004048" y="4005064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/>
                <a:t>P</a:t>
              </a:r>
              <a:endParaRPr lang="it-IT" b="1" dirty="0"/>
            </a:p>
          </p:txBody>
        </p:sp>
        <p:grpSp>
          <p:nvGrpSpPr>
            <p:cNvPr id="23" name="Gruppo 122"/>
            <p:cNvGrpSpPr/>
            <p:nvPr/>
          </p:nvGrpSpPr>
          <p:grpSpPr>
            <a:xfrm>
              <a:off x="5004048" y="4077072"/>
              <a:ext cx="288032" cy="72008"/>
              <a:chOff x="5004048" y="4077072"/>
              <a:chExt cx="288032" cy="72008"/>
            </a:xfrm>
          </p:grpSpPr>
          <p:cxnSp>
            <p:nvCxnSpPr>
              <p:cNvPr id="140" name="Connettore 1 139"/>
              <p:cNvCxnSpPr/>
              <p:nvPr/>
            </p:nvCxnSpPr>
            <p:spPr>
              <a:xfrm flipV="1">
                <a:off x="5004048" y="4077072"/>
                <a:ext cx="147637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ttore 1 140"/>
              <p:cNvCxnSpPr/>
              <p:nvPr/>
            </p:nvCxnSpPr>
            <p:spPr>
              <a:xfrm>
                <a:off x="5151685" y="4077072"/>
                <a:ext cx="140395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2" name="CasellaDiTesto 141"/>
          <p:cNvSpPr txBox="1"/>
          <p:nvPr/>
        </p:nvSpPr>
        <p:spPr>
          <a:xfrm rot="3336055">
            <a:off x="651569" y="2212408"/>
            <a:ext cx="561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ANGOLO</a:t>
            </a:r>
          </a:p>
          <a:p>
            <a:r>
              <a:rPr lang="it-IT" sz="800" b="1" dirty="0" smtClean="0"/>
              <a:t>AL POLO</a:t>
            </a:r>
            <a:endParaRPr lang="it-IT" sz="800" b="1" dirty="0"/>
          </a:p>
        </p:txBody>
      </p:sp>
      <p:sp>
        <p:nvSpPr>
          <p:cNvPr id="94" name="Arco 93"/>
          <p:cNvSpPr/>
          <p:nvPr/>
        </p:nvSpPr>
        <p:spPr>
          <a:xfrm rot="16200000">
            <a:off x="303242" y="2774060"/>
            <a:ext cx="5170836" cy="1584174"/>
          </a:xfrm>
          <a:prstGeom prst="arc">
            <a:avLst>
              <a:gd name="adj1" fmla="val 19171477"/>
              <a:gd name="adj2" fmla="val 0"/>
            </a:avLst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2" name="Stella a 5 punte 121"/>
          <p:cNvSpPr/>
          <p:nvPr/>
        </p:nvSpPr>
        <p:spPr>
          <a:xfrm>
            <a:off x="2022592" y="2631195"/>
            <a:ext cx="216024" cy="216024"/>
          </a:xfrm>
          <a:prstGeom prst="star5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3" name="CasellaDiTesto 122"/>
          <p:cNvSpPr txBox="1"/>
          <p:nvPr/>
        </p:nvSpPr>
        <p:spPr>
          <a:xfrm rot="17212863">
            <a:off x="1684428" y="1595632"/>
            <a:ext cx="1040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DISTANZA ZENITALE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124" name="CasellaDiTesto 123"/>
          <p:cNvSpPr txBox="1"/>
          <p:nvPr/>
        </p:nvSpPr>
        <p:spPr>
          <a:xfrm>
            <a:off x="1962578" y="1407058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z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26" name="Arco 125"/>
          <p:cNvSpPr/>
          <p:nvPr/>
        </p:nvSpPr>
        <p:spPr>
          <a:xfrm rot="19169831">
            <a:off x="346062" y="2393999"/>
            <a:ext cx="5170836" cy="2288590"/>
          </a:xfrm>
          <a:prstGeom prst="arc">
            <a:avLst>
              <a:gd name="adj1" fmla="val 16276189"/>
              <a:gd name="adj2" fmla="val 0"/>
            </a:avLst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7" name="CasellaDiTesto 126"/>
          <p:cNvSpPr txBox="1"/>
          <p:nvPr/>
        </p:nvSpPr>
        <p:spPr>
          <a:xfrm rot="20057951">
            <a:off x="3254439" y="1998631"/>
            <a:ext cx="9765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/>
              <a:t>DISTANZA POLARE</a:t>
            </a:r>
            <a:endParaRPr lang="it-IT" sz="800" b="1" dirty="0"/>
          </a:p>
        </p:txBody>
      </p:sp>
      <p:sp>
        <p:nvSpPr>
          <p:cNvPr id="128" name="CasellaDiTesto 127"/>
          <p:cNvSpPr txBox="1"/>
          <p:nvPr/>
        </p:nvSpPr>
        <p:spPr>
          <a:xfrm>
            <a:off x="3462752" y="176709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p</a:t>
            </a:r>
            <a:endParaRPr lang="it-IT" b="1" dirty="0"/>
          </a:p>
        </p:txBody>
      </p:sp>
      <p:sp>
        <p:nvSpPr>
          <p:cNvPr id="129" name="Arco 128"/>
          <p:cNvSpPr/>
          <p:nvPr/>
        </p:nvSpPr>
        <p:spPr>
          <a:xfrm rot="16200000">
            <a:off x="283674" y="2721618"/>
            <a:ext cx="5237127" cy="1611331"/>
          </a:xfrm>
          <a:prstGeom prst="arc">
            <a:avLst>
              <a:gd name="adj1" fmla="val 19171477"/>
              <a:gd name="adj2" fmla="val 0"/>
            </a:avLst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0" name="Connettore 1 129"/>
          <p:cNvCxnSpPr/>
          <p:nvPr/>
        </p:nvCxnSpPr>
        <p:spPr>
          <a:xfrm flipV="1">
            <a:off x="6899078" y="1988260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CasellaDiTesto 136"/>
          <p:cNvSpPr txBox="1"/>
          <p:nvPr/>
        </p:nvSpPr>
        <p:spPr>
          <a:xfrm>
            <a:off x="6755062" y="170022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39" name="CasellaDiTesto 138"/>
          <p:cNvSpPr txBox="1"/>
          <p:nvPr/>
        </p:nvSpPr>
        <p:spPr>
          <a:xfrm>
            <a:off x="6683054" y="1556792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44" name="CasellaDiTesto 143"/>
          <p:cNvSpPr txBox="1"/>
          <p:nvPr/>
        </p:nvSpPr>
        <p:spPr>
          <a:xfrm>
            <a:off x="6660232" y="2132856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45" name="CasellaDiTesto 144"/>
          <p:cNvSpPr txBox="1"/>
          <p:nvPr/>
        </p:nvSpPr>
        <p:spPr>
          <a:xfrm rot="1224536">
            <a:off x="7592910" y="2022024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146" name="CasellaDiTesto 145"/>
          <p:cNvSpPr txBox="1"/>
          <p:nvPr/>
        </p:nvSpPr>
        <p:spPr>
          <a:xfrm rot="2653316">
            <a:off x="8746583" y="2728987"/>
            <a:ext cx="414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Pe</a:t>
            </a:r>
            <a:endParaRPr lang="it-IT" dirty="0"/>
          </a:p>
        </p:txBody>
      </p:sp>
      <p:cxnSp>
        <p:nvCxnSpPr>
          <p:cNvPr id="148" name="Connettore 1 147"/>
          <p:cNvCxnSpPr/>
          <p:nvPr/>
        </p:nvCxnSpPr>
        <p:spPr>
          <a:xfrm flipV="1">
            <a:off x="8676976" y="2996952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CasellaDiTesto 155"/>
          <p:cNvSpPr txBox="1"/>
          <p:nvPr/>
        </p:nvSpPr>
        <p:spPr>
          <a:xfrm rot="19865196">
            <a:off x="6470667" y="2733897"/>
            <a:ext cx="17037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 smtClean="0">
                <a:solidFill>
                  <a:srgbClr val="00B050"/>
                </a:solidFill>
              </a:rPr>
              <a:t>Triangolo di posizione astronomico</a:t>
            </a:r>
            <a:endParaRPr lang="it-IT" sz="1050" b="1" dirty="0">
              <a:solidFill>
                <a:srgbClr val="00B050"/>
              </a:solidFill>
            </a:endParaRPr>
          </a:p>
        </p:txBody>
      </p:sp>
      <p:sp>
        <p:nvSpPr>
          <p:cNvPr id="157" name="CasellaDiTesto 156"/>
          <p:cNvSpPr txBox="1"/>
          <p:nvPr/>
        </p:nvSpPr>
        <p:spPr>
          <a:xfrm>
            <a:off x="8604448" y="307999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grpSp>
        <p:nvGrpSpPr>
          <p:cNvPr id="158" name="Gruppo 123"/>
          <p:cNvGrpSpPr/>
          <p:nvPr/>
        </p:nvGrpSpPr>
        <p:grpSpPr>
          <a:xfrm>
            <a:off x="6732240" y="2483604"/>
            <a:ext cx="295274" cy="369332"/>
            <a:chOff x="5004048" y="4005064"/>
            <a:chExt cx="295274" cy="369332"/>
          </a:xfrm>
        </p:grpSpPr>
        <p:sp>
          <p:nvSpPr>
            <p:cNvPr id="159" name="CasellaDiTesto 158"/>
            <p:cNvSpPr txBox="1"/>
            <p:nvPr/>
          </p:nvSpPr>
          <p:spPr>
            <a:xfrm>
              <a:off x="5004048" y="4005064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FF0000"/>
                  </a:solidFill>
                </a:rPr>
                <a:t>Z</a:t>
              </a:r>
              <a:endParaRPr lang="it-IT" b="1" dirty="0">
                <a:solidFill>
                  <a:srgbClr val="FF0000"/>
                </a:solidFill>
              </a:endParaRPr>
            </a:p>
          </p:txBody>
        </p:sp>
        <p:grpSp>
          <p:nvGrpSpPr>
            <p:cNvPr id="160" name="Gruppo 122"/>
            <p:cNvGrpSpPr/>
            <p:nvPr/>
          </p:nvGrpSpPr>
          <p:grpSpPr>
            <a:xfrm>
              <a:off x="5004048" y="4077072"/>
              <a:ext cx="288032" cy="72008"/>
              <a:chOff x="5004048" y="4077072"/>
              <a:chExt cx="288032" cy="72008"/>
            </a:xfrm>
          </p:grpSpPr>
          <p:cxnSp>
            <p:nvCxnSpPr>
              <p:cNvPr id="161" name="Connettore 1 160"/>
              <p:cNvCxnSpPr/>
              <p:nvPr/>
            </p:nvCxnSpPr>
            <p:spPr>
              <a:xfrm flipV="1">
                <a:off x="5004048" y="4077072"/>
                <a:ext cx="147637" cy="720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ttore 1 161"/>
              <p:cNvCxnSpPr/>
              <p:nvPr/>
            </p:nvCxnSpPr>
            <p:spPr>
              <a:xfrm>
                <a:off x="5151685" y="4077072"/>
                <a:ext cx="140395" cy="720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3" name="Gruppo 136"/>
          <p:cNvGrpSpPr/>
          <p:nvPr/>
        </p:nvGrpSpPr>
        <p:grpSpPr>
          <a:xfrm rot="2983824">
            <a:off x="8186821" y="2689153"/>
            <a:ext cx="308098" cy="369332"/>
            <a:chOff x="5004048" y="4005064"/>
            <a:chExt cx="308098" cy="369332"/>
          </a:xfrm>
        </p:grpSpPr>
        <p:sp>
          <p:nvSpPr>
            <p:cNvPr id="164" name="CasellaDiTesto 163"/>
            <p:cNvSpPr txBox="1"/>
            <p:nvPr/>
          </p:nvSpPr>
          <p:spPr>
            <a:xfrm>
              <a:off x="5004048" y="4005064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/>
                <a:t>P</a:t>
              </a:r>
              <a:endParaRPr lang="it-IT" b="1" dirty="0"/>
            </a:p>
          </p:txBody>
        </p:sp>
        <p:grpSp>
          <p:nvGrpSpPr>
            <p:cNvPr id="165" name="Gruppo 122"/>
            <p:cNvGrpSpPr/>
            <p:nvPr/>
          </p:nvGrpSpPr>
          <p:grpSpPr>
            <a:xfrm>
              <a:off x="5004048" y="4077072"/>
              <a:ext cx="288032" cy="72008"/>
              <a:chOff x="5004048" y="4077072"/>
              <a:chExt cx="288032" cy="72008"/>
            </a:xfrm>
          </p:grpSpPr>
          <p:cxnSp>
            <p:nvCxnSpPr>
              <p:cNvPr id="166" name="Connettore 1 165"/>
              <p:cNvCxnSpPr/>
              <p:nvPr/>
            </p:nvCxnSpPr>
            <p:spPr>
              <a:xfrm flipV="1">
                <a:off x="5004048" y="4077072"/>
                <a:ext cx="147637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Connettore 1 166"/>
              <p:cNvCxnSpPr/>
              <p:nvPr/>
            </p:nvCxnSpPr>
            <p:spPr>
              <a:xfrm>
                <a:off x="5151685" y="4077072"/>
                <a:ext cx="140395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8" name="Figura a mano libera 167"/>
          <p:cNvSpPr/>
          <p:nvPr/>
        </p:nvSpPr>
        <p:spPr>
          <a:xfrm>
            <a:off x="8069283" y="2636912"/>
            <a:ext cx="103117" cy="426922"/>
          </a:xfrm>
          <a:custGeom>
            <a:avLst/>
            <a:gdLst>
              <a:gd name="connsiteX0" fmla="*/ 112816 w 112816"/>
              <a:gd name="connsiteY0" fmla="*/ 0 h 593766"/>
              <a:gd name="connsiteX1" fmla="*/ 17813 w 112816"/>
              <a:gd name="connsiteY1" fmla="*/ 249381 h 593766"/>
              <a:gd name="connsiteX2" fmla="*/ 5938 w 112816"/>
              <a:gd name="connsiteY2" fmla="*/ 593766 h 59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2816" h="593766">
                <a:moveTo>
                  <a:pt x="112816" y="0"/>
                </a:moveTo>
                <a:cubicBezTo>
                  <a:pt x="74221" y="75210"/>
                  <a:pt x="35626" y="150420"/>
                  <a:pt x="17813" y="249381"/>
                </a:cubicBezTo>
                <a:cubicBezTo>
                  <a:pt x="0" y="348342"/>
                  <a:pt x="2969" y="471054"/>
                  <a:pt x="5938" y="593766"/>
                </a:cubicBezTo>
              </a:path>
            </a:pathLst>
          </a:custGeom>
          <a:ln w="57150"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9" name="Figura a mano libera 168"/>
          <p:cNvSpPr/>
          <p:nvPr/>
        </p:nvSpPr>
        <p:spPr>
          <a:xfrm>
            <a:off x="6444208" y="2351314"/>
            <a:ext cx="977870" cy="501622"/>
          </a:xfrm>
          <a:custGeom>
            <a:avLst/>
            <a:gdLst>
              <a:gd name="connsiteX0" fmla="*/ 605642 w 605642"/>
              <a:gd name="connsiteY0" fmla="*/ 0 h 629392"/>
              <a:gd name="connsiteX1" fmla="*/ 546265 w 605642"/>
              <a:gd name="connsiteY1" fmla="*/ 320634 h 629392"/>
              <a:gd name="connsiteX2" fmla="*/ 368135 w 605642"/>
              <a:gd name="connsiteY2" fmla="*/ 581891 h 629392"/>
              <a:gd name="connsiteX3" fmla="*/ 0 w 605642"/>
              <a:gd name="connsiteY3" fmla="*/ 605642 h 629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642" h="629392">
                <a:moveTo>
                  <a:pt x="605642" y="0"/>
                </a:moveTo>
                <a:cubicBezTo>
                  <a:pt x="595746" y="111826"/>
                  <a:pt x="585850" y="223652"/>
                  <a:pt x="546265" y="320634"/>
                </a:cubicBezTo>
                <a:cubicBezTo>
                  <a:pt x="506681" y="417616"/>
                  <a:pt x="459179" y="534390"/>
                  <a:pt x="368135" y="581891"/>
                </a:cubicBezTo>
                <a:cubicBezTo>
                  <a:pt x="277091" y="629392"/>
                  <a:pt x="138545" y="617517"/>
                  <a:pt x="0" y="605642"/>
                </a:cubicBezTo>
              </a:path>
            </a:pathLst>
          </a:cu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0" name="Figura a mano libera 169"/>
          <p:cNvSpPr/>
          <p:nvPr/>
        </p:nvSpPr>
        <p:spPr>
          <a:xfrm rot="993708">
            <a:off x="6261109" y="3339540"/>
            <a:ext cx="425413" cy="292925"/>
          </a:xfrm>
          <a:custGeom>
            <a:avLst/>
            <a:gdLst>
              <a:gd name="connsiteX0" fmla="*/ 0 w 510639"/>
              <a:gd name="connsiteY0" fmla="*/ 31668 h 292925"/>
              <a:gd name="connsiteX1" fmla="*/ 320634 w 510639"/>
              <a:gd name="connsiteY1" fmla="*/ 43543 h 292925"/>
              <a:gd name="connsiteX2" fmla="*/ 510639 w 510639"/>
              <a:gd name="connsiteY2" fmla="*/ 292925 h 29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0639" h="292925">
                <a:moveTo>
                  <a:pt x="0" y="31668"/>
                </a:moveTo>
                <a:cubicBezTo>
                  <a:pt x="117764" y="15834"/>
                  <a:pt x="235528" y="0"/>
                  <a:pt x="320634" y="43543"/>
                </a:cubicBezTo>
                <a:cubicBezTo>
                  <a:pt x="405740" y="87086"/>
                  <a:pt x="458189" y="190005"/>
                  <a:pt x="510639" y="292925"/>
                </a:cubicBezTo>
              </a:path>
            </a:pathLst>
          </a:custGeom>
          <a:ln w="57150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1" name="CasellaDiTesto 170"/>
          <p:cNvSpPr txBox="1"/>
          <p:nvPr/>
        </p:nvSpPr>
        <p:spPr>
          <a:xfrm>
            <a:off x="6480120" y="306896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B050"/>
                </a:solidFill>
              </a:rPr>
              <a:t>A</a:t>
            </a:r>
            <a:endParaRPr lang="it-IT" b="1" dirty="0">
              <a:solidFill>
                <a:srgbClr val="00B050"/>
              </a:solidFill>
            </a:endParaRPr>
          </a:p>
        </p:txBody>
      </p:sp>
      <p:sp>
        <p:nvSpPr>
          <p:cNvPr id="172" name="CasellaDiTesto 171"/>
          <p:cNvSpPr txBox="1"/>
          <p:nvPr/>
        </p:nvSpPr>
        <p:spPr>
          <a:xfrm>
            <a:off x="6632520" y="4283804"/>
            <a:ext cx="217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B050"/>
                </a:solidFill>
              </a:rPr>
              <a:t>A = Angolo all’ASTRO</a:t>
            </a:r>
            <a:endParaRPr lang="it-IT" b="1" dirty="0">
              <a:solidFill>
                <a:srgbClr val="00B050"/>
              </a:solidFill>
            </a:endParaRPr>
          </a:p>
        </p:txBody>
      </p:sp>
      <p:sp>
        <p:nvSpPr>
          <p:cNvPr id="173" name="CasellaDiTesto 172"/>
          <p:cNvSpPr txBox="1"/>
          <p:nvPr/>
        </p:nvSpPr>
        <p:spPr>
          <a:xfrm>
            <a:off x="6012160" y="2204864"/>
            <a:ext cx="688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ANGOLO </a:t>
            </a:r>
          </a:p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AZIMUTALE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174" name="CasellaDiTesto 173"/>
          <p:cNvSpPr txBox="1"/>
          <p:nvPr/>
        </p:nvSpPr>
        <p:spPr>
          <a:xfrm rot="2136193">
            <a:off x="8218479" y="2382618"/>
            <a:ext cx="561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ANGOLO</a:t>
            </a:r>
          </a:p>
          <a:p>
            <a:r>
              <a:rPr lang="it-IT" sz="800" b="1" dirty="0" smtClean="0"/>
              <a:t>AL POLO</a:t>
            </a:r>
            <a:endParaRPr lang="it-IT" sz="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4097 0.19936 " pathEditMode="relative" ptsTypes="AA">
                                      <p:cBhvr>
                                        <p:cTn id="27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4097 0.19936 " pathEditMode="relative" ptsTypes="AA">
                                      <p:cBhvr>
                                        <p:cTn id="29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4097 0.19936 " pathEditMode="relative" ptsTypes="AA">
                                      <p:cBhvr>
                                        <p:cTn id="31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4097 0.19936 " pathEditMode="relative" ptsTypes="AA">
                                      <p:cBhvr>
                                        <p:cTn id="33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4097 0.19936 " pathEditMode="relative" ptsTypes="AA">
                                      <p:cBhvr>
                                        <p:cTn id="35" dur="2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4097 0.19936 " pathEditMode="relative" ptsTypes="AA">
                                      <p:cBhvr>
                                        <p:cTn id="37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4097 0.19936 " pathEditMode="relative" ptsTypes="AA">
                                      <p:cBhvr>
                                        <p:cTn id="39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9556E-7 L 0.43212 0.19912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" y="99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18" grpId="1" animBg="1"/>
      <p:bldP spid="122" grpId="0" animBg="1"/>
      <p:bldP spid="123" grpId="0"/>
      <p:bldP spid="123" grpId="1"/>
      <p:bldP spid="124" grpId="0"/>
      <p:bldP spid="124" grpId="1"/>
      <p:bldP spid="126" grpId="0" animBg="1"/>
      <p:bldP spid="126" grpId="1" animBg="1"/>
      <p:bldP spid="127" grpId="0"/>
      <p:bldP spid="127" grpId="1"/>
      <p:bldP spid="128" grpId="0"/>
      <p:bldP spid="128" grpId="1"/>
      <p:bldP spid="129" grpId="0" animBg="1"/>
      <p:bldP spid="129" grpId="1" animBg="1"/>
      <p:bldP spid="137" grpId="0"/>
      <p:bldP spid="139" grpId="0"/>
      <p:bldP spid="144" grpId="0"/>
      <p:bldP spid="145" grpId="0"/>
      <p:bldP spid="146" grpId="0"/>
      <p:bldP spid="156" grpId="0"/>
      <p:bldP spid="157" grpId="0"/>
      <p:bldP spid="168" grpId="0" animBg="1"/>
      <p:bldP spid="169" grpId="0" animBg="1"/>
      <p:bldP spid="170" grpId="0" animBg="1"/>
      <p:bldP spid="171" grpId="0"/>
      <p:bldP spid="172" grpId="0"/>
      <p:bldP spid="173" grpId="0"/>
      <p:bldP spid="174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858</TotalTime>
  <Words>2258</Words>
  <Application>Microsoft Office PowerPoint</Application>
  <PresentationFormat>Presentazione su schermo (4:3)</PresentationFormat>
  <Paragraphs>698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Tema di Office</vt:lpstr>
      <vt:lpstr>Navigazione astronomica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Win7</dc:creator>
  <cp:lastModifiedBy>Win7</cp:lastModifiedBy>
  <cp:revision>70</cp:revision>
  <dcterms:created xsi:type="dcterms:W3CDTF">2020-08-21T08:31:24Z</dcterms:created>
  <dcterms:modified xsi:type="dcterms:W3CDTF">2020-08-24T16:48:42Z</dcterms:modified>
</cp:coreProperties>
</file>