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7F585-A053-40E2-A60F-2CC54BF3BEDB}" type="datetimeFigureOut">
              <a:rPr lang="it-IT" smtClean="0"/>
              <a:pPr/>
              <a:t>21/11/2020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F76F1-91A0-459E-A41D-817B6944B30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Navigazione astronomica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2400" b="1" dirty="0" smtClean="0">
                <a:solidFill>
                  <a:schemeClr val="accent3">
                    <a:lumMod val="50000"/>
                  </a:schemeClr>
                </a:solidFill>
              </a:rPr>
              <a:t>Nomenclatura</a:t>
            </a:r>
          </a:p>
          <a:p>
            <a:r>
              <a:rPr lang="it-IT" sz="2400" b="1" dirty="0" smtClean="0">
                <a:solidFill>
                  <a:schemeClr val="accent3">
                    <a:lumMod val="50000"/>
                  </a:schemeClr>
                </a:solidFill>
              </a:rPr>
              <a:t>(SPECIFICA DELL’EMISFERO SUD)</a:t>
            </a:r>
            <a:endParaRPr lang="it-IT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804262" y="144923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35106" y="5346915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</a:t>
            </a:r>
            <a:r>
              <a:rPr lang="it-IT" sz="800" dirty="0" err="1" smtClean="0"/>
              <a:t>sUD</a:t>
            </a:r>
            <a:endParaRPr lang="it-IT" sz="800" dirty="0" smtClean="0"/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42°S</a:t>
            </a:r>
            <a:endParaRPr lang="it-IT" sz="2400" dirty="0"/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2483768" y="4005064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475656" y="13407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4" name="Arco 103"/>
          <p:cNvSpPr/>
          <p:nvPr/>
        </p:nvSpPr>
        <p:spPr>
          <a:xfrm rot="19169831">
            <a:off x="263341" y="2021150"/>
            <a:ext cx="5113886" cy="2697677"/>
          </a:xfrm>
          <a:prstGeom prst="arc">
            <a:avLst>
              <a:gd name="adj1" fmla="val 13557083"/>
              <a:gd name="adj2" fmla="val 211772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CasellaDiTesto 105"/>
          <p:cNvSpPr txBox="1"/>
          <p:nvPr/>
        </p:nvSpPr>
        <p:spPr>
          <a:xfrm>
            <a:off x="2267744" y="19168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94" name="Arco 93"/>
          <p:cNvSpPr/>
          <p:nvPr/>
        </p:nvSpPr>
        <p:spPr>
          <a:xfrm rot="16832541">
            <a:off x="-226252" y="2203001"/>
            <a:ext cx="5170836" cy="2681366"/>
          </a:xfrm>
          <a:prstGeom prst="arc">
            <a:avLst>
              <a:gd name="adj1" fmla="val 16860911"/>
              <a:gd name="adj2" fmla="val 102034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971600" y="2996952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CasellaDiTesto 134"/>
          <p:cNvSpPr txBox="1"/>
          <p:nvPr/>
        </p:nvSpPr>
        <p:spPr>
          <a:xfrm>
            <a:off x="7164288" y="980728"/>
            <a:ext cx="12650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 = 20°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70°</a:t>
            </a:r>
          </a:p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330°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</a:t>
            </a:r>
            <a:r>
              <a:rPr lang="it-IT" b="1" dirty="0" smtClean="0">
                <a:solidFill>
                  <a:srgbClr val="FF0000"/>
                </a:solidFill>
              </a:rPr>
              <a:t>S150°W</a:t>
            </a:r>
            <a:endParaRPr lang="it-IT" b="1" dirty="0" smtClean="0">
              <a:solidFill>
                <a:srgbClr val="FF0000"/>
              </a:solidFill>
            </a:endParaRPr>
          </a:p>
          <a:p>
            <a:endParaRPr lang="it-IT" dirty="0"/>
          </a:p>
          <a:p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15°N</a:t>
            </a:r>
          </a:p>
          <a:p>
            <a:r>
              <a:rPr lang="it-IT" b="1" dirty="0" smtClean="0"/>
              <a:t>p = 105°</a:t>
            </a:r>
          </a:p>
          <a:p>
            <a:r>
              <a:rPr lang="it-IT" b="1" dirty="0" smtClean="0"/>
              <a:t>t = 035°</a:t>
            </a:r>
          </a:p>
          <a:p>
            <a:r>
              <a:rPr lang="it-IT" b="1" dirty="0" smtClean="0"/>
              <a:t>P = 035°W</a:t>
            </a:r>
            <a:endParaRPr lang="it-IT" b="1" dirty="0"/>
          </a:p>
        </p:txBody>
      </p:sp>
      <p:sp>
        <p:nvSpPr>
          <p:cNvPr id="143" name="Figura a mano libera 142"/>
          <p:cNvSpPr/>
          <p:nvPr/>
        </p:nvSpPr>
        <p:spPr>
          <a:xfrm>
            <a:off x="1115616" y="985838"/>
            <a:ext cx="3757613" cy="2228850"/>
          </a:xfrm>
          <a:custGeom>
            <a:avLst/>
            <a:gdLst>
              <a:gd name="connsiteX0" fmla="*/ 0 w 3757613"/>
              <a:gd name="connsiteY0" fmla="*/ 2133600 h 2228850"/>
              <a:gd name="connsiteX1" fmla="*/ 90488 w 3757613"/>
              <a:gd name="connsiteY1" fmla="*/ 1771650 h 2228850"/>
              <a:gd name="connsiteX2" fmla="*/ 228600 w 3757613"/>
              <a:gd name="connsiteY2" fmla="*/ 1409700 h 2228850"/>
              <a:gd name="connsiteX3" fmla="*/ 376238 w 3757613"/>
              <a:gd name="connsiteY3" fmla="*/ 1090612 h 2228850"/>
              <a:gd name="connsiteX4" fmla="*/ 557213 w 3757613"/>
              <a:gd name="connsiteY4" fmla="*/ 771525 h 2228850"/>
              <a:gd name="connsiteX5" fmla="*/ 757238 w 3757613"/>
              <a:gd name="connsiteY5" fmla="*/ 500062 h 2228850"/>
              <a:gd name="connsiteX6" fmla="*/ 976313 w 3757613"/>
              <a:gd name="connsiteY6" fmla="*/ 276225 h 2228850"/>
              <a:gd name="connsiteX7" fmla="*/ 1252538 w 3757613"/>
              <a:gd name="connsiteY7" fmla="*/ 90487 h 2228850"/>
              <a:gd name="connsiteX8" fmla="*/ 1447800 w 3757613"/>
              <a:gd name="connsiteY8" fmla="*/ 19050 h 2228850"/>
              <a:gd name="connsiteX9" fmla="*/ 1600200 w 3757613"/>
              <a:gd name="connsiteY9" fmla="*/ 0 h 2228850"/>
              <a:gd name="connsiteX10" fmla="*/ 1795463 w 3757613"/>
              <a:gd name="connsiteY10" fmla="*/ 0 h 2228850"/>
              <a:gd name="connsiteX11" fmla="*/ 1924050 w 3757613"/>
              <a:gd name="connsiteY11" fmla="*/ 4762 h 2228850"/>
              <a:gd name="connsiteX12" fmla="*/ 2124075 w 3757613"/>
              <a:gd name="connsiteY12" fmla="*/ 14287 h 2228850"/>
              <a:gd name="connsiteX13" fmla="*/ 2281238 w 3757613"/>
              <a:gd name="connsiteY13" fmla="*/ 33337 h 2228850"/>
              <a:gd name="connsiteX14" fmla="*/ 2466975 w 3757613"/>
              <a:gd name="connsiteY14" fmla="*/ 76200 h 2228850"/>
              <a:gd name="connsiteX15" fmla="*/ 2681288 w 3757613"/>
              <a:gd name="connsiteY15" fmla="*/ 138112 h 2228850"/>
              <a:gd name="connsiteX16" fmla="*/ 2914650 w 3757613"/>
              <a:gd name="connsiteY16" fmla="*/ 233362 h 2228850"/>
              <a:gd name="connsiteX17" fmla="*/ 3148013 w 3757613"/>
              <a:gd name="connsiteY17" fmla="*/ 342900 h 2228850"/>
              <a:gd name="connsiteX18" fmla="*/ 3381375 w 3757613"/>
              <a:gd name="connsiteY18" fmla="*/ 509587 h 2228850"/>
              <a:gd name="connsiteX19" fmla="*/ 3590925 w 3757613"/>
              <a:gd name="connsiteY19" fmla="*/ 666750 h 2228850"/>
              <a:gd name="connsiteX20" fmla="*/ 3757613 w 3757613"/>
              <a:gd name="connsiteY20" fmla="*/ 838200 h 2228850"/>
              <a:gd name="connsiteX21" fmla="*/ 3600450 w 3757613"/>
              <a:gd name="connsiteY21" fmla="*/ 709612 h 2228850"/>
              <a:gd name="connsiteX22" fmla="*/ 3452813 w 3757613"/>
              <a:gd name="connsiteY22" fmla="*/ 566737 h 2228850"/>
              <a:gd name="connsiteX23" fmla="*/ 3324225 w 3757613"/>
              <a:gd name="connsiteY23" fmla="*/ 509587 h 2228850"/>
              <a:gd name="connsiteX24" fmla="*/ 3062288 w 3757613"/>
              <a:gd name="connsiteY24" fmla="*/ 457200 h 2228850"/>
              <a:gd name="connsiteX25" fmla="*/ 2795588 w 3757613"/>
              <a:gd name="connsiteY25" fmla="*/ 457200 h 2228850"/>
              <a:gd name="connsiteX26" fmla="*/ 2505075 w 3757613"/>
              <a:gd name="connsiteY26" fmla="*/ 500062 h 2228850"/>
              <a:gd name="connsiteX27" fmla="*/ 2295525 w 3757613"/>
              <a:gd name="connsiteY27" fmla="*/ 557212 h 2228850"/>
              <a:gd name="connsiteX28" fmla="*/ 2000250 w 3757613"/>
              <a:gd name="connsiteY28" fmla="*/ 661987 h 2228850"/>
              <a:gd name="connsiteX29" fmla="*/ 1600200 w 3757613"/>
              <a:gd name="connsiteY29" fmla="*/ 842962 h 2228850"/>
              <a:gd name="connsiteX30" fmla="*/ 1257300 w 3757613"/>
              <a:gd name="connsiteY30" fmla="*/ 1052512 h 2228850"/>
              <a:gd name="connsiteX31" fmla="*/ 1000125 w 3757613"/>
              <a:gd name="connsiteY31" fmla="*/ 1243012 h 2228850"/>
              <a:gd name="connsiteX32" fmla="*/ 762000 w 3757613"/>
              <a:gd name="connsiteY32" fmla="*/ 1447800 h 2228850"/>
              <a:gd name="connsiteX33" fmla="*/ 571500 w 3757613"/>
              <a:gd name="connsiteY33" fmla="*/ 1633537 h 2228850"/>
              <a:gd name="connsiteX34" fmla="*/ 352425 w 3757613"/>
              <a:gd name="connsiteY34" fmla="*/ 1871662 h 2228850"/>
              <a:gd name="connsiteX35" fmla="*/ 138113 w 3757613"/>
              <a:gd name="connsiteY35" fmla="*/ 2124075 h 2228850"/>
              <a:gd name="connsiteX36" fmla="*/ 0 w 3757613"/>
              <a:gd name="connsiteY36" fmla="*/ 2228850 h 2228850"/>
              <a:gd name="connsiteX37" fmla="*/ 0 w 3757613"/>
              <a:gd name="connsiteY37" fmla="*/ 2133600 h 222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757613" h="2228850">
                <a:moveTo>
                  <a:pt x="0" y="2133600"/>
                </a:moveTo>
                <a:lnTo>
                  <a:pt x="90488" y="1771650"/>
                </a:lnTo>
                <a:lnTo>
                  <a:pt x="228600" y="1409700"/>
                </a:lnTo>
                <a:lnTo>
                  <a:pt x="376238" y="1090612"/>
                </a:lnTo>
                <a:lnTo>
                  <a:pt x="557213" y="771525"/>
                </a:lnTo>
                <a:lnTo>
                  <a:pt x="757238" y="500062"/>
                </a:lnTo>
                <a:lnTo>
                  <a:pt x="976313" y="276225"/>
                </a:lnTo>
                <a:lnTo>
                  <a:pt x="1252538" y="90487"/>
                </a:lnTo>
                <a:lnTo>
                  <a:pt x="1447800" y="19050"/>
                </a:lnTo>
                <a:lnTo>
                  <a:pt x="1600200" y="0"/>
                </a:lnTo>
                <a:lnTo>
                  <a:pt x="1795463" y="0"/>
                </a:lnTo>
                <a:lnTo>
                  <a:pt x="1924050" y="4762"/>
                </a:lnTo>
                <a:lnTo>
                  <a:pt x="2124075" y="14287"/>
                </a:lnTo>
                <a:lnTo>
                  <a:pt x="2281238" y="33337"/>
                </a:lnTo>
                <a:lnTo>
                  <a:pt x="2466975" y="76200"/>
                </a:lnTo>
                <a:lnTo>
                  <a:pt x="2681288" y="138112"/>
                </a:lnTo>
                <a:lnTo>
                  <a:pt x="2914650" y="233362"/>
                </a:lnTo>
                <a:lnTo>
                  <a:pt x="3148013" y="342900"/>
                </a:lnTo>
                <a:lnTo>
                  <a:pt x="3381375" y="509587"/>
                </a:lnTo>
                <a:lnTo>
                  <a:pt x="3590925" y="666750"/>
                </a:lnTo>
                <a:lnTo>
                  <a:pt x="3757613" y="838200"/>
                </a:lnTo>
                <a:lnTo>
                  <a:pt x="3600450" y="709612"/>
                </a:lnTo>
                <a:lnTo>
                  <a:pt x="3452813" y="566737"/>
                </a:lnTo>
                <a:lnTo>
                  <a:pt x="3324225" y="509587"/>
                </a:lnTo>
                <a:lnTo>
                  <a:pt x="3062288" y="457200"/>
                </a:lnTo>
                <a:lnTo>
                  <a:pt x="2795588" y="457200"/>
                </a:lnTo>
                <a:lnTo>
                  <a:pt x="2505075" y="500062"/>
                </a:lnTo>
                <a:lnTo>
                  <a:pt x="2295525" y="557212"/>
                </a:lnTo>
                <a:lnTo>
                  <a:pt x="2000250" y="661987"/>
                </a:lnTo>
                <a:lnTo>
                  <a:pt x="1600200" y="842962"/>
                </a:lnTo>
                <a:lnTo>
                  <a:pt x="1257300" y="1052512"/>
                </a:lnTo>
                <a:lnTo>
                  <a:pt x="1000125" y="1243012"/>
                </a:lnTo>
                <a:lnTo>
                  <a:pt x="762000" y="1447800"/>
                </a:lnTo>
                <a:lnTo>
                  <a:pt x="571500" y="1633537"/>
                </a:lnTo>
                <a:lnTo>
                  <a:pt x="352425" y="1871662"/>
                </a:lnTo>
                <a:lnTo>
                  <a:pt x="138113" y="2124075"/>
                </a:lnTo>
                <a:lnTo>
                  <a:pt x="0" y="2228850"/>
                </a:lnTo>
                <a:lnTo>
                  <a:pt x="0" y="2133600"/>
                </a:lnTo>
                <a:close/>
              </a:path>
            </a:pathLst>
          </a:cu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dirty="0" smtClean="0">
                <a:solidFill>
                  <a:srgbClr val="00B050"/>
                </a:solidFill>
              </a:rPr>
              <a:t>                                      </a:t>
            </a:r>
          </a:p>
          <a:p>
            <a:r>
              <a:rPr lang="it-IT" sz="1100" dirty="0">
                <a:solidFill>
                  <a:srgbClr val="00B050"/>
                </a:solidFill>
              </a:rPr>
              <a:t> </a:t>
            </a:r>
            <a:r>
              <a:rPr lang="it-IT" sz="1100" dirty="0" smtClean="0">
                <a:solidFill>
                  <a:srgbClr val="00B050"/>
                </a:solidFill>
              </a:rPr>
              <a:t>                                  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         Triangolo </a:t>
            </a:r>
          </a:p>
          <a:p>
            <a:r>
              <a:rPr lang="it-IT" sz="1400" b="1" dirty="0" smtClean="0">
                <a:solidFill>
                  <a:srgbClr val="008000"/>
                </a:solidFill>
              </a:rPr>
              <a:t>                         di posizione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Astronomico</a:t>
            </a:r>
          </a:p>
          <a:p>
            <a:pPr algn="ctr"/>
            <a:endParaRPr lang="it-IT" sz="1100" dirty="0">
              <a:solidFill>
                <a:srgbClr val="00B050"/>
              </a:solidFill>
            </a:endParaRPr>
          </a:p>
          <a:p>
            <a:pPr algn="ctr"/>
            <a:endParaRPr lang="it-IT" sz="1100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104" grpId="0" animBg="1"/>
      <p:bldP spid="106" grpId="0"/>
      <p:bldP spid="94" grpId="0" animBg="1"/>
      <p:bldP spid="1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EST?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ORARIO EST ha un angolo orario t = 270° ed un angolo al polo P = 90°E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OVEST?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ORARIO OVEST ha un angolo orario t = 090° ed un angolo al polo P = 90°W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EST?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VERTICALE EST ha un azimut 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090°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OVEST?</a:t>
            </a:r>
          </a:p>
          <a:p>
            <a:pPr marL="630238" lvl="2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PRIMO VERTICALE OVEST ha un azimut 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270°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MERIDIANO SUPERIORE?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che si trova sul Meridiano SUPERIORE ha la sua altezza massima ed un angolo orario t = 000°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Lungo quale arco si muove una stella fissa, nel suo movimento apparente DIURNO?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Una stella fissa si muove sul suo parallelo celeste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Quale tra le coordinate altazimutali e </a:t>
            </a:r>
            <a:r>
              <a:rPr lang="it-IT" sz="1600" dirty="0" err="1" smtClean="0">
                <a:latin typeface="Arial Narrow" pitchFamily="34" charset="0"/>
              </a:rPr>
              <a:t>locali-orarie</a:t>
            </a:r>
            <a:r>
              <a:rPr lang="it-IT" sz="1600" dirty="0" smtClean="0">
                <a:latin typeface="Arial Narrow" pitchFamily="34" charset="0"/>
              </a:rPr>
              <a:t> si mantiene inalterata durante il movimento apparente di un astro?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Durante il movimento apparente diurno di un astro, rimane inalterata la DECLINAZIONE CELESTE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è circumpolare?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Vuol dire che non tramonta mai, è sempre sopra l’orizzonte celeste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deve avere la declinazione di un astro circumpolare?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 declinazione celeste di un astro circumpolare deve essere maggiore della colatitudine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&gt; 90 –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visibile che si trova sul MERIDIANO INFERIORE?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Un astro visibile che si trova sul meridiano INFERIORE è circumpolare, è alla sua altezza minima ed il suo angolo orario è t = 180°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NON è circumpolare?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Vuol dire che sorge e tramonta (la declinazione celeste è MINORE della colatitudine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&lt; 90 – 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un astro è nella sua fase ASCENDENTE?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si trova nell’emisfero EST della sfera celeste (sia l’angolo al polo che l’angolo azimutale hanno suffisso 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un astro è nella sua fase DISCENDENTE?</a:t>
            </a:r>
          </a:p>
          <a:p>
            <a:pPr marL="630238" lvl="2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si trova nell’emisfero OVEST della sfera celeste (sia l’angolo al polo che l’angolo azimutale hanno suffisso W)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la DISTANZA POLARE è maggiore di 90°?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la declinazione celeste di un astro visibile è di segno diverso (o “eteronima”) della latitudine dell’osservatore)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il triangolo di posizione SI ANNULLA (e si può fare la somma o la differenza di coordinate)?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Quando un astro visibile si trova sul meridiano superiore o inferiore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NORD celeste?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esattamente sul polo nord terrestre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90°N), cosa impossibile per un navigante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SUD celeste?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esattamente sul polo sud terrestre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90°S), cosa impossibile per un navigante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esattamente metà emisfero NORD e metà emisfero sud celeste?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 sull’equatore terrestre (</a:t>
            </a:r>
            <a:r>
              <a:rPr lang="it-IT" sz="1600" dirty="0" smtClean="0">
                <a:solidFill>
                  <a:srgbClr val="FF0000"/>
                </a:solidFill>
                <a:latin typeface="Symbol" pitchFamily="18" charset="2"/>
              </a:rPr>
              <a:t>j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00°)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ALTEZZA?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Si trovano sullo stesso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almicantarat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(parallelo all’orizzonte celeste)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DECLINAZIONE CELESTE?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Si trovano sullo stesso parallelo celeste (parallelo all’equatore celeste)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Esiste una stella fissa con declinazione celeste di valore assoluto pari a 90°?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No, non esiste (visibile ed utilizzabile durante l’osservazione crepuscolare). La stella polare ha una declinazione pari a d = 89°20,1’N e quindi, nel suo movimento apparente ruota sul suo parallelo celeste, molto vicino al Polo Nord celeste (tale movimento è impercettibile all’occhio umano)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Come si può considerare il raggio della terra se lo confrontiamo con quello della sfera celeste delle stelle fisse?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Dato che il raggio medio della terra è pari a 6371 Km, mentre la distanza tra la terra e la stella FISSA più vicina (escludendo il SOLE) è di circa 4,23 ANNI LUCE, il diametro della terra è da considerare NULLO e quello della sfera celeste delle stelle fisse INFINITO). Nota Bene 4,23 AL = 4 x 10</a:t>
            </a:r>
            <a:r>
              <a:rPr lang="it-IT" sz="1600" baseline="30000" dirty="0" smtClean="0">
                <a:solidFill>
                  <a:srgbClr val="FF0000"/>
                </a:solidFill>
                <a:latin typeface="Arial Narrow" pitchFamily="34" charset="0"/>
              </a:rPr>
              <a:t>10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Km 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Quali sono gli unici 4 oggetti celesti per i quali NON si può fare l’approssimazione relativa alla domanda precedente?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Sono i 4 oggetti celesti più vicini alla terra che sono Sole, Luna, Marte e Venere. Ci sarebbe anche Mercurio però è di difficile osservazione al crepuscolo perché sempre troppo basso in altezza od invisibile. Per essi non si può fare l’approssimazione dell’annullamento del raggio terrestre rispetto alla distanza tra loro e la terra. Esiste pertanto un errore di “parallasse”)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AL POLO e ANGOLO ORARIO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Se l’angolo orario è minore di 180°, l’angolo al polo ha un suffisso W ed ha lo stesso valore numerico dell’angolo orario (t = 172°, P = 172°W). Se l’angolo orario è maggiore di 180°, l’angolo al polo ha un suffisso E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, come valore numerico ha l’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esplemento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dell’angolo orario (t = 188°, P = 172°E)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AZIMUTALE e AZIMUTH?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LATITUDINE NORD dell’osservatore. Se l’azimuth è minore di 180°, l’angolo azimutale ha un prefisso N, un suffisso E,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lo stesso valore dell’azimut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145°, Z = N145°E). Se l’azimuth è maggiore di 180°, l’angolo azimutale ha un prefisso N, un suffisso W, e come valore ha l’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esplemento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dell’azimuth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215°, Z = N145°W).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LATITUDINE SUD dell’osservatore. Se l’azimuth è minore di 180°, l’angolo azimutale ha un prefisso S, un suffisso E,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come valore angolare 180-Az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145°, Z = S035°E). Se l’azimuth è maggiore di 180°, l’angolo azimutale ha un prefisso S, un suffisso W, e come valore angolare 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– 180° (</a:t>
            </a:r>
            <a:r>
              <a:rPr lang="it-IT" sz="1600" dirty="0" err="1" smtClean="0">
                <a:solidFill>
                  <a:srgbClr val="FF0000"/>
                </a:solidFill>
                <a:latin typeface="Arial Narrow" pitchFamily="34" charset="0"/>
              </a:rPr>
              <a:t>Az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 = 215°, Z </a:t>
            </a:r>
            <a:r>
              <a:rPr lang="it-IT" sz="1600" smtClean="0">
                <a:solidFill>
                  <a:srgbClr val="FF0000"/>
                </a:solidFill>
                <a:latin typeface="Arial Narrow" pitchFamily="34" charset="0"/>
              </a:rPr>
              <a:t>= N035°W</a:t>
            </a:r>
            <a:r>
              <a:rPr lang="it-IT" sz="1600" dirty="0" smtClean="0">
                <a:solidFill>
                  <a:srgbClr val="FF0000"/>
                </a:solidFill>
                <a:latin typeface="Arial Narrow" pitchFamily="34" charset="0"/>
              </a:rPr>
              <a:t>).</a:t>
            </a:r>
          </a:p>
          <a:p>
            <a:pPr marL="630238" lvl="1" indent="-173038">
              <a:buFont typeface="Arial" pitchFamily="34" charset="0"/>
              <a:buChar char="•"/>
            </a:pPr>
            <a:endParaRPr lang="it-IT" sz="16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89574" y="1305221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20418" y="5202898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43280" y="0"/>
            <a:ext cx="17379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42°S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4775339" y="2247255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644008" y="2545740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779912" y="419147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067944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1" grpId="0"/>
      <p:bldP spid="16" grpId="0"/>
      <p:bldP spid="17" grpId="0"/>
      <p:bldP spid="18" grpId="0" animBg="1"/>
      <p:bldP spid="19" grpId="0"/>
      <p:bldP spid="20" grpId="0" animBg="1"/>
      <p:bldP spid="2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50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 animBg="1"/>
      <p:bldP spid="77" grpId="0"/>
      <p:bldP spid="78" grpId="0" animBg="1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>
            <a:off x="1979712" y="836712"/>
            <a:ext cx="5208607" cy="3032567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FF00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Emisfero VISIBILE</a:t>
            </a:r>
            <a:endParaRPr lang="it-IT" b="1" dirty="0"/>
          </a:p>
        </p:txBody>
      </p:sp>
      <p:grpSp>
        <p:nvGrpSpPr>
          <p:cNvPr id="7" name="Gruppo 43"/>
          <p:cNvGrpSpPr/>
          <p:nvPr/>
        </p:nvGrpSpPr>
        <p:grpSpPr>
          <a:xfrm>
            <a:off x="1979712" y="3068959"/>
            <a:ext cx="5208607" cy="2960559"/>
            <a:chOff x="2099697" y="3212975"/>
            <a:chExt cx="5208607" cy="2960559"/>
          </a:xfrm>
        </p:grpSpPr>
        <p:sp>
          <p:nvSpPr>
            <p:cNvPr id="42" name="Figura a mano libera 41"/>
            <p:cNvSpPr/>
            <p:nvPr/>
          </p:nvSpPr>
          <p:spPr>
            <a:xfrm flipV="1">
              <a:off x="2099697" y="3212975"/>
              <a:ext cx="5208607" cy="2960559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solidFill>
              <a:schemeClr val="bg1">
                <a:lumMod val="50000"/>
                <a:alpha val="6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3683873" y="5157192"/>
              <a:ext cx="20513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INVISIBILE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43280" y="0"/>
            <a:ext cx="17379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42°S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CasellaDiTesto 79"/>
          <p:cNvSpPr txBox="1"/>
          <p:nvPr/>
        </p:nvSpPr>
        <p:spPr>
          <a:xfrm rot="2653316">
            <a:off x="6489574" y="1305221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81" name="CasellaDiTesto 80"/>
          <p:cNvSpPr txBox="1"/>
          <p:nvPr/>
        </p:nvSpPr>
        <p:spPr>
          <a:xfrm rot="2836738">
            <a:off x="1920418" y="5202898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82" name="CasellaDiTesto 81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83" name="CasellaDiTesto 82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84" name="CasellaDiTesto 8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85" name="Rettangolo 8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87" name="Rettangolo 8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8" name="CasellaDiTesto 87"/>
          <p:cNvSpPr txBox="1"/>
          <p:nvPr/>
        </p:nvSpPr>
        <p:spPr>
          <a:xfrm>
            <a:off x="4775339" y="2247255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4644008" y="2545740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0" name="CasellaDiTesto 89"/>
          <p:cNvSpPr txBox="1"/>
          <p:nvPr/>
        </p:nvSpPr>
        <p:spPr>
          <a:xfrm>
            <a:off x="3779912" y="419147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91" name="Rettangolo 90"/>
          <p:cNvSpPr/>
          <p:nvPr/>
        </p:nvSpPr>
        <p:spPr>
          <a:xfrm>
            <a:off x="4067944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 rot="2520000">
            <a:off x="2714574" y="1127286"/>
            <a:ext cx="5208607" cy="3002671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00B0F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       Emisfero SUD</a:t>
            </a: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7" name="Gruppo 43"/>
          <p:cNvGrpSpPr/>
          <p:nvPr/>
        </p:nvGrpSpPr>
        <p:grpSpPr>
          <a:xfrm rot="2520000">
            <a:off x="1270476" y="2775612"/>
            <a:ext cx="5208607" cy="2957182"/>
            <a:chOff x="9300497" y="3140968"/>
            <a:chExt cx="5208607" cy="3032567"/>
          </a:xfrm>
          <a:solidFill>
            <a:srgbClr val="FFC000">
              <a:alpha val="34000"/>
            </a:srgbClr>
          </a:solidFill>
        </p:grpSpPr>
        <p:sp>
          <p:nvSpPr>
            <p:cNvPr id="42" name="Figura a mano libera 41"/>
            <p:cNvSpPr/>
            <p:nvPr/>
          </p:nvSpPr>
          <p:spPr>
            <a:xfrm flipV="1">
              <a:off x="9300497" y="3140968"/>
              <a:ext cx="5208607" cy="3032567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11023767" y="4846083"/>
              <a:ext cx="1653851" cy="37874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NORD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43280" y="0"/>
            <a:ext cx="17379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42°S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CasellaDiTesto 79"/>
          <p:cNvSpPr txBox="1"/>
          <p:nvPr/>
        </p:nvSpPr>
        <p:spPr>
          <a:xfrm rot="2653316">
            <a:off x="6489574" y="1305221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81" name="CasellaDiTesto 80"/>
          <p:cNvSpPr txBox="1"/>
          <p:nvPr/>
        </p:nvSpPr>
        <p:spPr>
          <a:xfrm rot="2836738">
            <a:off x="1920418" y="5202898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82" name="CasellaDiTesto 81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83" name="CasellaDiTesto 82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84" name="CasellaDiTesto 8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85" name="Rettangolo 8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87" name="Rettangolo 8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8" name="CasellaDiTesto 87"/>
          <p:cNvSpPr txBox="1"/>
          <p:nvPr/>
        </p:nvSpPr>
        <p:spPr>
          <a:xfrm>
            <a:off x="4775339" y="2247255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4644008" y="2545740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0" name="CasellaDiTesto 89"/>
          <p:cNvSpPr txBox="1"/>
          <p:nvPr/>
        </p:nvSpPr>
        <p:spPr>
          <a:xfrm>
            <a:off x="3779912" y="419147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91" name="Rettangolo 90"/>
          <p:cNvSpPr/>
          <p:nvPr/>
        </p:nvSpPr>
        <p:spPr>
          <a:xfrm>
            <a:off x="4067944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43280" y="0"/>
            <a:ext cx="17379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42°S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1986581" y="2630043"/>
            <a:ext cx="5170836" cy="158417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3439775" y="1457333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82" name="Gruppo 11"/>
          <p:cNvGrpSpPr/>
          <p:nvPr/>
        </p:nvGrpSpPr>
        <p:grpSpPr>
          <a:xfrm>
            <a:off x="2149913" y="2180861"/>
            <a:ext cx="4870359" cy="744083"/>
            <a:chOff x="2123728" y="2852936"/>
            <a:chExt cx="5184576" cy="1008112"/>
          </a:xfrm>
        </p:grpSpPr>
        <p:sp>
          <p:nvSpPr>
            <p:cNvPr id="83" name="Arco 82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Arco 83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5" name="CasellaDiTesto 84"/>
          <p:cNvSpPr txBox="1"/>
          <p:nvPr/>
        </p:nvSpPr>
        <p:spPr>
          <a:xfrm rot="20939694">
            <a:off x="6098616" y="2757391"/>
            <a:ext cx="877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ALMICANTARAT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2022348" y="2525202"/>
            <a:ext cx="5170836" cy="181878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174083">
            <a:off x="4868288" y="1639357"/>
            <a:ext cx="10679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grpSp>
        <p:nvGrpSpPr>
          <p:cNvPr id="88" name="Gruppo 11"/>
          <p:cNvGrpSpPr/>
          <p:nvPr/>
        </p:nvGrpSpPr>
        <p:grpSpPr>
          <a:xfrm rot="2567102">
            <a:off x="2132018" y="2896588"/>
            <a:ext cx="5180817" cy="744083"/>
            <a:chOff x="2123728" y="2852936"/>
            <a:chExt cx="5184576" cy="1008112"/>
          </a:xfrm>
        </p:grpSpPr>
        <p:sp>
          <p:nvSpPr>
            <p:cNvPr id="89" name="Arco 88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Arco 89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1" name="CasellaDiTesto 90"/>
          <p:cNvSpPr txBox="1"/>
          <p:nvPr/>
        </p:nvSpPr>
        <p:spPr>
          <a:xfrm rot="2392666">
            <a:off x="5151838" y="4325565"/>
            <a:ext cx="10390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PARALLELO CELESTE</a:t>
            </a:r>
            <a:endParaRPr lang="it-IT" sz="800" b="1" dirty="0"/>
          </a:p>
        </p:txBody>
      </p:sp>
      <p:sp>
        <p:nvSpPr>
          <p:cNvPr id="92" name="CasellaDiTesto 91"/>
          <p:cNvSpPr txBox="1"/>
          <p:nvPr/>
        </p:nvSpPr>
        <p:spPr>
          <a:xfrm rot="2653316">
            <a:off x="6489574" y="1305221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93" name="CasellaDiTesto 92"/>
          <p:cNvSpPr txBox="1"/>
          <p:nvPr/>
        </p:nvSpPr>
        <p:spPr>
          <a:xfrm rot="2836738">
            <a:off x="1920418" y="5202898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94" name="CasellaDiTesto 93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95" name="CasellaDiTesto 94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97" name="Rettangolo 96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99" name="Rettangolo 98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00" name="CasellaDiTesto 99"/>
          <p:cNvSpPr txBox="1"/>
          <p:nvPr/>
        </p:nvSpPr>
        <p:spPr>
          <a:xfrm>
            <a:off x="4775339" y="2247255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101" name="Rettangolo 100"/>
          <p:cNvSpPr/>
          <p:nvPr/>
        </p:nvSpPr>
        <p:spPr>
          <a:xfrm>
            <a:off x="4644008" y="2545740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3779912" y="419147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103" name="Rettangolo 102"/>
          <p:cNvSpPr/>
          <p:nvPr/>
        </p:nvSpPr>
        <p:spPr>
          <a:xfrm>
            <a:off x="4067944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5" grpId="0"/>
      <p:bldP spid="86" grpId="0" animBg="1"/>
      <p:bldP spid="87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43280" y="0"/>
            <a:ext cx="17379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42°S</a:t>
            </a:r>
            <a:endParaRPr lang="it-IT" sz="3600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0800000">
            <a:off x="4427983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Arco 80"/>
          <p:cNvSpPr/>
          <p:nvPr/>
        </p:nvSpPr>
        <p:spPr>
          <a:xfrm rot="10800000" flipH="1">
            <a:off x="4412552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CasellaDiTesto 81"/>
          <p:cNvSpPr txBox="1"/>
          <p:nvPr/>
        </p:nvSpPr>
        <p:spPr>
          <a:xfrm rot="16471919">
            <a:off x="3788084" y="1446568"/>
            <a:ext cx="12634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OVEST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3" name="CasellaDiTesto 82"/>
          <p:cNvSpPr txBox="1"/>
          <p:nvPr/>
        </p:nvSpPr>
        <p:spPr>
          <a:xfrm rot="5098938">
            <a:off x="4250279" y="1520531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4" name="Arco 83"/>
          <p:cNvSpPr/>
          <p:nvPr/>
        </p:nvSpPr>
        <p:spPr>
          <a:xfrm rot="13768900">
            <a:off x="4451881" y="810008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Arco 84"/>
          <p:cNvSpPr/>
          <p:nvPr/>
        </p:nvSpPr>
        <p:spPr>
          <a:xfrm rot="13757063" flipH="1">
            <a:off x="4455343" y="869771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 rot="18830918">
            <a:off x="5547287" y="2395489"/>
            <a:ext cx="1149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OVEST</a:t>
            </a:r>
            <a:endParaRPr lang="it-IT" sz="800" b="1" dirty="0"/>
          </a:p>
        </p:txBody>
      </p:sp>
      <p:sp>
        <p:nvSpPr>
          <p:cNvPr id="87" name="CasellaDiTesto 86"/>
          <p:cNvSpPr txBox="1"/>
          <p:nvPr/>
        </p:nvSpPr>
        <p:spPr>
          <a:xfrm rot="19328912">
            <a:off x="5374166" y="1947386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EST</a:t>
            </a:r>
            <a:endParaRPr lang="it-IT" sz="800" b="1" dirty="0"/>
          </a:p>
        </p:txBody>
      </p:sp>
      <p:sp>
        <p:nvSpPr>
          <p:cNvPr id="88" name="CasellaDiTesto 87"/>
          <p:cNvSpPr txBox="1"/>
          <p:nvPr/>
        </p:nvSpPr>
        <p:spPr>
          <a:xfrm rot="2653316">
            <a:off x="6489574" y="1305221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89" name="CasellaDiTesto 88"/>
          <p:cNvSpPr txBox="1"/>
          <p:nvPr/>
        </p:nvSpPr>
        <p:spPr>
          <a:xfrm rot="2836738">
            <a:off x="1920418" y="5202898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90" name="CasellaDiTesto 89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91" name="CasellaDiTesto 90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92" name="CasellaDiTesto 91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93" name="Rettangolo 92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4" name="CasellaDiTesto 93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95" name="Rettangolo 94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4775339" y="2247255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97" name="Rettangolo 96"/>
          <p:cNvSpPr/>
          <p:nvPr/>
        </p:nvSpPr>
        <p:spPr>
          <a:xfrm>
            <a:off x="4644008" y="2545740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3779912" y="419147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99" name="Rettangolo 98"/>
          <p:cNvSpPr/>
          <p:nvPr/>
        </p:nvSpPr>
        <p:spPr>
          <a:xfrm>
            <a:off x="4067944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/>
      <p:bldP spid="83" grpId="0"/>
      <p:bldP spid="84" grpId="0" animBg="1"/>
      <p:bldP spid="85" grpId="0" animBg="1"/>
      <p:bldP spid="86" grpId="0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42°S</a:t>
            </a:r>
            <a:endParaRPr lang="it-IT" sz="2400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rco 87"/>
          <p:cNvSpPr/>
          <p:nvPr/>
        </p:nvSpPr>
        <p:spPr>
          <a:xfrm rot="16200000">
            <a:off x="546422" y="2774060"/>
            <a:ext cx="5170836" cy="1584174"/>
          </a:xfrm>
          <a:prstGeom prst="arc">
            <a:avLst>
              <a:gd name="adj1" fmla="val 14407869"/>
              <a:gd name="adj2" fmla="val 1893580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 rot="16433709">
            <a:off x="1973318" y="3541976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ALTEZZA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1961250" y="34383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4" name="Arco 93"/>
          <p:cNvSpPr/>
          <p:nvPr/>
        </p:nvSpPr>
        <p:spPr>
          <a:xfrm rot="16200000">
            <a:off x="548394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2213314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2753338" y="148478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98558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7" name="CasellaDiTesto 106"/>
          <p:cNvSpPr txBox="1"/>
          <p:nvPr/>
        </p:nvSpPr>
        <p:spPr>
          <a:xfrm>
            <a:off x="6300193" y="260648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Altezza = h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dall’orizzonte (piede dell’astro sull’orizzonte) fino all’astro. Il suo VALORE MASSIMO è 90° (Astro sullo </a:t>
            </a:r>
            <a:r>
              <a:rPr lang="it-IT" sz="1200" dirty="0" err="1" smtClean="0">
                <a:solidFill>
                  <a:srgbClr val="FF0000"/>
                </a:solidFill>
              </a:rPr>
              <a:t>Zenith</a:t>
            </a:r>
            <a:r>
              <a:rPr lang="it-IT" sz="1200" dirty="0" smtClean="0">
                <a:solidFill>
                  <a:srgbClr val="FF0000"/>
                </a:solidFill>
              </a:rPr>
              <a:t>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6300192" y="1268760"/>
            <a:ext cx="2843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Distanza zenitale = </a:t>
            </a:r>
            <a:r>
              <a:rPr lang="it-IT" sz="1200" b="1" dirty="0">
                <a:solidFill>
                  <a:srgbClr val="FF0000"/>
                </a:solidFill>
              </a:rPr>
              <a:t>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dallo zenit fino all’astro. Il suo VALORE MASSIMO è 90° (Astro sull’orizzonte)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11" name="Arco 110"/>
          <p:cNvSpPr/>
          <p:nvPr/>
        </p:nvSpPr>
        <p:spPr>
          <a:xfrm rot="5400000">
            <a:off x="2764085" y="1045020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838502" y="3104567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827584" y="278092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4" name="CasellaDiTesto 113"/>
          <p:cNvSpPr txBox="1"/>
          <p:nvPr/>
        </p:nvSpPr>
        <p:spPr>
          <a:xfrm>
            <a:off x="6300192" y="206084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Azimuth = </a:t>
            </a:r>
            <a:r>
              <a:rPr lang="it-IT" sz="1200" b="1" dirty="0" err="1" smtClean="0">
                <a:solidFill>
                  <a:srgbClr val="FF0000"/>
                </a:solidFill>
              </a:rPr>
              <a:t>Az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NORD  fino al piede dell’astro sull’orizzonte (sempre IN SENSO ORARIO N-E-S-W-N). Valore MINIMO 000°, valore MASSIMO 359°59’59’’ (a 360° si azzera)</a:t>
            </a:r>
          </a:p>
        </p:txBody>
      </p:sp>
      <p:sp>
        <p:nvSpPr>
          <p:cNvPr id="115" name="Arco 114"/>
          <p:cNvSpPr/>
          <p:nvPr/>
        </p:nvSpPr>
        <p:spPr>
          <a:xfrm rot="5400000">
            <a:off x="2764085" y="1132459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CasellaDiTesto 115"/>
          <p:cNvSpPr txBox="1"/>
          <p:nvPr/>
        </p:nvSpPr>
        <p:spPr>
          <a:xfrm>
            <a:off x="4644008" y="422108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124" name="Gruppo 123"/>
          <p:cNvGrpSpPr/>
          <p:nvPr/>
        </p:nvGrpSpPr>
        <p:grpSpPr>
          <a:xfrm>
            <a:off x="4860032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CasellaDiTesto 124"/>
          <p:cNvSpPr txBox="1"/>
          <p:nvPr/>
        </p:nvSpPr>
        <p:spPr>
          <a:xfrm>
            <a:off x="6300193" y="3236783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Angolo azimutale = Z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con lo stesso NOME del POLO elevato fino al piede dell’astro sull’orizzonte (percorso più breve).  Ha un prefisso (N/S) ed un suffisso (E/W). Il suo valore massimo è 180° (N180E = N180W come S180E = S180W)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444208" y="0"/>
            <a:ext cx="2666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Coordinate ALTAZIMUTALI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h = 30°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60°</a:t>
            </a:r>
          </a:p>
          <a:p>
            <a:pPr algn="ctr"/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300°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S120°W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149" name="Gruppo 148"/>
          <p:cNvGrpSpPr/>
          <p:nvPr/>
        </p:nvGrpSpPr>
        <p:grpSpPr>
          <a:xfrm rot="10800000" flipV="1">
            <a:off x="7668344" y="3284984"/>
            <a:ext cx="144016" cy="45720"/>
            <a:chOff x="5076056" y="6237312"/>
            <a:chExt cx="432048" cy="144016"/>
          </a:xfrm>
        </p:grpSpPr>
        <p:cxnSp>
          <p:nvCxnSpPr>
            <p:cNvPr id="147" name="Connettore 1 14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0" name="Gruppo 149"/>
          <p:cNvGrpSpPr/>
          <p:nvPr/>
        </p:nvGrpSpPr>
        <p:grpSpPr>
          <a:xfrm rot="10800000" flipV="1">
            <a:off x="7092280" y="6093296"/>
            <a:ext cx="216023" cy="72008"/>
            <a:chOff x="5076056" y="6237312"/>
            <a:chExt cx="432048" cy="144016"/>
          </a:xfrm>
        </p:grpSpPr>
        <p:cxnSp>
          <p:nvCxnSpPr>
            <p:cNvPr id="151" name="Connettore 1 150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1" name="CasellaDiTesto 100"/>
          <p:cNvSpPr txBox="1"/>
          <p:nvPr/>
        </p:nvSpPr>
        <p:spPr>
          <a:xfrm rot="2653316">
            <a:off x="5049414" y="1449817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102" name="CasellaDiTesto 101"/>
          <p:cNvSpPr txBox="1"/>
          <p:nvPr/>
        </p:nvSpPr>
        <p:spPr>
          <a:xfrm rot="2836738">
            <a:off x="480258" y="5347494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103" name="CasellaDiTesto 102"/>
          <p:cNvSpPr txBox="1"/>
          <p:nvPr/>
        </p:nvSpPr>
        <p:spPr>
          <a:xfrm rot="2595427">
            <a:off x="5296500" y="1181757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104" name="CasellaDiTesto 103"/>
          <p:cNvSpPr txBox="1"/>
          <p:nvPr/>
        </p:nvSpPr>
        <p:spPr>
          <a:xfrm rot="2854335">
            <a:off x="287821" y="5502237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105" name="CasellaDiTesto 104"/>
          <p:cNvSpPr txBox="1"/>
          <p:nvPr/>
        </p:nvSpPr>
        <p:spPr>
          <a:xfrm>
            <a:off x="5711443" y="299753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106" name="Rettangolo 105"/>
          <p:cNvSpPr/>
          <p:nvPr/>
        </p:nvSpPr>
        <p:spPr>
          <a:xfrm>
            <a:off x="5724128" y="3357572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09" name="CasellaDiTesto 108"/>
          <p:cNvSpPr txBox="1"/>
          <p:nvPr/>
        </p:nvSpPr>
        <p:spPr>
          <a:xfrm>
            <a:off x="-36512" y="299753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110" name="Rettangolo 109"/>
          <p:cNvSpPr/>
          <p:nvPr/>
        </p:nvSpPr>
        <p:spPr>
          <a:xfrm>
            <a:off x="136632" y="3357572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18" name="CasellaDiTesto 117"/>
          <p:cNvSpPr txBox="1"/>
          <p:nvPr/>
        </p:nvSpPr>
        <p:spPr>
          <a:xfrm>
            <a:off x="3335179" y="239185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120" name="Rettangolo 119"/>
          <p:cNvSpPr/>
          <p:nvPr/>
        </p:nvSpPr>
        <p:spPr>
          <a:xfrm>
            <a:off x="3203848" y="269033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22" name="CasellaDiTesto 121"/>
          <p:cNvSpPr txBox="1"/>
          <p:nvPr/>
        </p:nvSpPr>
        <p:spPr>
          <a:xfrm>
            <a:off x="2339752" y="4336067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126" name="Rettangolo 125"/>
          <p:cNvSpPr/>
          <p:nvPr/>
        </p:nvSpPr>
        <p:spPr>
          <a:xfrm>
            <a:off x="2728920" y="405790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27" name="Arco 126"/>
          <p:cNvSpPr/>
          <p:nvPr/>
        </p:nvSpPr>
        <p:spPr>
          <a:xfrm rot="5400000">
            <a:off x="2764085" y="1060451"/>
            <a:ext cx="735510" cy="5184576"/>
          </a:xfrm>
          <a:prstGeom prst="arc">
            <a:avLst>
              <a:gd name="adj1" fmla="val 5469074"/>
              <a:gd name="adj2" fmla="val 16358811"/>
            </a:avLst>
          </a:prstGeom>
          <a:ln w="571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88" grpId="0" animBg="1"/>
      <p:bldP spid="92" grpId="0"/>
      <p:bldP spid="93" grpId="0"/>
      <p:bldP spid="94" grpId="0" animBg="1"/>
      <p:bldP spid="95" grpId="0"/>
      <p:bldP spid="96" grpId="0"/>
      <p:bldP spid="97" grpId="0"/>
      <p:bldP spid="98" grpId="0"/>
      <p:bldP spid="99" grpId="0"/>
      <p:bldP spid="100" grpId="0"/>
      <p:bldP spid="107" grpId="0"/>
      <p:bldP spid="108" grpId="0"/>
      <p:bldP spid="111" grpId="0" animBg="1"/>
      <p:bldP spid="112" grpId="0"/>
      <p:bldP spid="113" grpId="0"/>
      <p:bldP spid="114" grpId="0"/>
      <p:bldP spid="115" grpId="0" animBg="1"/>
      <p:bldP spid="116" grpId="0"/>
      <p:bldP spid="125" grpId="0"/>
      <p:bldP spid="145" grpId="0"/>
      <p:bldP spid="1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42°S</a:t>
            </a:r>
            <a:endParaRPr lang="it-IT" sz="2400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05064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1" name="Arco 100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4678740"/>
              <a:gd name="adj2" fmla="val 1569352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9156036">
            <a:off x="1988061" y="2919651"/>
            <a:ext cx="760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 smtClean="0"/>
              <a:t>DECLINAZIONE </a:t>
            </a:r>
          </a:p>
          <a:p>
            <a:pPr algn="ctr"/>
            <a:r>
              <a:rPr lang="it-IT" sz="700" b="1" dirty="0" smtClean="0"/>
              <a:t>CELESTE</a:t>
            </a:r>
            <a:endParaRPr lang="it-IT" sz="7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1907704" y="263691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499591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707904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09" name="CasellaDiTesto 108"/>
          <p:cNvSpPr txBox="1"/>
          <p:nvPr/>
        </p:nvSpPr>
        <p:spPr>
          <a:xfrm>
            <a:off x="6228184" y="332656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Declinazione = </a:t>
            </a:r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 </a:t>
            </a:r>
            <a:r>
              <a:rPr lang="it-IT" sz="1200" dirty="0" smtClean="0"/>
              <a:t>= arco di meridiano celeste contato a partire dall’equatore celeste (piede dell’astro sull’equatore) fino all’astro (di segno NORD o SUD). Il suo valore massimo è 90° (90°N / 90°S)</a:t>
            </a:r>
            <a:endParaRPr lang="it-IT" sz="1200" dirty="0"/>
          </a:p>
        </p:txBody>
      </p:sp>
      <p:sp>
        <p:nvSpPr>
          <p:cNvPr id="110" name="CasellaDiTesto 109"/>
          <p:cNvSpPr txBox="1"/>
          <p:nvPr/>
        </p:nvSpPr>
        <p:spPr>
          <a:xfrm>
            <a:off x="6228184" y="1333217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Distanza polare = p </a:t>
            </a:r>
            <a:r>
              <a:rPr lang="it-IT" sz="1200" dirty="0" smtClean="0"/>
              <a:t>= arco di meridiano celeste contato a partire dal polo ELEVATO fino all’astro. È maggiore di 90° quando la declinazione di un astro visibile è di segno opposto alla latitudine</a:t>
            </a:r>
            <a:endParaRPr lang="it-IT" sz="1200" dirty="0"/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564778" y="3158320"/>
            <a:ext cx="5202441" cy="792089"/>
            <a:chOff x="2123727" y="2852935"/>
            <a:chExt cx="5184577" cy="1008114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3" y="800709"/>
              <a:ext cx="936104" cy="5184576"/>
            </a:xfrm>
            <a:prstGeom prst="arc">
              <a:avLst>
                <a:gd name="adj1" fmla="val 4459344"/>
                <a:gd name="adj2" fmla="val 5374840"/>
              </a:avLst>
            </a:prstGeom>
            <a:ln w="571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699"/>
              <a:ext cx="936104" cy="5184576"/>
            </a:xfrm>
            <a:prstGeom prst="arc">
              <a:avLst>
                <a:gd name="adj1" fmla="val 16200000"/>
                <a:gd name="adj2" fmla="val 16261027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CasellaDiTesto 132"/>
          <p:cNvSpPr txBox="1"/>
          <p:nvPr/>
        </p:nvSpPr>
        <p:spPr>
          <a:xfrm rot="3071924">
            <a:off x="1184876" y="2266928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1619672" y="206084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5" name="CasellaDiTesto 134"/>
          <p:cNvSpPr txBox="1"/>
          <p:nvPr/>
        </p:nvSpPr>
        <p:spPr>
          <a:xfrm>
            <a:off x="6228184" y="2276872"/>
            <a:ext cx="2880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orario = t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in senso orario guardando dal Polo Nord Celeste (Sempre verso OVEST) fino al piede dell’astro sull’equatore. Valore MINIMO 000°, valore MASSIMO 359°59’59’’ (a 360° si azzera)</a:t>
            </a:r>
            <a:endParaRPr lang="it-IT" sz="1200" dirty="0"/>
          </a:p>
        </p:txBody>
      </p:sp>
      <p:sp>
        <p:nvSpPr>
          <p:cNvPr id="136" name="Arco 135"/>
          <p:cNvSpPr/>
          <p:nvPr/>
        </p:nvSpPr>
        <p:spPr>
          <a:xfrm rot="7920000">
            <a:off x="2710997" y="1046176"/>
            <a:ext cx="735510" cy="5202440"/>
          </a:xfrm>
          <a:prstGeom prst="arc">
            <a:avLst>
              <a:gd name="adj1" fmla="val 4506918"/>
              <a:gd name="adj2" fmla="val 5387518"/>
            </a:avLst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842005" y="2329113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CasellaDiTesto 141"/>
          <p:cNvSpPr txBox="1"/>
          <p:nvPr/>
        </p:nvSpPr>
        <p:spPr>
          <a:xfrm rot="3336055">
            <a:off x="896721" y="221240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  <p:sp>
        <p:nvSpPr>
          <p:cNvPr id="143" name="CasellaDiTesto 142"/>
          <p:cNvSpPr txBox="1"/>
          <p:nvPr/>
        </p:nvSpPr>
        <p:spPr>
          <a:xfrm>
            <a:off x="6228184" y="3573016"/>
            <a:ext cx="288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al polo = P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verso EST o verso OVEST (percorso più breve) fino al piede dell’astro sull’equatore. Ha un suffisso E/W. Il suo VALORE MASSIMO è 180° (180°E =180°W)</a:t>
            </a:r>
            <a:endParaRPr lang="it-IT" sz="1200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10°S</a:t>
            </a:r>
          </a:p>
          <a:p>
            <a:pPr algn="ctr"/>
            <a:r>
              <a:rPr lang="it-IT" b="1" dirty="0" smtClean="0"/>
              <a:t>p = 80°</a:t>
            </a:r>
          </a:p>
          <a:p>
            <a:pPr algn="ctr"/>
            <a:r>
              <a:rPr lang="it-IT" b="1" dirty="0" smtClean="0"/>
              <a:t>t = 060°</a:t>
            </a:r>
          </a:p>
          <a:p>
            <a:pPr algn="ctr"/>
            <a:r>
              <a:rPr lang="it-IT" b="1" dirty="0" smtClean="0"/>
              <a:t>P = 060°W</a:t>
            </a:r>
            <a:endParaRPr lang="it-IT" b="1" dirty="0"/>
          </a:p>
        </p:txBody>
      </p:sp>
      <p:grpSp>
        <p:nvGrpSpPr>
          <p:cNvPr id="120" name="Gruppo 119"/>
          <p:cNvGrpSpPr/>
          <p:nvPr/>
        </p:nvGrpSpPr>
        <p:grpSpPr>
          <a:xfrm rot="10800000" flipV="1">
            <a:off x="7164289" y="6093296"/>
            <a:ext cx="216023" cy="72008"/>
            <a:chOff x="5076056" y="6237312"/>
            <a:chExt cx="432048" cy="144016"/>
          </a:xfrm>
        </p:grpSpPr>
        <p:cxnSp>
          <p:nvCxnSpPr>
            <p:cNvPr id="122" name="Connettore 1 121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4" name="CasellaDiTesto 123"/>
          <p:cNvSpPr txBox="1"/>
          <p:nvPr/>
        </p:nvSpPr>
        <p:spPr>
          <a:xfrm>
            <a:off x="6372200" y="0"/>
            <a:ext cx="276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Coordinate LOCALI-ORARIE</a:t>
            </a:r>
            <a:endParaRPr lang="it-IT" b="1" dirty="0"/>
          </a:p>
        </p:txBody>
      </p:sp>
      <p:grpSp>
        <p:nvGrpSpPr>
          <p:cNvPr id="126" name="Gruppo 125"/>
          <p:cNvGrpSpPr/>
          <p:nvPr/>
        </p:nvGrpSpPr>
        <p:grpSpPr>
          <a:xfrm rot="10800000" flipV="1">
            <a:off x="7524328" y="3573016"/>
            <a:ext cx="216024" cy="72008"/>
            <a:chOff x="5076056" y="6237312"/>
            <a:chExt cx="432048" cy="144016"/>
          </a:xfrm>
        </p:grpSpPr>
        <p:cxnSp>
          <p:nvCxnSpPr>
            <p:cNvPr id="127" name="Connettore 1 12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7" name="CasellaDiTesto 106"/>
          <p:cNvSpPr txBox="1"/>
          <p:nvPr/>
        </p:nvSpPr>
        <p:spPr>
          <a:xfrm rot="2653316">
            <a:off x="5049414" y="1449817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108" name="CasellaDiTesto 107"/>
          <p:cNvSpPr txBox="1"/>
          <p:nvPr/>
        </p:nvSpPr>
        <p:spPr>
          <a:xfrm rot="2836738">
            <a:off x="480258" y="5347494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111" name="CasellaDiTesto 110"/>
          <p:cNvSpPr txBox="1"/>
          <p:nvPr/>
        </p:nvSpPr>
        <p:spPr>
          <a:xfrm rot="2595427">
            <a:off x="5296500" y="1181757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112" name="CasellaDiTesto 111"/>
          <p:cNvSpPr txBox="1"/>
          <p:nvPr/>
        </p:nvSpPr>
        <p:spPr>
          <a:xfrm rot="2854335">
            <a:off x="287821" y="5502237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113" name="CasellaDiTesto 112"/>
          <p:cNvSpPr txBox="1"/>
          <p:nvPr/>
        </p:nvSpPr>
        <p:spPr>
          <a:xfrm>
            <a:off x="5711443" y="299753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114" name="Rettangolo 113"/>
          <p:cNvSpPr/>
          <p:nvPr/>
        </p:nvSpPr>
        <p:spPr>
          <a:xfrm>
            <a:off x="5724128" y="3357572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15" name="CasellaDiTesto 114"/>
          <p:cNvSpPr txBox="1"/>
          <p:nvPr/>
        </p:nvSpPr>
        <p:spPr>
          <a:xfrm>
            <a:off x="-36512" y="299753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116" name="Rettangolo 115"/>
          <p:cNvSpPr/>
          <p:nvPr/>
        </p:nvSpPr>
        <p:spPr>
          <a:xfrm>
            <a:off x="136632" y="3357572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17" name="CasellaDiTesto 116"/>
          <p:cNvSpPr txBox="1"/>
          <p:nvPr/>
        </p:nvSpPr>
        <p:spPr>
          <a:xfrm>
            <a:off x="3335179" y="2391851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119" name="Rettangolo 118"/>
          <p:cNvSpPr/>
          <p:nvPr/>
        </p:nvSpPr>
        <p:spPr>
          <a:xfrm>
            <a:off x="3203848" y="269033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21" name="CasellaDiTesto 120"/>
          <p:cNvSpPr txBox="1"/>
          <p:nvPr/>
        </p:nvSpPr>
        <p:spPr>
          <a:xfrm>
            <a:off x="2339752" y="4336067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125" name="Rettangolo 124"/>
          <p:cNvSpPr/>
          <p:nvPr/>
        </p:nvSpPr>
        <p:spPr>
          <a:xfrm>
            <a:off x="2728920" y="405790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97" grpId="0"/>
      <p:bldP spid="98" grpId="0"/>
      <p:bldP spid="99" grpId="0"/>
      <p:bldP spid="100" grpId="0"/>
      <p:bldP spid="101" grpId="0" animBg="1"/>
      <p:bldP spid="102" grpId="0"/>
      <p:bldP spid="103" grpId="0"/>
      <p:bldP spid="104" grpId="0" animBg="1"/>
      <p:bldP spid="105" grpId="0"/>
      <p:bldP spid="106" grpId="0"/>
      <p:bldP spid="110" grpId="0"/>
      <p:bldP spid="133" grpId="0"/>
      <p:bldP spid="134" grpId="0"/>
      <p:bldP spid="135" grpId="0"/>
      <p:bldP spid="136" grpId="0" animBg="1"/>
      <p:bldP spid="142" grpId="0"/>
      <p:bldP spid="1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igura a mano libera 117"/>
          <p:cNvSpPr/>
          <p:nvPr/>
        </p:nvSpPr>
        <p:spPr>
          <a:xfrm>
            <a:off x="2977933" y="911026"/>
            <a:ext cx="1976438" cy="885825"/>
          </a:xfrm>
          <a:custGeom>
            <a:avLst/>
            <a:gdLst>
              <a:gd name="connsiteX0" fmla="*/ 0 w 1976438"/>
              <a:gd name="connsiteY0" fmla="*/ 0 h 885825"/>
              <a:gd name="connsiteX1" fmla="*/ 219075 w 1976438"/>
              <a:gd name="connsiteY1" fmla="*/ 23813 h 885825"/>
              <a:gd name="connsiteX2" fmla="*/ 404813 w 1976438"/>
              <a:gd name="connsiteY2" fmla="*/ 42863 h 885825"/>
              <a:gd name="connsiteX3" fmla="*/ 576263 w 1976438"/>
              <a:gd name="connsiteY3" fmla="*/ 80963 h 885825"/>
              <a:gd name="connsiteX4" fmla="*/ 785813 w 1976438"/>
              <a:gd name="connsiteY4" fmla="*/ 138113 h 885825"/>
              <a:gd name="connsiteX5" fmla="*/ 938213 w 1976438"/>
              <a:gd name="connsiteY5" fmla="*/ 195263 h 885825"/>
              <a:gd name="connsiteX6" fmla="*/ 1162050 w 1976438"/>
              <a:gd name="connsiteY6" fmla="*/ 285750 h 885825"/>
              <a:gd name="connsiteX7" fmla="*/ 1333500 w 1976438"/>
              <a:gd name="connsiteY7" fmla="*/ 395288 h 885825"/>
              <a:gd name="connsiteX8" fmla="*/ 1504950 w 1976438"/>
              <a:gd name="connsiteY8" fmla="*/ 495300 h 885825"/>
              <a:gd name="connsiteX9" fmla="*/ 1676400 w 1976438"/>
              <a:gd name="connsiteY9" fmla="*/ 623888 h 885825"/>
              <a:gd name="connsiteX10" fmla="*/ 1790700 w 1976438"/>
              <a:gd name="connsiteY10" fmla="*/ 728663 h 885825"/>
              <a:gd name="connsiteX11" fmla="*/ 1976438 w 1976438"/>
              <a:gd name="connsiteY11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76438" h="885825">
                <a:moveTo>
                  <a:pt x="0" y="0"/>
                </a:moveTo>
                <a:lnTo>
                  <a:pt x="219075" y="23813"/>
                </a:lnTo>
                <a:cubicBezTo>
                  <a:pt x="286544" y="30957"/>
                  <a:pt x="345282" y="33338"/>
                  <a:pt x="404813" y="42863"/>
                </a:cubicBezTo>
                <a:cubicBezTo>
                  <a:pt x="464344" y="52388"/>
                  <a:pt x="512763" y="65088"/>
                  <a:pt x="576263" y="80963"/>
                </a:cubicBezTo>
                <a:cubicBezTo>
                  <a:pt x="639763" y="96838"/>
                  <a:pt x="725488" y="119063"/>
                  <a:pt x="785813" y="138113"/>
                </a:cubicBezTo>
                <a:cubicBezTo>
                  <a:pt x="846138" y="157163"/>
                  <a:pt x="875507" y="170657"/>
                  <a:pt x="938213" y="195263"/>
                </a:cubicBezTo>
                <a:cubicBezTo>
                  <a:pt x="1000919" y="219869"/>
                  <a:pt x="1096169" y="252413"/>
                  <a:pt x="1162050" y="285750"/>
                </a:cubicBezTo>
                <a:cubicBezTo>
                  <a:pt x="1227931" y="319088"/>
                  <a:pt x="1276350" y="360363"/>
                  <a:pt x="1333500" y="395288"/>
                </a:cubicBezTo>
                <a:cubicBezTo>
                  <a:pt x="1390650" y="430213"/>
                  <a:pt x="1447800" y="457200"/>
                  <a:pt x="1504950" y="495300"/>
                </a:cubicBezTo>
                <a:cubicBezTo>
                  <a:pt x="1562100" y="533400"/>
                  <a:pt x="1628775" y="584994"/>
                  <a:pt x="1676400" y="623888"/>
                </a:cubicBezTo>
                <a:cubicBezTo>
                  <a:pt x="1724025" y="662782"/>
                  <a:pt x="1740694" y="685007"/>
                  <a:pt x="1790700" y="728663"/>
                </a:cubicBezTo>
                <a:cubicBezTo>
                  <a:pt x="1840706" y="772319"/>
                  <a:pt x="1908572" y="829072"/>
                  <a:pt x="1976438" y="885825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377521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285047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804262" y="144923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35106" y="5346915"/>
            <a:ext cx="8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 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42°S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466291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353723" y="339938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238616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454640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030704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270810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-105710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392601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125095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301269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Arco 85"/>
          <p:cNvSpPr/>
          <p:nvPr/>
        </p:nvSpPr>
        <p:spPr>
          <a:xfrm rot="19169831">
            <a:off x="328486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2022592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1684428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962578" y="141277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1950584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403648" y="40770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590544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932754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4" name="Arco 103"/>
          <p:cNvSpPr/>
          <p:nvPr/>
        </p:nvSpPr>
        <p:spPr>
          <a:xfrm rot="19169831">
            <a:off x="346062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254439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462752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4409549" y="3669141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33" name="CasellaDiTesto 132"/>
          <p:cNvSpPr txBox="1"/>
          <p:nvPr/>
        </p:nvSpPr>
        <p:spPr>
          <a:xfrm rot="2158830">
            <a:off x="3460004" y="471520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3894800" y="450912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94" name="Arco 93"/>
          <p:cNvSpPr/>
          <p:nvPr/>
        </p:nvSpPr>
        <p:spPr>
          <a:xfrm rot="16200000">
            <a:off x="303242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Stella a 5 punte 121"/>
          <p:cNvSpPr/>
          <p:nvPr/>
        </p:nvSpPr>
        <p:spPr>
          <a:xfrm>
            <a:off x="2022592" y="2631195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CasellaDiTesto 122"/>
          <p:cNvSpPr txBox="1"/>
          <p:nvPr/>
        </p:nvSpPr>
        <p:spPr>
          <a:xfrm rot="17212863">
            <a:off x="1684428" y="1595632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24" name="CasellaDiTesto 123"/>
          <p:cNvSpPr txBox="1"/>
          <p:nvPr/>
        </p:nvSpPr>
        <p:spPr>
          <a:xfrm>
            <a:off x="1962578" y="140705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6" name="Arco 125"/>
          <p:cNvSpPr/>
          <p:nvPr/>
        </p:nvSpPr>
        <p:spPr>
          <a:xfrm rot="19169831">
            <a:off x="346062" y="2393999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CasellaDiTesto 126"/>
          <p:cNvSpPr txBox="1"/>
          <p:nvPr/>
        </p:nvSpPr>
        <p:spPr>
          <a:xfrm rot="20057951">
            <a:off x="3254439" y="1998631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28" name="CasellaDiTesto 127"/>
          <p:cNvSpPr txBox="1"/>
          <p:nvPr/>
        </p:nvSpPr>
        <p:spPr>
          <a:xfrm>
            <a:off x="3462752" y="17670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29" name="Arco 128"/>
          <p:cNvSpPr/>
          <p:nvPr/>
        </p:nvSpPr>
        <p:spPr>
          <a:xfrm rot="16200000">
            <a:off x="283674" y="2721618"/>
            <a:ext cx="5237127" cy="1611331"/>
          </a:xfrm>
          <a:prstGeom prst="arc">
            <a:avLst>
              <a:gd name="adj1" fmla="val 19171477"/>
              <a:gd name="adj2" fmla="val 0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0" name="Connettore 1 129"/>
          <p:cNvCxnSpPr/>
          <p:nvPr/>
        </p:nvCxnSpPr>
        <p:spPr>
          <a:xfrm flipV="1">
            <a:off x="6899078" y="198826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asellaDiTesto 136"/>
          <p:cNvSpPr txBox="1"/>
          <p:nvPr/>
        </p:nvSpPr>
        <p:spPr>
          <a:xfrm>
            <a:off x="6755062" y="170022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9" name="CasellaDiTesto 138"/>
          <p:cNvSpPr txBox="1"/>
          <p:nvPr/>
        </p:nvSpPr>
        <p:spPr>
          <a:xfrm>
            <a:off x="6683054" y="155679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660232" y="213285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 rot="1224536">
            <a:off x="7592910" y="202202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146" name="CasellaDiTesto 145"/>
          <p:cNvSpPr txBox="1"/>
          <p:nvPr/>
        </p:nvSpPr>
        <p:spPr>
          <a:xfrm rot="2653316">
            <a:off x="8746583" y="2728987"/>
            <a:ext cx="4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Pe</a:t>
            </a:r>
            <a:endParaRPr lang="it-IT" dirty="0"/>
          </a:p>
        </p:txBody>
      </p:sp>
      <p:cxnSp>
        <p:nvCxnSpPr>
          <p:cNvPr id="148" name="Connettore 1 147"/>
          <p:cNvCxnSpPr/>
          <p:nvPr/>
        </p:nvCxnSpPr>
        <p:spPr>
          <a:xfrm flipV="1">
            <a:off x="8676976" y="299695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CasellaDiTesto 155"/>
          <p:cNvSpPr txBox="1"/>
          <p:nvPr/>
        </p:nvSpPr>
        <p:spPr>
          <a:xfrm rot="19865196">
            <a:off x="6470667" y="2733897"/>
            <a:ext cx="17037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0B050"/>
                </a:solidFill>
              </a:rPr>
              <a:t>Triangolo di posizione astronomico</a:t>
            </a:r>
            <a:endParaRPr lang="it-IT" sz="1050" b="1" dirty="0">
              <a:solidFill>
                <a:srgbClr val="00B050"/>
              </a:solidFill>
            </a:endParaRPr>
          </a:p>
        </p:txBody>
      </p:sp>
      <p:sp>
        <p:nvSpPr>
          <p:cNvPr id="157" name="CasellaDiTesto 156"/>
          <p:cNvSpPr txBox="1"/>
          <p:nvPr/>
        </p:nvSpPr>
        <p:spPr>
          <a:xfrm>
            <a:off x="8604448" y="30799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grpSp>
        <p:nvGrpSpPr>
          <p:cNvPr id="158" name="Gruppo 123"/>
          <p:cNvGrpSpPr/>
          <p:nvPr/>
        </p:nvGrpSpPr>
        <p:grpSpPr>
          <a:xfrm>
            <a:off x="6732240" y="2483604"/>
            <a:ext cx="295274" cy="369332"/>
            <a:chOff x="5004048" y="4005064"/>
            <a:chExt cx="295274" cy="369332"/>
          </a:xfrm>
        </p:grpSpPr>
        <p:sp>
          <p:nvSpPr>
            <p:cNvPr id="159" name="CasellaDiTesto 158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60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1" name="Connettore 1 160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1 161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3" name="Gruppo 136"/>
          <p:cNvGrpSpPr/>
          <p:nvPr/>
        </p:nvGrpSpPr>
        <p:grpSpPr>
          <a:xfrm rot="2983824">
            <a:off x="8186821" y="2689153"/>
            <a:ext cx="308098" cy="369332"/>
            <a:chOff x="5004048" y="4005064"/>
            <a:chExt cx="308098" cy="369332"/>
          </a:xfrm>
        </p:grpSpPr>
        <p:sp>
          <p:nvSpPr>
            <p:cNvPr id="164" name="CasellaDiTesto 163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165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6" name="Connettore 1 165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ttore 1 166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8" name="Figura a mano libera 167"/>
          <p:cNvSpPr/>
          <p:nvPr/>
        </p:nvSpPr>
        <p:spPr>
          <a:xfrm>
            <a:off x="8069283" y="2636912"/>
            <a:ext cx="103117" cy="426922"/>
          </a:xfrm>
          <a:custGeom>
            <a:avLst/>
            <a:gdLst>
              <a:gd name="connsiteX0" fmla="*/ 112816 w 112816"/>
              <a:gd name="connsiteY0" fmla="*/ 0 h 593766"/>
              <a:gd name="connsiteX1" fmla="*/ 17813 w 112816"/>
              <a:gd name="connsiteY1" fmla="*/ 249381 h 593766"/>
              <a:gd name="connsiteX2" fmla="*/ 5938 w 112816"/>
              <a:gd name="connsiteY2" fmla="*/ 593766 h 59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816" h="593766">
                <a:moveTo>
                  <a:pt x="112816" y="0"/>
                </a:moveTo>
                <a:cubicBezTo>
                  <a:pt x="74221" y="75210"/>
                  <a:pt x="35626" y="150420"/>
                  <a:pt x="17813" y="249381"/>
                </a:cubicBezTo>
                <a:cubicBezTo>
                  <a:pt x="0" y="348342"/>
                  <a:pt x="2969" y="471054"/>
                  <a:pt x="5938" y="593766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Figura a mano libera 168"/>
          <p:cNvSpPr/>
          <p:nvPr/>
        </p:nvSpPr>
        <p:spPr>
          <a:xfrm>
            <a:off x="6444208" y="2351314"/>
            <a:ext cx="977870" cy="501622"/>
          </a:xfrm>
          <a:custGeom>
            <a:avLst/>
            <a:gdLst>
              <a:gd name="connsiteX0" fmla="*/ 605642 w 605642"/>
              <a:gd name="connsiteY0" fmla="*/ 0 h 629392"/>
              <a:gd name="connsiteX1" fmla="*/ 546265 w 605642"/>
              <a:gd name="connsiteY1" fmla="*/ 320634 h 629392"/>
              <a:gd name="connsiteX2" fmla="*/ 368135 w 605642"/>
              <a:gd name="connsiteY2" fmla="*/ 581891 h 629392"/>
              <a:gd name="connsiteX3" fmla="*/ 0 w 605642"/>
              <a:gd name="connsiteY3" fmla="*/ 605642 h 62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642" h="629392">
                <a:moveTo>
                  <a:pt x="605642" y="0"/>
                </a:moveTo>
                <a:cubicBezTo>
                  <a:pt x="595746" y="111826"/>
                  <a:pt x="585850" y="223652"/>
                  <a:pt x="546265" y="320634"/>
                </a:cubicBezTo>
                <a:cubicBezTo>
                  <a:pt x="506681" y="417616"/>
                  <a:pt x="459179" y="534390"/>
                  <a:pt x="368135" y="581891"/>
                </a:cubicBezTo>
                <a:cubicBezTo>
                  <a:pt x="277091" y="629392"/>
                  <a:pt x="138545" y="617517"/>
                  <a:pt x="0" y="605642"/>
                </a:cubicBezTo>
              </a:path>
            </a:pathLst>
          </a:cu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0" name="Figura a mano libera 169"/>
          <p:cNvSpPr/>
          <p:nvPr/>
        </p:nvSpPr>
        <p:spPr>
          <a:xfrm rot="993708">
            <a:off x="6261109" y="3339540"/>
            <a:ext cx="425413" cy="292925"/>
          </a:xfrm>
          <a:custGeom>
            <a:avLst/>
            <a:gdLst>
              <a:gd name="connsiteX0" fmla="*/ 0 w 510639"/>
              <a:gd name="connsiteY0" fmla="*/ 31668 h 292925"/>
              <a:gd name="connsiteX1" fmla="*/ 320634 w 510639"/>
              <a:gd name="connsiteY1" fmla="*/ 43543 h 292925"/>
              <a:gd name="connsiteX2" fmla="*/ 510639 w 510639"/>
              <a:gd name="connsiteY2" fmla="*/ 292925 h 29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0639" h="292925">
                <a:moveTo>
                  <a:pt x="0" y="31668"/>
                </a:moveTo>
                <a:cubicBezTo>
                  <a:pt x="117764" y="15834"/>
                  <a:pt x="235528" y="0"/>
                  <a:pt x="320634" y="43543"/>
                </a:cubicBezTo>
                <a:cubicBezTo>
                  <a:pt x="405740" y="87086"/>
                  <a:pt x="458189" y="190005"/>
                  <a:pt x="510639" y="292925"/>
                </a:cubicBezTo>
              </a:path>
            </a:pathLst>
          </a:custGeom>
          <a:ln w="571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1" name="CasellaDiTesto 170"/>
          <p:cNvSpPr txBox="1"/>
          <p:nvPr/>
        </p:nvSpPr>
        <p:spPr>
          <a:xfrm>
            <a:off x="6480120" y="30689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2" name="CasellaDiTesto 171"/>
          <p:cNvSpPr txBox="1"/>
          <p:nvPr/>
        </p:nvSpPr>
        <p:spPr>
          <a:xfrm>
            <a:off x="6632520" y="4283804"/>
            <a:ext cx="217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 = Angolo all’ASTRO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3" name="CasellaDiTesto 172"/>
          <p:cNvSpPr txBox="1"/>
          <p:nvPr/>
        </p:nvSpPr>
        <p:spPr>
          <a:xfrm>
            <a:off x="6012160" y="2204864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74" name="CasellaDiTesto 173"/>
          <p:cNvSpPr txBox="1"/>
          <p:nvPr/>
        </p:nvSpPr>
        <p:spPr>
          <a:xfrm rot="2136193">
            <a:off x="8218479" y="238261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1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5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9556E-7 L 0.43212 0.1991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9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18" grpId="1" animBg="1"/>
      <p:bldP spid="122" grpId="0" animBg="1"/>
      <p:bldP spid="123" grpId="0"/>
      <p:bldP spid="123" grpId="1"/>
      <p:bldP spid="124" grpId="0"/>
      <p:bldP spid="124" grpId="1"/>
      <p:bldP spid="126" grpId="0" animBg="1"/>
      <p:bldP spid="126" grpId="1" animBg="1"/>
      <p:bldP spid="127" grpId="0"/>
      <p:bldP spid="127" grpId="1"/>
      <p:bldP spid="128" grpId="0"/>
      <p:bldP spid="128" grpId="1"/>
      <p:bldP spid="129" grpId="0" animBg="1"/>
      <p:bldP spid="129" grpId="1" animBg="1"/>
      <p:bldP spid="137" grpId="0"/>
      <p:bldP spid="139" grpId="0"/>
      <p:bldP spid="144" grpId="0"/>
      <p:bldP spid="145" grpId="0"/>
      <p:bldP spid="146" grpId="0"/>
      <p:bldP spid="156" grpId="0"/>
      <p:bldP spid="157" grpId="0"/>
      <p:bldP spid="168" grpId="0" animBg="1"/>
      <p:bldP spid="169" grpId="0" animBg="1"/>
      <p:bldP spid="170" grpId="0" animBg="1"/>
      <p:bldP spid="171" grpId="0"/>
      <p:bldP spid="172" grpId="0"/>
      <p:bldP spid="173" grpId="0"/>
      <p:bldP spid="17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2243</Words>
  <Application>Microsoft Office PowerPoint</Application>
  <PresentationFormat>Presentazione su schermo (4:3)</PresentationFormat>
  <Paragraphs>680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Navigazione astronomica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95</cp:revision>
  <dcterms:created xsi:type="dcterms:W3CDTF">2020-08-21T08:31:24Z</dcterms:created>
  <dcterms:modified xsi:type="dcterms:W3CDTF">2020-11-21T16:56:21Z</dcterms:modified>
</cp:coreProperties>
</file>