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3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8200-DC43-4003-86F8-93613984F9B1}" type="datetimeFigureOut">
              <a:rPr lang="it-IT" smtClean="0"/>
              <a:pPr/>
              <a:t>27/12/2017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4F22-36FC-484C-8BC0-12056D4B5D8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8200-DC43-4003-86F8-93613984F9B1}" type="datetimeFigureOut">
              <a:rPr lang="it-IT" smtClean="0"/>
              <a:pPr/>
              <a:t>27/12/2017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4F22-36FC-484C-8BC0-12056D4B5D8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8200-DC43-4003-86F8-93613984F9B1}" type="datetimeFigureOut">
              <a:rPr lang="it-IT" smtClean="0"/>
              <a:pPr/>
              <a:t>27/12/2017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4F22-36FC-484C-8BC0-12056D4B5D8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8200-DC43-4003-86F8-93613984F9B1}" type="datetimeFigureOut">
              <a:rPr lang="it-IT" smtClean="0"/>
              <a:pPr/>
              <a:t>27/12/2017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4F22-36FC-484C-8BC0-12056D4B5D8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8200-DC43-4003-86F8-93613984F9B1}" type="datetimeFigureOut">
              <a:rPr lang="it-IT" smtClean="0"/>
              <a:pPr/>
              <a:t>27/12/2017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4F22-36FC-484C-8BC0-12056D4B5D8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8200-DC43-4003-86F8-93613984F9B1}" type="datetimeFigureOut">
              <a:rPr lang="it-IT" smtClean="0"/>
              <a:pPr/>
              <a:t>27/12/2017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4F22-36FC-484C-8BC0-12056D4B5D8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8200-DC43-4003-86F8-93613984F9B1}" type="datetimeFigureOut">
              <a:rPr lang="it-IT" smtClean="0"/>
              <a:pPr/>
              <a:t>27/12/2017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4F22-36FC-484C-8BC0-12056D4B5D8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8200-DC43-4003-86F8-93613984F9B1}" type="datetimeFigureOut">
              <a:rPr lang="it-IT" smtClean="0"/>
              <a:pPr/>
              <a:t>27/12/2017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4F22-36FC-484C-8BC0-12056D4B5D8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8200-DC43-4003-86F8-93613984F9B1}" type="datetimeFigureOut">
              <a:rPr lang="it-IT" smtClean="0"/>
              <a:pPr/>
              <a:t>27/12/2017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4F22-36FC-484C-8BC0-12056D4B5D8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8200-DC43-4003-86F8-93613984F9B1}" type="datetimeFigureOut">
              <a:rPr lang="it-IT" smtClean="0"/>
              <a:pPr/>
              <a:t>27/12/2017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4F22-36FC-484C-8BC0-12056D4B5D8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8200-DC43-4003-86F8-93613984F9B1}" type="datetimeFigureOut">
              <a:rPr lang="it-IT" smtClean="0"/>
              <a:pPr/>
              <a:t>27/12/2017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4F22-36FC-484C-8BC0-12056D4B5D8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A78200-DC43-4003-86F8-93613984F9B1}" type="datetimeFigureOut">
              <a:rPr lang="it-IT" smtClean="0"/>
              <a:pPr/>
              <a:t>27/12/2017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4F22-36FC-484C-8BC0-12056D4B5D81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0" y="0"/>
            <a:ext cx="15818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Le tre rotte</a:t>
            </a:r>
            <a:endParaRPr lang="it-IT" sz="2400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2981486" y="278740"/>
            <a:ext cx="654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Nord</a:t>
            </a:r>
            <a:endParaRPr lang="it-IT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6055192" y="3419708"/>
            <a:ext cx="461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Est</a:t>
            </a:r>
            <a:endParaRPr lang="it-IT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3059832" y="6372036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Sud</a:t>
            </a:r>
            <a:endParaRPr lang="it-IT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0" y="3356992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Ovest</a:t>
            </a:r>
            <a:endParaRPr lang="it-IT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539552" y="908720"/>
            <a:ext cx="1508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Rosa dei Venti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6444208" y="260648"/>
            <a:ext cx="25922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smtClean="0"/>
              <a:t>ROTTA </a:t>
            </a:r>
            <a:r>
              <a:rPr lang="it-IT" dirty="0" smtClean="0"/>
              <a:t>circolare</a:t>
            </a:r>
            <a:endParaRPr lang="it-IT" dirty="0" smtClean="0"/>
          </a:p>
          <a:p>
            <a:pPr algn="just"/>
            <a:r>
              <a:rPr lang="it-IT" dirty="0" smtClean="0"/>
              <a:t>La rotta vera </a:t>
            </a:r>
            <a:r>
              <a:rPr lang="it-IT" dirty="0" smtClean="0"/>
              <a:t>(circolare) è </a:t>
            </a:r>
            <a:r>
              <a:rPr lang="it-IT" dirty="0" smtClean="0"/>
              <a:t>un  angolo che parte SEMPRE dal Nord Vero, arriva SEMPRE alla semiretta che indica il movimento vero della nave rispetto al fondale marino, si conta in senso ORARIO da 000° a 360°. Deve SEMPRE essere scritta in TRE cifre</a:t>
            </a:r>
            <a:endParaRPr lang="it-IT" dirty="0"/>
          </a:p>
        </p:txBody>
      </p:sp>
      <p:grpSp>
        <p:nvGrpSpPr>
          <p:cNvPr id="26" name="Gruppo 25"/>
          <p:cNvGrpSpPr/>
          <p:nvPr/>
        </p:nvGrpSpPr>
        <p:grpSpPr>
          <a:xfrm>
            <a:off x="3312368" y="1052736"/>
            <a:ext cx="0" cy="5112568"/>
            <a:chOff x="3923928" y="1052736"/>
            <a:chExt cx="0" cy="5112568"/>
          </a:xfrm>
        </p:grpSpPr>
        <p:cxnSp>
          <p:nvCxnSpPr>
            <p:cNvPr id="17" name="Connettore 2 16"/>
            <p:cNvCxnSpPr/>
            <p:nvPr/>
          </p:nvCxnSpPr>
          <p:spPr>
            <a:xfrm flipV="1">
              <a:off x="3923928" y="1052736"/>
              <a:ext cx="0" cy="511256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2 20"/>
            <p:cNvCxnSpPr/>
            <p:nvPr/>
          </p:nvCxnSpPr>
          <p:spPr>
            <a:xfrm flipV="1">
              <a:off x="3923928" y="3573016"/>
              <a:ext cx="0" cy="2592288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CasellaDiTesto 26"/>
          <p:cNvSpPr txBox="1"/>
          <p:nvPr/>
        </p:nvSpPr>
        <p:spPr>
          <a:xfrm>
            <a:off x="5508104" y="2329716"/>
            <a:ext cx="9380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/>
              <a:t>Esempio 1</a:t>
            </a:r>
          </a:p>
          <a:p>
            <a:pPr algn="ctr"/>
            <a:r>
              <a:rPr lang="it-IT" sz="1400" dirty="0" err="1" smtClean="0"/>
              <a:t>Rv</a:t>
            </a:r>
            <a:r>
              <a:rPr lang="it-IT" sz="1400" dirty="0" smtClean="0"/>
              <a:t> 070</a:t>
            </a:r>
            <a:endParaRPr lang="it-IT" sz="1400" dirty="0"/>
          </a:p>
        </p:txBody>
      </p:sp>
      <p:sp>
        <p:nvSpPr>
          <p:cNvPr id="28" name="CasellaDiTesto 27"/>
          <p:cNvSpPr txBox="1"/>
          <p:nvPr/>
        </p:nvSpPr>
        <p:spPr>
          <a:xfrm>
            <a:off x="5074083" y="5282044"/>
            <a:ext cx="9380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/>
              <a:t>Esempio 2</a:t>
            </a:r>
          </a:p>
          <a:p>
            <a:pPr algn="ctr"/>
            <a:r>
              <a:rPr lang="it-IT" sz="1400" dirty="0" err="1" smtClean="0"/>
              <a:t>Rv</a:t>
            </a:r>
            <a:r>
              <a:rPr lang="it-IT" sz="1400" dirty="0" smtClean="0"/>
              <a:t> 135</a:t>
            </a:r>
            <a:endParaRPr lang="it-IT" sz="1400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1547664" y="5733256"/>
            <a:ext cx="9380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/>
              <a:t>Esempio 3</a:t>
            </a:r>
          </a:p>
          <a:p>
            <a:pPr algn="ctr"/>
            <a:r>
              <a:rPr lang="it-IT" sz="1400" dirty="0" err="1" smtClean="0"/>
              <a:t>Rv</a:t>
            </a:r>
            <a:r>
              <a:rPr lang="it-IT" sz="1400" dirty="0" smtClean="0"/>
              <a:t> 210</a:t>
            </a:r>
            <a:endParaRPr lang="it-IT" sz="1400" dirty="0"/>
          </a:p>
        </p:txBody>
      </p:sp>
      <p:sp>
        <p:nvSpPr>
          <p:cNvPr id="19" name="CasellaDiTesto 18"/>
          <p:cNvSpPr txBox="1"/>
          <p:nvPr/>
        </p:nvSpPr>
        <p:spPr>
          <a:xfrm>
            <a:off x="2193763" y="476672"/>
            <a:ext cx="9380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/>
              <a:t>Esempio 4</a:t>
            </a:r>
          </a:p>
          <a:p>
            <a:pPr algn="ctr"/>
            <a:r>
              <a:rPr lang="it-IT" sz="1400" dirty="0" err="1" smtClean="0"/>
              <a:t>Rv</a:t>
            </a:r>
            <a:r>
              <a:rPr lang="it-IT" sz="1400" dirty="0" smtClean="0"/>
              <a:t> 350</a:t>
            </a:r>
            <a:endParaRPr lang="it-IT" sz="1400" dirty="0"/>
          </a:p>
        </p:txBody>
      </p:sp>
      <p:sp>
        <p:nvSpPr>
          <p:cNvPr id="20" name="Arco 19"/>
          <p:cNvSpPr/>
          <p:nvPr/>
        </p:nvSpPr>
        <p:spPr>
          <a:xfrm>
            <a:off x="2483768" y="2636912"/>
            <a:ext cx="1728192" cy="1872208"/>
          </a:xfrm>
          <a:prstGeom prst="arc">
            <a:avLst>
              <a:gd name="adj1" fmla="val 16200000"/>
              <a:gd name="adj2" fmla="val 20361949"/>
            </a:avLst>
          </a:prstGeom>
          <a:ln w="76200">
            <a:solidFill>
              <a:srgbClr val="00B0F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Arco 21"/>
          <p:cNvSpPr/>
          <p:nvPr/>
        </p:nvSpPr>
        <p:spPr>
          <a:xfrm>
            <a:off x="2483768" y="2636912"/>
            <a:ext cx="1728192" cy="1872208"/>
          </a:xfrm>
          <a:prstGeom prst="arc">
            <a:avLst>
              <a:gd name="adj1" fmla="val 16200000"/>
              <a:gd name="adj2" fmla="val 2888458"/>
            </a:avLst>
          </a:prstGeom>
          <a:ln w="76200">
            <a:solidFill>
              <a:srgbClr val="00B0F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Arco 22"/>
          <p:cNvSpPr/>
          <p:nvPr/>
        </p:nvSpPr>
        <p:spPr>
          <a:xfrm>
            <a:off x="2483768" y="2636912"/>
            <a:ext cx="1728192" cy="1872208"/>
          </a:xfrm>
          <a:prstGeom prst="arc">
            <a:avLst>
              <a:gd name="adj1" fmla="val 16200000"/>
              <a:gd name="adj2" fmla="val 7372639"/>
            </a:avLst>
          </a:prstGeom>
          <a:ln w="76200">
            <a:solidFill>
              <a:srgbClr val="00B0F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Arco 23"/>
          <p:cNvSpPr/>
          <p:nvPr/>
        </p:nvSpPr>
        <p:spPr>
          <a:xfrm>
            <a:off x="2483768" y="2636912"/>
            <a:ext cx="1728192" cy="1872208"/>
          </a:xfrm>
          <a:prstGeom prst="arc">
            <a:avLst>
              <a:gd name="adj1" fmla="val 16200000"/>
              <a:gd name="adj2" fmla="val 15372554"/>
            </a:avLst>
          </a:prstGeom>
          <a:ln w="76200">
            <a:solidFill>
              <a:srgbClr val="00B0F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Ovale 4"/>
          <p:cNvSpPr/>
          <p:nvPr/>
        </p:nvSpPr>
        <p:spPr>
          <a:xfrm>
            <a:off x="1086640" y="1331476"/>
            <a:ext cx="4464496" cy="446449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9" name="Connettore 1 8"/>
          <p:cNvCxnSpPr/>
          <p:nvPr/>
        </p:nvCxnSpPr>
        <p:spPr>
          <a:xfrm>
            <a:off x="654592" y="3563724"/>
            <a:ext cx="53285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2 6"/>
          <p:cNvCxnSpPr/>
          <p:nvPr/>
        </p:nvCxnSpPr>
        <p:spPr>
          <a:xfrm flipV="1">
            <a:off x="3318888" y="683404"/>
            <a:ext cx="0" cy="56886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9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200000">
                                      <p:cBhvr>
                                        <p:cTn id="2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900000">
                                      <p:cBhvr>
                                        <p:cTn id="3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00000">
                                      <p:cBhvr>
                                        <p:cTn id="5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8400000">
                                      <p:cBhvr>
                                        <p:cTn id="7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7" grpId="0"/>
      <p:bldP spid="28" grpId="0"/>
      <p:bldP spid="18" grpId="0"/>
      <p:bldP spid="19" grpId="0"/>
      <p:bldP spid="20" grpId="0" animBg="1"/>
      <p:bldP spid="20" grpId="1" animBg="1"/>
      <p:bldP spid="22" grpId="0" animBg="1"/>
      <p:bldP spid="22" grpId="1" animBg="1"/>
      <p:bldP spid="23" grpId="0" animBg="1"/>
      <p:bldP spid="23" grpId="1" animBg="1"/>
      <p:bldP spid="2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0" y="0"/>
            <a:ext cx="15818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Le tre rotte</a:t>
            </a:r>
            <a:endParaRPr lang="it-IT" sz="2400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2981486" y="278740"/>
            <a:ext cx="654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Nord</a:t>
            </a:r>
            <a:endParaRPr lang="it-IT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6055192" y="3419708"/>
            <a:ext cx="461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Est</a:t>
            </a:r>
            <a:endParaRPr lang="it-IT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3059832" y="6372036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Sud</a:t>
            </a:r>
            <a:endParaRPr lang="it-IT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0" y="3356992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Ovest</a:t>
            </a:r>
            <a:endParaRPr lang="it-IT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539552" y="908720"/>
            <a:ext cx="1508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Rosa dei Venti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6444208" y="260648"/>
            <a:ext cx="259228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smtClean="0"/>
              <a:t>ROTTA Semicircolare</a:t>
            </a:r>
          </a:p>
          <a:p>
            <a:pPr algn="just"/>
            <a:r>
              <a:rPr lang="it-IT" dirty="0" smtClean="0"/>
              <a:t>La rotta semicircolare è un  angolo che parte SEMPRE dal Nord Vero, arriva SEMPRE alla semiretta che indica il movimento vero della nave rispetto al fondale marino, si conta verso EST o verso OVEST da 000° a 180°. Deve SEMPRE essere scritta in TRE cifre. Ha un prefisso (sempre NORD) ed un suffisso (E/W)</a:t>
            </a:r>
            <a:endParaRPr lang="it-IT" dirty="0"/>
          </a:p>
        </p:txBody>
      </p:sp>
      <p:grpSp>
        <p:nvGrpSpPr>
          <p:cNvPr id="2" name="Gruppo 25"/>
          <p:cNvGrpSpPr/>
          <p:nvPr/>
        </p:nvGrpSpPr>
        <p:grpSpPr>
          <a:xfrm>
            <a:off x="3275856" y="1052736"/>
            <a:ext cx="0" cy="5112568"/>
            <a:chOff x="3923928" y="1052736"/>
            <a:chExt cx="0" cy="5112568"/>
          </a:xfrm>
        </p:grpSpPr>
        <p:cxnSp>
          <p:nvCxnSpPr>
            <p:cNvPr id="17" name="Connettore 2 16"/>
            <p:cNvCxnSpPr/>
            <p:nvPr/>
          </p:nvCxnSpPr>
          <p:spPr>
            <a:xfrm flipV="1">
              <a:off x="3923928" y="1052736"/>
              <a:ext cx="0" cy="511256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2 20"/>
            <p:cNvCxnSpPr/>
            <p:nvPr/>
          </p:nvCxnSpPr>
          <p:spPr>
            <a:xfrm flipV="1">
              <a:off x="3923928" y="3573016"/>
              <a:ext cx="0" cy="2592288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CasellaDiTesto 26"/>
          <p:cNvSpPr txBox="1"/>
          <p:nvPr/>
        </p:nvSpPr>
        <p:spPr>
          <a:xfrm>
            <a:off x="5508104" y="2329716"/>
            <a:ext cx="9380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/>
              <a:t>Esempio 1</a:t>
            </a:r>
          </a:p>
          <a:p>
            <a:pPr algn="ctr"/>
            <a:r>
              <a:rPr lang="it-IT" sz="1400" dirty="0" smtClean="0"/>
              <a:t>R N070E</a:t>
            </a:r>
            <a:endParaRPr lang="it-IT" sz="1400" dirty="0"/>
          </a:p>
        </p:txBody>
      </p:sp>
      <p:sp>
        <p:nvSpPr>
          <p:cNvPr id="28" name="CasellaDiTesto 27"/>
          <p:cNvSpPr txBox="1"/>
          <p:nvPr/>
        </p:nvSpPr>
        <p:spPr>
          <a:xfrm>
            <a:off x="5074083" y="5282044"/>
            <a:ext cx="9380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/>
              <a:t>Esempio 2</a:t>
            </a:r>
          </a:p>
          <a:p>
            <a:pPr algn="ctr"/>
            <a:r>
              <a:rPr lang="it-IT" sz="1400" dirty="0" err="1" smtClean="0"/>
              <a:t>R°</a:t>
            </a:r>
            <a:r>
              <a:rPr lang="it-IT" sz="1400" dirty="0" smtClean="0"/>
              <a:t> N135E</a:t>
            </a:r>
            <a:endParaRPr lang="it-IT" sz="1400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1547664" y="5733256"/>
            <a:ext cx="9380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/>
              <a:t>Esempio 3</a:t>
            </a:r>
          </a:p>
          <a:p>
            <a:pPr algn="ctr"/>
            <a:r>
              <a:rPr lang="it-IT" sz="1400" dirty="0" err="1" smtClean="0"/>
              <a:t>R°</a:t>
            </a:r>
            <a:r>
              <a:rPr lang="it-IT" sz="1400" dirty="0" smtClean="0"/>
              <a:t> N150W</a:t>
            </a:r>
            <a:endParaRPr lang="it-IT" sz="1400" dirty="0"/>
          </a:p>
        </p:txBody>
      </p:sp>
      <p:sp>
        <p:nvSpPr>
          <p:cNvPr id="19" name="CasellaDiTesto 18"/>
          <p:cNvSpPr txBox="1"/>
          <p:nvPr/>
        </p:nvSpPr>
        <p:spPr>
          <a:xfrm>
            <a:off x="2193763" y="476672"/>
            <a:ext cx="9380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/>
              <a:t>Esempio 4</a:t>
            </a:r>
          </a:p>
          <a:p>
            <a:pPr algn="ctr"/>
            <a:r>
              <a:rPr lang="it-IT" sz="1400" dirty="0" err="1" smtClean="0"/>
              <a:t>R°</a:t>
            </a:r>
            <a:r>
              <a:rPr lang="it-IT" sz="1400" dirty="0" smtClean="0"/>
              <a:t> N010W</a:t>
            </a:r>
            <a:endParaRPr lang="it-IT" sz="1400" dirty="0"/>
          </a:p>
        </p:txBody>
      </p:sp>
      <p:sp>
        <p:nvSpPr>
          <p:cNvPr id="20" name="Arco 19"/>
          <p:cNvSpPr/>
          <p:nvPr/>
        </p:nvSpPr>
        <p:spPr>
          <a:xfrm>
            <a:off x="2428860" y="2643182"/>
            <a:ext cx="1728192" cy="1872208"/>
          </a:xfrm>
          <a:prstGeom prst="arc">
            <a:avLst>
              <a:gd name="adj1" fmla="val 16200000"/>
              <a:gd name="adj2" fmla="val 20361949"/>
            </a:avLst>
          </a:prstGeom>
          <a:ln w="7620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Arco 21"/>
          <p:cNvSpPr/>
          <p:nvPr/>
        </p:nvSpPr>
        <p:spPr>
          <a:xfrm>
            <a:off x="2428860" y="2636912"/>
            <a:ext cx="1728192" cy="1872208"/>
          </a:xfrm>
          <a:prstGeom prst="arc">
            <a:avLst>
              <a:gd name="adj1" fmla="val 16200000"/>
              <a:gd name="adj2" fmla="val 3031839"/>
            </a:avLst>
          </a:prstGeom>
          <a:ln w="7620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25" name="Gruppo 25"/>
          <p:cNvGrpSpPr/>
          <p:nvPr/>
        </p:nvGrpSpPr>
        <p:grpSpPr>
          <a:xfrm>
            <a:off x="3275856" y="1052736"/>
            <a:ext cx="0" cy="5112568"/>
            <a:chOff x="3923928" y="1052736"/>
            <a:chExt cx="0" cy="5112568"/>
          </a:xfrm>
        </p:grpSpPr>
        <p:cxnSp>
          <p:nvCxnSpPr>
            <p:cNvPr id="26" name="Connettore 2 25"/>
            <p:cNvCxnSpPr/>
            <p:nvPr/>
          </p:nvCxnSpPr>
          <p:spPr>
            <a:xfrm flipV="1">
              <a:off x="3923928" y="1052736"/>
              <a:ext cx="0" cy="511256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ttore 2 28"/>
            <p:cNvCxnSpPr/>
            <p:nvPr/>
          </p:nvCxnSpPr>
          <p:spPr>
            <a:xfrm flipV="1">
              <a:off x="3923928" y="3573016"/>
              <a:ext cx="0" cy="2592288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uppo 25"/>
          <p:cNvGrpSpPr/>
          <p:nvPr/>
        </p:nvGrpSpPr>
        <p:grpSpPr>
          <a:xfrm>
            <a:off x="3275856" y="1052736"/>
            <a:ext cx="0" cy="5112568"/>
            <a:chOff x="3923928" y="1052736"/>
            <a:chExt cx="0" cy="5112568"/>
          </a:xfrm>
        </p:grpSpPr>
        <p:cxnSp>
          <p:nvCxnSpPr>
            <p:cNvPr id="31" name="Connettore 2 30"/>
            <p:cNvCxnSpPr/>
            <p:nvPr/>
          </p:nvCxnSpPr>
          <p:spPr>
            <a:xfrm flipV="1">
              <a:off x="3923928" y="1052736"/>
              <a:ext cx="0" cy="511256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ttore 2 31"/>
            <p:cNvCxnSpPr/>
            <p:nvPr/>
          </p:nvCxnSpPr>
          <p:spPr>
            <a:xfrm flipV="1">
              <a:off x="3923928" y="3573016"/>
              <a:ext cx="0" cy="2592288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Arco 37"/>
          <p:cNvSpPr/>
          <p:nvPr/>
        </p:nvSpPr>
        <p:spPr>
          <a:xfrm>
            <a:off x="2415180" y="2643182"/>
            <a:ext cx="1728192" cy="1872208"/>
          </a:xfrm>
          <a:prstGeom prst="arc">
            <a:avLst>
              <a:gd name="adj1" fmla="val 15286320"/>
              <a:gd name="adj2" fmla="val 16278624"/>
            </a:avLst>
          </a:prstGeom>
          <a:ln w="76200">
            <a:solidFill>
              <a:srgbClr val="00B05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Arco 38"/>
          <p:cNvSpPr/>
          <p:nvPr/>
        </p:nvSpPr>
        <p:spPr>
          <a:xfrm>
            <a:off x="2415180" y="2643182"/>
            <a:ext cx="1728192" cy="1872208"/>
          </a:xfrm>
          <a:prstGeom prst="arc">
            <a:avLst>
              <a:gd name="adj1" fmla="val 7529739"/>
              <a:gd name="adj2" fmla="val 16278624"/>
            </a:avLst>
          </a:prstGeom>
          <a:ln w="76200">
            <a:solidFill>
              <a:srgbClr val="00B05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41" name="Gruppo 40"/>
          <p:cNvGrpSpPr/>
          <p:nvPr/>
        </p:nvGrpSpPr>
        <p:grpSpPr>
          <a:xfrm>
            <a:off x="3286116" y="1428736"/>
            <a:ext cx="3176" cy="4320000"/>
            <a:chOff x="6427800" y="2357430"/>
            <a:chExt cx="3176" cy="4320000"/>
          </a:xfrm>
        </p:grpSpPr>
        <p:cxnSp>
          <p:nvCxnSpPr>
            <p:cNvPr id="34" name="Connettore 2 33"/>
            <p:cNvCxnSpPr/>
            <p:nvPr/>
          </p:nvCxnSpPr>
          <p:spPr>
            <a:xfrm rot="5400000" flipH="1" flipV="1">
              <a:off x="4270182" y="4516636"/>
              <a:ext cx="4320000" cy="1588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ttore 2 39"/>
            <p:cNvCxnSpPr/>
            <p:nvPr/>
          </p:nvCxnSpPr>
          <p:spPr>
            <a:xfrm rot="5400000" flipH="1" flipV="1">
              <a:off x="5348594" y="5562916"/>
              <a:ext cx="2160000" cy="1588"/>
            </a:xfrm>
            <a:prstGeom prst="straightConnector1">
              <a:avLst/>
            </a:prstGeom>
            <a:ln w="28575"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42" name="Gruppo 41"/>
          <p:cNvGrpSpPr/>
          <p:nvPr/>
        </p:nvGrpSpPr>
        <p:grpSpPr>
          <a:xfrm>
            <a:off x="3286116" y="1428736"/>
            <a:ext cx="3176" cy="4320000"/>
            <a:chOff x="6427800" y="2357430"/>
            <a:chExt cx="3176" cy="4320000"/>
          </a:xfrm>
        </p:grpSpPr>
        <p:cxnSp>
          <p:nvCxnSpPr>
            <p:cNvPr id="43" name="Connettore 2 42"/>
            <p:cNvCxnSpPr/>
            <p:nvPr/>
          </p:nvCxnSpPr>
          <p:spPr>
            <a:xfrm rot="5400000" flipH="1" flipV="1">
              <a:off x="4270182" y="4516636"/>
              <a:ext cx="4320000" cy="1588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ttore 2 43"/>
            <p:cNvCxnSpPr/>
            <p:nvPr/>
          </p:nvCxnSpPr>
          <p:spPr>
            <a:xfrm rot="5400000" flipH="1" flipV="1">
              <a:off x="5348594" y="5562916"/>
              <a:ext cx="2160000" cy="1588"/>
            </a:xfrm>
            <a:prstGeom prst="straightConnector1">
              <a:avLst/>
            </a:prstGeom>
            <a:ln w="28575"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45" name="Gruppo 44"/>
          <p:cNvGrpSpPr/>
          <p:nvPr/>
        </p:nvGrpSpPr>
        <p:grpSpPr>
          <a:xfrm>
            <a:off x="3286116" y="1428736"/>
            <a:ext cx="3176" cy="4320000"/>
            <a:chOff x="6427800" y="2357430"/>
            <a:chExt cx="3176" cy="4320000"/>
          </a:xfrm>
        </p:grpSpPr>
        <p:cxnSp>
          <p:nvCxnSpPr>
            <p:cNvPr id="46" name="Connettore 2 45"/>
            <p:cNvCxnSpPr/>
            <p:nvPr/>
          </p:nvCxnSpPr>
          <p:spPr>
            <a:xfrm rot="5400000" flipH="1" flipV="1">
              <a:off x="4270182" y="4516636"/>
              <a:ext cx="4320000" cy="1588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ttore 2 46"/>
            <p:cNvCxnSpPr/>
            <p:nvPr/>
          </p:nvCxnSpPr>
          <p:spPr>
            <a:xfrm rot="5400000" flipH="1" flipV="1">
              <a:off x="5348594" y="5562916"/>
              <a:ext cx="2160000" cy="1588"/>
            </a:xfrm>
            <a:prstGeom prst="straightConnector1">
              <a:avLst/>
            </a:prstGeom>
            <a:ln w="28575"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48" name="Gruppo 47"/>
          <p:cNvGrpSpPr/>
          <p:nvPr/>
        </p:nvGrpSpPr>
        <p:grpSpPr>
          <a:xfrm>
            <a:off x="3286116" y="1428736"/>
            <a:ext cx="3176" cy="4320000"/>
            <a:chOff x="6427800" y="2357430"/>
            <a:chExt cx="3176" cy="4320000"/>
          </a:xfrm>
        </p:grpSpPr>
        <p:cxnSp>
          <p:nvCxnSpPr>
            <p:cNvPr id="49" name="Connettore 2 48"/>
            <p:cNvCxnSpPr/>
            <p:nvPr/>
          </p:nvCxnSpPr>
          <p:spPr>
            <a:xfrm rot="5400000" flipH="1" flipV="1">
              <a:off x="4270182" y="4516636"/>
              <a:ext cx="4320000" cy="1588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ttore 2 49"/>
            <p:cNvCxnSpPr/>
            <p:nvPr/>
          </p:nvCxnSpPr>
          <p:spPr>
            <a:xfrm rot="5400000" flipH="1" flipV="1">
              <a:off x="5348594" y="5562916"/>
              <a:ext cx="2160000" cy="1588"/>
            </a:xfrm>
            <a:prstGeom prst="straightConnector1">
              <a:avLst/>
            </a:prstGeom>
            <a:ln w="28575"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cxnSp>
        <p:nvCxnSpPr>
          <p:cNvPr id="7" name="Connettore 2 6"/>
          <p:cNvCxnSpPr/>
          <p:nvPr/>
        </p:nvCxnSpPr>
        <p:spPr>
          <a:xfrm flipV="1">
            <a:off x="3286116" y="683404"/>
            <a:ext cx="0" cy="56886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e 4"/>
          <p:cNvSpPr/>
          <p:nvPr/>
        </p:nvSpPr>
        <p:spPr>
          <a:xfrm>
            <a:off x="1086640" y="1331476"/>
            <a:ext cx="4464496" cy="446449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9" name="Connettore 1 8"/>
          <p:cNvCxnSpPr/>
          <p:nvPr/>
        </p:nvCxnSpPr>
        <p:spPr>
          <a:xfrm>
            <a:off x="654592" y="3563724"/>
            <a:ext cx="53285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10800000">
                                      <p:cBhvr>
                                        <p:cTn id="8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200000">
                                      <p:cBhvr>
                                        <p:cTn id="12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8100000">
                                      <p:cBhvr>
                                        <p:cTn id="32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9000000">
                                      <p:cBhvr>
                                        <p:cTn id="52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600000">
                                      <p:cBhvr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18" grpId="0"/>
      <p:bldP spid="19" grpId="0"/>
      <p:bldP spid="20" grpId="0" animBg="1"/>
      <p:bldP spid="20" grpId="1" animBg="1"/>
      <p:bldP spid="22" grpId="0" animBg="1"/>
      <p:bldP spid="22" grpId="1" animBg="1"/>
      <p:bldP spid="38" grpId="0" animBg="1"/>
      <p:bldP spid="38" grpId="1" animBg="1"/>
      <p:bldP spid="39" grpId="0" animBg="1"/>
      <p:bldP spid="39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0" y="0"/>
            <a:ext cx="15818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Le tre rotte</a:t>
            </a:r>
            <a:endParaRPr lang="it-IT" sz="2400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2981486" y="278740"/>
            <a:ext cx="654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Nord</a:t>
            </a:r>
            <a:endParaRPr lang="it-IT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6055192" y="3419708"/>
            <a:ext cx="461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Est</a:t>
            </a:r>
            <a:endParaRPr lang="it-IT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3059832" y="6372036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Sud</a:t>
            </a:r>
            <a:endParaRPr lang="it-IT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0" y="3356992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Ovest</a:t>
            </a:r>
            <a:endParaRPr lang="it-IT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539552" y="908720"/>
            <a:ext cx="1508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Rosa dei Venti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6444208" y="260648"/>
            <a:ext cx="259228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smtClean="0"/>
              <a:t>ROTTA Quadrantale</a:t>
            </a:r>
          </a:p>
          <a:p>
            <a:pPr algn="just"/>
            <a:r>
              <a:rPr lang="it-IT" dirty="0" smtClean="0"/>
              <a:t>La rotta quadrantale è un  angolo che parte da NORD o da SUD, arriva SEMPRE alla semiretta che indica il movimento vero della nave rispetto al fondale marino, si conta verso EST o verso OVEST da 00° a 90°. Deve SEMPRE essere scritta in DUE cifre. Ha un prefisso (N/S) ed un suffisso (E/W)</a:t>
            </a:r>
            <a:endParaRPr lang="it-IT" dirty="0"/>
          </a:p>
        </p:txBody>
      </p:sp>
      <p:grpSp>
        <p:nvGrpSpPr>
          <p:cNvPr id="2" name="Gruppo 25"/>
          <p:cNvGrpSpPr/>
          <p:nvPr/>
        </p:nvGrpSpPr>
        <p:grpSpPr>
          <a:xfrm>
            <a:off x="3347864" y="1052736"/>
            <a:ext cx="0" cy="5112568"/>
            <a:chOff x="3923928" y="1052736"/>
            <a:chExt cx="0" cy="5112568"/>
          </a:xfrm>
        </p:grpSpPr>
        <p:cxnSp>
          <p:nvCxnSpPr>
            <p:cNvPr id="17" name="Connettore 2 16"/>
            <p:cNvCxnSpPr/>
            <p:nvPr/>
          </p:nvCxnSpPr>
          <p:spPr>
            <a:xfrm flipV="1">
              <a:off x="3923928" y="1052736"/>
              <a:ext cx="0" cy="511256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2 20"/>
            <p:cNvCxnSpPr/>
            <p:nvPr/>
          </p:nvCxnSpPr>
          <p:spPr>
            <a:xfrm flipV="1">
              <a:off x="3923928" y="3573016"/>
              <a:ext cx="0" cy="2592288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CasellaDiTesto 26"/>
          <p:cNvSpPr txBox="1"/>
          <p:nvPr/>
        </p:nvSpPr>
        <p:spPr>
          <a:xfrm>
            <a:off x="5508104" y="2329716"/>
            <a:ext cx="9380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/>
              <a:t>Esempio 1</a:t>
            </a:r>
          </a:p>
          <a:p>
            <a:pPr algn="ctr"/>
            <a:r>
              <a:rPr lang="it-IT" sz="1400" dirty="0" smtClean="0"/>
              <a:t>r N70E</a:t>
            </a:r>
            <a:endParaRPr lang="it-IT" sz="1400" dirty="0"/>
          </a:p>
        </p:txBody>
      </p:sp>
      <p:sp>
        <p:nvSpPr>
          <p:cNvPr id="28" name="CasellaDiTesto 27"/>
          <p:cNvSpPr txBox="1"/>
          <p:nvPr/>
        </p:nvSpPr>
        <p:spPr>
          <a:xfrm>
            <a:off x="5074083" y="5282044"/>
            <a:ext cx="9380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/>
              <a:t>Esempio 2</a:t>
            </a:r>
          </a:p>
          <a:p>
            <a:pPr algn="ctr"/>
            <a:r>
              <a:rPr lang="it-IT" sz="1400" dirty="0" smtClean="0"/>
              <a:t>r S45E</a:t>
            </a:r>
            <a:endParaRPr lang="it-IT" sz="1400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1547664" y="5733256"/>
            <a:ext cx="9380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/>
              <a:t>Esempio 3</a:t>
            </a:r>
          </a:p>
          <a:p>
            <a:pPr algn="ctr"/>
            <a:r>
              <a:rPr lang="it-IT" sz="1400" dirty="0" smtClean="0"/>
              <a:t>r S30W</a:t>
            </a:r>
            <a:endParaRPr lang="it-IT" sz="1400" dirty="0"/>
          </a:p>
        </p:txBody>
      </p:sp>
      <p:sp>
        <p:nvSpPr>
          <p:cNvPr id="19" name="CasellaDiTesto 18"/>
          <p:cNvSpPr txBox="1"/>
          <p:nvPr/>
        </p:nvSpPr>
        <p:spPr>
          <a:xfrm>
            <a:off x="2193763" y="476672"/>
            <a:ext cx="9380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/>
              <a:t>Esempio 4</a:t>
            </a:r>
          </a:p>
          <a:p>
            <a:pPr algn="ctr"/>
            <a:r>
              <a:rPr lang="it-IT" sz="1400" dirty="0" smtClean="0"/>
              <a:t>r N10W</a:t>
            </a:r>
            <a:endParaRPr lang="it-IT" sz="1400" dirty="0"/>
          </a:p>
        </p:txBody>
      </p:sp>
      <p:sp>
        <p:nvSpPr>
          <p:cNvPr id="39" name="Arco 38"/>
          <p:cNvSpPr/>
          <p:nvPr/>
        </p:nvSpPr>
        <p:spPr>
          <a:xfrm>
            <a:off x="2411760" y="2636912"/>
            <a:ext cx="1728192" cy="1872208"/>
          </a:xfrm>
          <a:prstGeom prst="arc">
            <a:avLst>
              <a:gd name="adj1" fmla="val 15588981"/>
              <a:gd name="adj2" fmla="val 16278624"/>
            </a:avLst>
          </a:prstGeom>
          <a:ln w="7620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Ovale 4"/>
          <p:cNvSpPr/>
          <p:nvPr/>
        </p:nvSpPr>
        <p:spPr>
          <a:xfrm>
            <a:off x="1086640" y="1331476"/>
            <a:ext cx="4464496" cy="446449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9" name="Connettore 1 8"/>
          <p:cNvCxnSpPr/>
          <p:nvPr/>
        </p:nvCxnSpPr>
        <p:spPr>
          <a:xfrm>
            <a:off x="654592" y="3563724"/>
            <a:ext cx="53285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uppo 25"/>
          <p:cNvGrpSpPr/>
          <p:nvPr/>
        </p:nvGrpSpPr>
        <p:grpSpPr>
          <a:xfrm>
            <a:off x="3347864" y="1052736"/>
            <a:ext cx="0" cy="5112568"/>
            <a:chOff x="3923928" y="1052736"/>
            <a:chExt cx="0" cy="5112568"/>
          </a:xfrm>
        </p:grpSpPr>
        <p:cxnSp>
          <p:nvCxnSpPr>
            <p:cNvPr id="42" name="Connettore 2 41"/>
            <p:cNvCxnSpPr/>
            <p:nvPr/>
          </p:nvCxnSpPr>
          <p:spPr>
            <a:xfrm flipV="1">
              <a:off x="3923928" y="1052736"/>
              <a:ext cx="0" cy="511256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ttore 2 44"/>
            <p:cNvCxnSpPr/>
            <p:nvPr/>
          </p:nvCxnSpPr>
          <p:spPr>
            <a:xfrm flipV="1">
              <a:off x="3923928" y="3573016"/>
              <a:ext cx="0" cy="2592288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uppo 25"/>
          <p:cNvGrpSpPr/>
          <p:nvPr/>
        </p:nvGrpSpPr>
        <p:grpSpPr>
          <a:xfrm flipV="1">
            <a:off x="3347864" y="980728"/>
            <a:ext cx="0" cy="5112568"/>
            <a:chOff x="3923928" y="1052736"/>
            <a:chExt cx="0" cy="5112568"/>
          </a:xfrm>
        </p:grpSpPr>
        <p:cxnSp>
          <p:nvCxnSpPr>
            <p:cNvPr id="51" name="Connettore 2 50"/>
            <p:cNvCxnSpPr/>
            <p:nvPr/>
          </p:nvCxnSpPr>
          <p:spPr>
            <a:xfrm flipV="1">
              <a:off x="3923928" y="1052736"/>
              <a:ext cx="0" cy="511256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ttore 2 51"/>
            <p:cNvCxnSpPr/>
            <p:nvPr/>
          </p:nvCxnSpPr>
          <p:spPr>
            <a:xfrm flipV="1">
              <a:off x="3923928" y="3573016"/>
              <a:ext cx="0" cy="2592288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uppo 25"/>
          <p:cNvGrpSpPr/>
          <p:nvPr/>
        </p:nvGrpSpPr>
        <p:grpSpPr>
          <a:xfrm flipV="1">
            <a:off x="3347864" y="980728"/>
            <a:ext cx="0" cy="5112568"/>
            <a:chOff x="3923928" y="1052736"/>
            <a:chExt cx="0" cy="5112568"/>
          </a:xfrm>
        </p:grpSpPr>
        <p:cxnSp>
          <p:nvCxnSpPr>
            <p:cNvPr id="57" name="Connettore 2 56"/>
            <p:cNvCxnSpPr/>
            <p:nvPr/>
          </p:nvCxnSpPr>
          <p:spPr>
            <a:xfrm flipV="1">
              <a:off x="3923928" y="1052736"/>
              <a:ext cx="0" cy="511256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ttore 2 57"/>
            <p:cNvCxnSpPr/>
            <p:nvPr/>
          </p:nvCxnSpPr>
          <p:spPr>
            <a:xfrm flipV="1">
              <a:off x="3923928" y="3573016"/>
              <a:ext cx="0" cy="2592288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uppo 25"/>
          <p:cNvGrpSpPr/>
          <p:nvPr/>
        </p:nvGrpSpPr>
        <p:grpSpPr>
          <a:xfrm>
            <a:off x="3347864" y="1052736"/>
            <a:ext cx="0" cy="5112568"/>
            <a:chOff x="3923928" y="1052736"/>
            <a:chExt cx="0" cy="5112568"/>
          </a:xfrm>
        </p:grpSpPr>
        <p:cxnSp>
          <p:nvCxnSpPr>
            <p:cNvPr id="60" name="Connettore 2 59"/>
            <p:cNvCxnSpPr/>
            <p:nvPr/>
          </p:nvCxnSpPr>
          <p:spPr>
            <a:xfrm flipV="1">
              <a:off x="3923928" y="1052736"/>
              <a:ext cx="0" cy="511256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ttore 2 60"/>
            <p:cNvCxnSpPr/>
            <p:nvPr/>
          </p:nvCxnSpPr>
          <p:spPr>
            <a:xfrm flipV="1">
              <a:off x="3923928" y="3573016"/>
              <a:ext cx="0" cy="2592288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uppo 25"/>
          <p:cNvGrpSpPr/>
          <p:nvPr/>
        </p:nvGrpSpPr>
        <p:grpSpPr>
          <a:xfrm>
            <a:off x="3347864" y="1052736"/>
            <a:ext cx="0" cy="5112568"/>
            <a:chOff x="3923928" y="1052736"/>
            <a:chExt cx="0" cy="5112568"/>
          </a:xfrm>
        </p:grpSpPr>
        <p:cxnSp>
          <p:nvCxnSpPr>
            <p:cNvPr id="63" name="Connettore 2 62"/>
            <p:cNvCxnSpPr/>
            <p:nvPr/>
          </p:nvCxnSpPr>
          <p:spPr>
            <a:xfrm flipV="1">
              <a:off x="3923928" y="1052736"/>
              <a:ext cx="0" cy="511256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ttore 2 63"/>
            <p:cNvCxnSpPr/>
            <p:nvPr/>
          </p:nvCxnSpPr>
          <p:spPr>
            <a:xfrm flipV="1">
              <a:off x="3923928" y="3573016"/>
              <a:ext cx="0" cy="2592288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Gruppo 25"/>
          <p:cNvGrpSpPr/>
          <p:nvPr/>
        </p:nvGrpSpPr>
        <p:grpSpPr>
          <a:xfrm flipV="1">
            <a:off x="3347864" y="980728"/>
            <a:ext cx="0" cy="5112568"/>
            <a:chOff x="3923928" y="1052736"/>
            <a:chExt cx="0" cy="5112568"/>
          </a:xfrm>
        </p:grpSpPr>
        <p:cxnSp>
          <p:nvCxnSpPr>
            <p:cNvPr id="66" name="Connettore 2 65"/>
            <p:cNvCxnSpPr/>
            <p:nvPr/>
          </p:nvCxnSpPr>
          <p:spPr>
            <a:xfrm flipV="1">
              <a:off x="3923928" y="1052736"/>
              <a:ext cx="0" cy="511256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ttore 2 66"/>
            <p:cNvCxnSpPr/>
            <p:nvPr/>
          </p:nvCxnSpPr>
          <p:spPr>
            <a:xfrm flipV="1">
              <a:off x="3923928" y="3573016"/>
              <a:ext cx="0" cy="2592288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uppo 25"/>
          <p:cNvGrpSpPr/>
          <p:nvPr/>
        </p:nvGrpSpPr>
        <p:grpSpPr>
          <a:xfrm flipV="1">
            <a:off x="3347864" y="980728"/>
            <a:ext cx="0" cy="5112568"/>
            <a:chOff x="3923928" y="1052736"/>
            <a:chExt cx="0" cy="5112568"/>
          </a:xfrm>
        </p:grpSpPr>
        <p:cxnSp>
          <p:nvCxnSpPr>
            <p:cNvPr id="69" name="Connettore 2 68"/>
            <p:cNvCxnSpPr/>
            <p:nvPr/>
          </p:nvCxnSpPr>
          <p:spPr>
            <a:xfrm flipV="1">
              <a:off x="3923928" y="1052736"/>
              <a:ext cx="0" cy="511256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ttore 2 69"/>
            <p:cNvCxnSpPr/>
            <p:nvPr/>
          </p:nvCxnSpPr>
          <p:spPr>
            <a:xfrm flipV="1">
              <a:off x="3923928" y="3573016"/>
              <a:ext cx="0" cy="2592288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Arco 70"/>
          <p:cNvSpPr/>
          <p:nvPr/>
        </p:nvSpPr>
        <p:spPr>
          <a:xfrm>
            <a:off x="2483768" y="2636912"/>
            <a:ext cx="1728192" cy="1872208"/>
          </a:xfrm>
          <a:prstGeom prst="arc">
            <a:avLst>
              <a:gd name="adj1" fmla="val 16222470"/>
              <a:gd name="adj2" fmla="val 20386878"/>
            </a:avLst>
          </a:prstGeom>
          <a:ln w="762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2" name="Arco 71"/>
          <p:cNvSpPr/>
          <p:nvPr/>
        </p:nvSpPr>
        <p:spPr>
          <a:xfrm>
            <a:off x="2483768" y="2636912"/>
            <a:ext cx="1728192" cy="1872208"/>
          </a:xfrm>
          <a:prstGeom prst="arc">
            <a:avLst>
              <a:gd name="adj1" fmla="val 5417513"/>
              <a:gd name="adj2" fmla="val 7273454"/>
            </a:avLst>
          </a:prstGeom>
          <a:ln w="762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3" name="Arco 72"/>
          <p:cNvSpPr/>
          <p:nvPr/>
        </p:nvSpPr>
        <p:spPr>
          <a:xfrm>
            <a:off x="2483768" y="2636912"/>
            <a:ext cx="1728192" cy="1872208"/>
          </a:xfrm>
          <a:prstGeom prst="arc">
            <a:avLst>
              <a:gd name="adj1" fmla="val 2697006"/>
              <a:gd name="adj2" fmla="val 5439023"/>
            </a:avLst>
          </a:prstGeom>
          <a:ln w="7620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7" name="Connettore 2 6"/>
          <p:cNvCxnSpPr/>
          <p:nvPr/>
        </p:nvCxnSpPr>
        <p:spPr>
          <a:xfrm flipV="1">
            <a:off x="3347864" y="692696"/>
            <a:ext cx="0" cy="56886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10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2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200000">
                                      <p:cBhvr>
                                        <p:cTn id="44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600000">
                                      <p:cBhvr>
                                        <p:cTn id="56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700000">
                                      <p:cBhvr>
                                        <p:cTn id="68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800000">
                                      <p:cBhvr>
                                        <p:cTn id="80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18" grpId="0"/>
      <p:bldP spid="19" grpId="0"/>
      <p:bldP spid="39" grpId="0" animBg="1"/>
      <p:bldP spid="71" grpId="0" animBg="1"/>
      <p:bldP spid="72" grpId="0" animBg="1"/>
      <p:bldP spid="7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251520" y="260648"/>
            <a:ext cx="626469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/>
              <a:t>Regole di conversione</a:t>
            </a:r>
          </a:p>
          <a:p>
            <a:endParaRPr lang="it-IT" sz="2400" dirty="0" smtClean="0"/>
          </a:p>
          <a:p>
            <a:r>
              <a:rPr lang="it-IT" sz="2400" dirty="0" smtClean="0"/>
              <a:t>Se	</a:t>
            </a:r>
            <a:r>
              <a:rPr lang="it-IT" sz="2400" dirty="0" err="1" smtClean="0"/>
              <a:t>Rv</a:t>
            </a:r>
            <a:r>
              <a:rPr lang="it-IT" sz="2400" dirty="0" smtClean="0"/>
              <a:t> = 000°		R = N</a:t>
            </a:r>
          </a:p>
          <a:p>
            <a:r>
              <a:rPr lang="it-IT" sz="2400" dirty="0" smtClean="0"/>
              <a:t>Se 	</a:t>
            </a:r>
            <a:r>
              <a:rPr lang="it-IT" sz="2400" dirty="0" err="1" smtClean="0"/>
              <a:t>Rv</a:t>
            </a:r>
            <a:r>
              <a:rPr lang="it-IT" sz="2400" dirty="0" smtClean="0"/>
              <a:t> &lt; 180°   		R = N (</a:t>
            </a:r>
            <a:r>
              <a:rPr lang="it-IT" sz="2400" dirty="0" err="1" smtClean="0"/>
              <a:t>Rv</a:t>
            </a:r>
            <a:r>
              <a:rPr lang="it-IT" sz="2400" dirty="0" smtClean="0"/>
              <a:t>) E</a:t>
            </a:r>
          </a:p>
          <a:p>
            <a:r>
              <a:rPr lang="it-IT" sz="2400" dirty="0" smtClean="0"/>
              <a:t>Se	</a:t>
            </a:r>
            <a:r>
              <a:rPr lang="it-IT" sz="2400" dirty="0" err="1" smtClean="0"/>
              <a:t>Rv</a:t>
            </a:r>
            <a:r>
              <a:rPr lang="it-IT" sz="2400" dirty="0" smtClean="0"/>
              <a:t> = 180°		R = N 180°</a:t>
            </a:r>
          </a:p>
          <a:p>
            <a:r>
              <a:rPr lang="it-IT" sz="2400" dirty="0" smtClean="0"/>
              <a:t>Se	</a:t>
            </a:r>
            <a:r>
              <a:rPr lang="it-IT" sz="2400" dirty="0" err="1" smtClean="0"/>
              <a:t>Rv</a:t>
            </a:r>
            <a:r>
              <a:rPr lang="it-IT" sz="2400" dirty="0" smtClean="0"/>
              <a:t> &gt; 180°		R = N (360°-Rv) W</a:t>
            </a:r>
          </a:p>
          <a:p>
            <a:endParaRPr lang="it-IT" sz="2400" dirty="0" smtClean="0"/>
          </a:p>
          <a:p>
            <a:r>
              <a:rPr lang="it-IT" sz="2400" dirty="0" smtClean="0"/>
              <a:t>Se	</a:t>
            </a:r>
            <a:r>
              <a:rPr lang="it-IT" sz="2400" dirty="0" err="1" smtClean="0"/>
              <a:t>Rv</a:t>
            </a:r>
            <a:r>
              <a:rPr lang="it-IT" sz="2400" dirty="0" smtClean="0"/>
              <a:t> = 000°		r = N</a:t>
            </a:r>
          </a:p>
          <a:p>
            <a:r>
              <a:rPr lang="it-IT" sz="2400" dirty="0" smtClean="0"/>
              <a:t>Se 	000° &lt; </a:t>
            </a:r>
            <a:r>
              <a:rPr lang="it-IT" sz="2400" dirty="0" err="1" smtClean="0"/>
              <a:t>Rv</a:t>
            </a:r>
            <a:r>
              <a:rPr lang="it-IT" sz="2400" dirty="0" smtClean="0"/>
              <a:t> &lt; 090°	r = N (</a:t>
            </a:r>
            <a:r>
              <a:rPr lang="it-IT" sz="2400" dirty="0" err="1" smtClean="0"/>
              <a:t>Rv</a:t>
            </a:r>
            <a:r>
              <a:rPr lang="it-IT" sz="2400" dirty="0" smtClean="0"/>
              <a:t>) E</a:t>
            </a:r>
          </a:p>
          <a:p>
            <a:r>
              <a:rPr lang="it-IT" sz="2400" dirty="0" smtClean="0"/>
              <a:t>Se 	</a:t>
            </a:r>
            <a:r>
              <a:rPr lang="it-IT" sz="2400" dirty="0" err="1" smtClean="0"/>
              <a:t>Rv</a:t>
            </a:r>
            <a:r>
              <a:rPr lang="it-IT" sz="2400" dirty="0" smtClean="0"/>
              <a:t> = 090°		r = E</a:t>
            </a:r>
          </a:p>
          <a:p>
            <a:r>
              <a:rPr lang="it-IT" sz="2400" dirty="0" smtClean="0"/>
              <a:t>Se 	090° </a:t>
            </a:r>
            <a:r>
              <a:rPr lang="it-IT" sz="2400" dirty="0" smtClean="0"/>
              <a:t>&lt; </a:t>
            </a:r>
            <a:r>
              <a:rPr lang="it-IT" sz="2400" dirty="0" err="1" smtClean="0"/>
              <a:t>Rv</a:t>
            </a:r>
            <a:r>
              <a:rPr lang="it-IT" sz="2400" dirty="0" smtClean="0"/>
              <a:t> &lt; </a:t>
            </a:r>
            <a:r>
              <a:rPr lang="it-IT" sz="2400" dirty="0" smtClean="0"/>
              <a:t>180°	r = S (180°-Rv) E</a:t>
            </a:r>
          </a:p>
          <a:p>
            <a:r>
              <a:rPr lang="it-IT" sz="2400" dirty="0" smtClean="0"/>
              <a:t>Se	</a:t>
            </a:r>
            <a:r>
              <a:rPr lang="it-IT" sz="2400" dirty="0" err="1" smtClean="0"/>
              <a:t>Rv</a:t>
            </a:r>
            <a:r>
              <a:rPr lang="it-IT" sz="2400" dirty="0" smtClean="0"/>
              <a:t> = 180°		r = S</a:t>
            </a:r>
          </a:p>
          <a:p>
            <a:r>
              <a:rPr lang="it-IT" sz="2400" dirty="0" smtClean="0"/>
              <a:t>Se	180° </a:t>
            </a:r>
            <a:r>
              <a:rPr lang="it-IT" sz="2400" dirty="0" smtClean="0"/>
              <a:t>&lt; </a:t>
            </a:r>
            <a:r>
              <a:rPr lang="it-IT" sz="2400" dirty="0" err="1" smtClean="0"/>
              <a:t>Rv</a:t>
            </a:r>
            <a:r>
              <a:rPr lang="it-IT" sz="2400" dirty="0" smtClean="0"/>
              <a:t> &lt; </a:t>
            </a:r>
            <a:r>
              <a:rPr lang="it-IT" sz="2400" dirty="0" smtClean="0"/>
              <a:t>270°	r = S (Rv-180°) W</a:t>
            </a:r>
          </a:p>
          <a:p>
            <a:r>
              <a:rPr lang="it-IT" sz="2400" dirty="0" smtClean="0"/>
              <a:t>Se	</a:t>
            </a:r>
            <a:r>
              <a:rPr lang="it-IT" sz="2400" dirty="0" err="1" smtClean="0"/>
              <a:t>Rv</a:t>
            </a:r>
            <a:r>
              <a:rPr lang="it-IT" sz="2400" dirty="0" smtClean="0"/>
              <a:t> = 270		r = W</a:t>
            </a:r>
          </a:p>
          <a:p>
            <a:r>
              <a:rPr lang="it-IT" sz="2400" dirty="0" smtClean="0"/>
              <a:t>Se	270° </a:t>
            </a:r>
            <a:r>
              <a:rPr lang="it-IT" sz="2400" dirty="0" smtClean="0"/>
              <a:t>&lt; </a:t>
            </a:r>
            <a:r>
              <a:rPr lang="it-IT" sz="2400" dirty="0" err="1" smtClean="0"/>
              <a:t>Rv</a:t>
            </a:r>
            <a:r>
              <a:rPr lang="it-IT" sz="2400" dirty="0" smtClean="0"/>
              <a:t> &lt; </a:t>
            </a:r>
            <a:r>
              <a:rPr lang="it-IT" sz="2400" dirty="0" smtClean="0"/>
              <a:t>360°	r = N (360°-Rv) W</a:t>
            </a:r>
            <a:endParaRPr lang="it-IT" sz="2400" dirty="0"/>
          </a:p>
        </p:txBody>
      </p:sp>
      <p:sp>
        <p:nvSpPr>
          <p:cNvPr id="6" name="Rettangolo 5"/>
          <p:cNvSpPr/>
          <p:nvPr/>
        </p:nvSpPr>
        <p:spPr>
          <a:xfrm>
            <a:off x="251520" y="908720"/>
            <a:ext cx="6264696" cy="172819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6610895" y="1015568"/>
            <a:ext cx="2300693" cy="147732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it-IT" dirty="0" smtClean="0"/>
              <a:t>Rotta  circolare (</a:t>
            </a:r>
            <a:r>
              <a:rPr lang="it-IT" dirty="0" err="1" smtClean="0"/>
              <a:t>Rv</a:t>
            </a:r>
            <a:r>
              <a:rPr lang="it-IT" dirty="0" smtClean="0"/>
              <a:t>)</a:t>
            </a:r>
          </a:p>
          <a:p>
            <a:pPr algn="ctr"/>
            <a:endParaRPr lang="it-IT" dirty="0" smtClean="0"/>
          </a:p>
          <a:p>
            <a:pPr algn="ctr"/>
            <a:endParaRPr lang="it-IT" dirty="0" smtClean="0"/>
          </a:p>
          <a:p>
            <a:pPr algn="ctr"/>
            <a:endParaRPr lang="it-IT" dirty="0" smtClean="0"/>
          </a:p>
          <a:p>
            <a:pPr algn="ctr"/>
            <a:r>
              <a:rPr lang="it-IT" dirty="0" smtClean="0"/>
              <a:t>Rotta semicircolare (R)</a:t>
            </a:r>
            <a:endParaRPr lang="it-IT" dirty="0"/>
          </a:p>
        </p:txBody>
      </p:sp>
      <p:sp>
        <p:nvSpPr>
          <p:cNvPr id="8" name="Freccia in giù 7"/>
          <p:cNvSpPr/>
          <p:nvPr/>
        </p:nvSpPr>
        <p:spPr>
          <a:xfrm>
            <a:off x="7308304" y="1340768"/>
            <a:ext cx="648072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ttangolo 8"/>
          <p:cNvSpPr/>
          <p:nvPr/>
        </p:nvSpPr>
        <p:spPr>
          <a:xfrm>
            <a:off x="251520" y="2852936"/>
            <a:ext cx="6264696" cy="3024336"/>
          </a:xfrm>
          <a:prstGeom prst="rect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CasellaDiTesto 9"/>
          <p:cNvSpPr txBox="1"/>
          <p:nvPr/>
        </p:nvSpPr>
        <p:spPr>
          <a:xfrm>
            <a:off x="6687712" y="2959784"/>
            <a:ext cx="2147062" cy="258532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it-IT" dirty="0" smtClean="0"/>
              <a:t>Rotta circolare (</a:t>
            </a:r>
            <a:r>
              <a:rPr lang="it-IT" dirty="0" err="1" smtClean="0"/>
              <a:t>Rv</a:t>
            </a:r>
            <a:r>
              <a:rPr lang="it-IT" dirty="0" smtClean="0"/>
              <a:t>)</a:t>
            </a:r>
          </a:p>
          <a:p>
            <a:pPr algn="ctr"/>
            <a:endParaRPr lang="it-IT" dirty="0" smtClean="0"/>
          </a:p>
          <a:p>
            <a:pPr algn="ctr"/>
            <a:endParaRPr lang="it-IT" dirty="0" smtClean="0"/>
          </a:p>
          <a:p>
            <a:pPr algn="ctr"/>
            <a:endParaRPr lang="it-IT" dirty="0" smtClean="0"/>
          </a:p>
          <a:p>
            <a:pPr algn="ctr"/>
            <a:endParaRPr lang="it-IT" dirty="0" smtClean="0"/>
          </a:p>
          <a:p>
            <a:pPr algn="ctr"/>
            <a:endParaRPr lang="it-IT" dirty="0" smtClean="0"/>
          </a:p>
          <a:p>
            <a:pPr algn="ctr"/>
            <a:endParaRPr lang="it-IT" dirty="0" smtClean="0"/>
          </a:p>
          <a:p>
            <a:pPr algn="ctr"/>
            <a:endParaRPr lang="it-IT" dirty="0" smtClean="0"/>
          </a:p>
          <a:p>
            <a:pPr algn="ctr"/>
            <a:r>
              <a:rPr lang="it-IT" dirty="0" smtClean="0"/>
              <a:t>Rotta quadrantale (r)</a:t>
            </a:r>
            <a:endParaRPr lang="it-IT" dirty="0"/>
          </a:p>
        </p:txBody>
      </p:sp>
      <p:sp>
        <p:nvSpPr>
          <p:cNvPr id="11" name="Freccia in giù 10"/>
          <p:cNvSpPr/>
          <p:nvPr/>
        </p:nvSpPr>
        <p:spPr>
          <a:xfrm>
            <a:off x="7308304" y="3284984"/>
            <a:ext cx="648072" cy="1944216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 animBg="1"/>
      <p:bldP spid="10" grpId="0"/>
      <p:bldP spid="11" grpId="0" animBg="1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886</TotalTime>
  <Words>287</Words>
  <Application>Microsoft Office PowerPoint</Application>
  <PresentationFormat>Presentazione su schermo (4:3)</PresentationFormat>
  <Paragraphs>77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5" baseType="lpstr">
      <vt:lpstr>Tema di Office</vt:lpstr>
      <vt:lpstr>Diapositiva 1</vt:lpstr>
      <vt:lpstr>Diapositiva 2</vt:lpstr>
      <vt:lpstr>Diapositiva 3</vt:lpstr>
      <vt:lpstr>Diapositiva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DOCENTE</dc:creator>
  <cp:lastModifiedBy>Win7</cp:lastModifiedBy>
  <cp:revision>43</cp:revision>
  <dcterms:created xsi:type="dcterms:W3CDTF">2017-12-19T09:29:41Z</dcterms:created>
  <dcterms:modified xsi:type="dcterms:W3CDTF">2017-12-27T19:58:04Z</dcterms:modified>
</cp:coreProperties>
</file>