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8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63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6A878-BF48-4A9A-96CF-BAD1F4D464FE}" type="datetimeFigureOut">
              <a:rPr lang="it-IT" smtClean="0"/>
              <a:t>07/09/2021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F003-72F0-46CF-B1CE-6C4D7FE488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9504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6A878-BF48-4A9A-96CF-BAD1F4D464FE}" type="datetimeFigureOut">
              <a:rPr lang="it-IT" smtClean="0"/>
              <a:t>07/09/2021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F003-72F0-46CF-B1CE-6C4D7FE488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1790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6A878-BF48-4A9A-96CF-BAD1F4D464FE}" type="datetimeFigureOut">
              <a:rPr lang="it-IT" smtClean="0"/>
              <a:t>07/09/2021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F003-72F0-46CF-B1CE-6C4D7FE488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598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6A878-BF48-4A9A-96CF-BAD1F4D464FE}" type="datetimeFigureOut">
              <a:rPr lang="it-IT" smtClean="0"/>
              <a:t>07/09/2021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F003-72F0-46CF-B1CE-6C4D7FE488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0559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6A878-BF48-4A9A-96CF-BAD1F4D464FE}" type="datetimeFigureOut">
              <a:rPr lang="it-IT" smtClean="0"/>
              <a:t>07/09/2021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F003-72F0-46CF-B1CE-6C4D7FE488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6906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6A878-BF48-4A9A-96CF-BAD1F4D464FE}" type="datetimeFigureOut">
              <a:rPr lang="it-IT" smtClean="0"/>
              <a:t>07/09/2021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F003-72F0-46CF-B1CE-6C4D7FE488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6952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6A878-BF48-4A9A-96CF-BAD1F4D464FE}" type="datetimeFigureOut">
              <a:rPr lang="it-IT" smtClean="0"/>
              <a:t>07/09/2021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F003-72F0-46CF-B1CE-6C4D7FE488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137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6A878-BF48-4A9A-96CF-BAD1F4D464FE}" type="datetimeFigureOut">
              <a:rPr lang="it-IT" smtClean="0"/>
              <a:t>07/09/2021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F003-72F0-46CF-B1CE-6C4D7FE488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3753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6A878-BF48-4A9A-96CF-BAD1F4D464FE}" type="datetimeFigureOut">
              <a:rPr lang="it-IT" smtClean="0"/>
              <a:t>07/09/2021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F003-72F0-46CF-B1CE-6C4D7FE488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0257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6A878-BF48-4A9A-96CF-BAD1F4D464FE}" type="datetimeFigureOut">
              <a:rPr lang="it-IT" smtClean="0"/>
              <a:t>07/09/2021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F003-72F0-46CF-B1CE-6C4D7FE488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6894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6A878-BF48-4A9A-96CF-BAD1F4D464FE}" type="datetimeFigureOut">
              <a:rPr lang="it-IT" smtClean="0"/>
              <a:t>07/09/2021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F003-72F0-46CF-B1CE-6C4D7FE488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4591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6A878-BF48-4A9A-96CF-BAD1F4D464FE}" type="datetimeFigureOut">
              <a:rPr lang="it-IT" smtClean="0"/>
              <a:t>07/09/2021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3F003-72F0-46CF-B1CE-6C4D7FE488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8022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turatore.it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Coordinate URANOGRAFICHE </a:t>
            </a:r>
            <a:br>
              <a:rPr lang="it-IT" dirty="0" smtClean="0"/>
            </a:br>
            <a:r>
              <a:rPr lang="it-IT" dirty="0" smtClean="0"/>
              <a:t>equatoriali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it-IT" dirty="0" smtClean="0"/>
          </a:p>
          <a:p>
            <a:r>
              <a:rPr lang="it-IT" dirty="0" smtClean="0"/>
              <a:t>Navigazione astronomica</a:t>
            </a:r>
          </a:p>
          <a:p>
            <a:r>
              <a:rPr lang="it-IT" dirty="0" smtClean="0">
                <a:hlinkClick r:id="rId2"/>
              </a:rPr>
              <a:t>www.saturatore.it</a:t>
            </a:r>
            <a:endParaRPr lang="it-IT" dirty="0" smtClean="0"/>
          </a:p>
          <a:p>
            <a:r>
              <a:rPr lang="it-IT" sz="1800" b="1" dirty="0" smtClean="0"/>
              <a:t>Prof. Guido ANDRIANI</a:t>
            </a:r>
            <a:endParaRPr lang="it-IT" sz="1800" b="1" dirty="0"/>
          </a:p>
        </p:txBody>
      </p:sp>
    </p:spTree>
    <p:extLst>
      <p:ext uri="{BB962C8B-B14F-4D97-AF65-F5344CB8AC3E}">
        <p14:creationId xmlns:p14="http://schemas.microsoft.com/office/powerpoint/2010/main" val="1423505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02576" y="1207022"/>
            <a:ext cx="4836919" cy="4836919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Connettore diritto 8"/>
          <p:cNvCxnSpPr/>
          <p:nvPr/>
        </p:nvCxnSpPr>
        <p:spPr>
          <a:xfrm flipV="1">
            <a:off x="2621032" y="1042516"/>
            <a:ext cx="0" cy="307648"/>
          </a:xfrm>
          <a:prstGeom prst="lin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" name="Connettore diritto 9"/>
          <p:cNvCxnSpPr/>
          <p:nvPr/>
        </p:nvCxnSpPr>
        <p:spPr>
          <a:xfrm flipV="1">
            <a:off x="2619604" y="5912198"/>
            <a:ext cx="0" cy="307648"/>
          </a:xfrm>
          <a:prstGeom prst="lin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2407046" y="755437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405618" y="6120780"/>
            <a:ext cx="389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Ps</a:t>
            </a:r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758053" y="3343471"/>
            <a:ext cx="3353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/>
              <a:t>·</a:t>
            </a:r>
            <a:endParaRPr lang="it-IT" b="1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782097" y="3669179"/>
            <a:ext cx="311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latin typeface="Symbol" panose="05050102010706020507" pitchFamily="18" charset="2"/>
              </a:rPr>
              <a:t>g</a:t>
            </a:r>
            <a:endParaRPr lang="it-IT" sz="1050" dirty="0">
              <a:latin typeface="Symbol" panose="05050102010706020507" pitchFamily="18" charset="2"/>
            </a:endParaRPr>
          </a:p>
        </p:txBody>
      </p:sp>
      <p:sp>
        <p:nvSpPr>
          <p:cNvPr id="15" name="Arco 14"/>
          <p:cNvSpPr/>
          <p:nvPr/>
        </p:nvSpPr>
        <p:spPr>
          <a:xfrm>
            <a:off x="1774233" y="1204886"/>
            <a:ext cx="1690741" cy="4836919"/>
          </a:xfrm>
          <a:prstGeom prst="arc">
            <a:avLst>
              <a:gd name="adj1" fmla="val 16200000"/>
              <a:gd name="adj2" fmla="val 63455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/>
              </a:solidFill>
            </a:endParaRPr>
          </a:p>
        </p:txBody>
      </p:sp>
      <p:sp>
        <p:nvSpPr>
          <p:cNvPr id="16" name="Stella a 5 punte 15"/>
          <p:cNvSpPr/>
          <p:nvPr/>
        </p:nvSpPr>
        <p:spPr>
          <a:xfrm>
            <a:off x="3022687" y="1538172"/>
            <a:ext cx="170916" cy="21712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Arco 16"/>
          <p:cNvSpPr/>
          <p:nvPr/>
        </p:nvSpPr>
        <p:spPr>
          <a:xfrm>
            <a:off x="1781351" y="1212006"/>
            <a:ext cx="1690741" cy="4836919"/>
          </a:xfrm>
          <a:prstGeom prst="arc">
            <a:avLst>
              <a:gd name="adj1" fmla="val 17025599"/>
              <a:gd name="adj2" fmla="val 634555"/>
            </a:avLst>
          </a:prstGeom>
          <a:noFill/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/>
              </a:solidFill>
            </a:endParaRPr>
          </a:p>
        </p:txBody>
      </p:sp>
      <p:sp>
        <p:nvSpPr>
          <p:cNvPr id="18" name="Arco 17"/>
          <p:cNvSpPr/>
          <p:nvPr/>
        </p:nvSpPr>
        <p:spPr>
          <a:xfrm>
            <a:off x="1779927" y="1210582"/>
            <a:ext cx="1690741" cy="4836919"/>
          </a:xfrm>
          <a:prstGeom prst="arc">
            <a:avLst>
              <a:gd name="adj1" fmla="val 16182431"/>
              <a:gd name="adj2" fmla="val 17031881"/>
            </a:avLst>
          </a:prstGeom>
          <a:noFill/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3400756" y="2371426"/>
            <a:ext cx="336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latin typeface="Symbol" panose="05050102010706020507" pitchFamily="18" charset="2"/>
              </a:rPr>
              <a:t>d</a:t>
            </a:r>
            <a:endParaRPr lang="it-IT" sz="1050" dirty="0">
              <a:latin typeface="Symbol" panose="05050102010706020507" pitchFamily="18" charset="2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2709075" y="127740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</a:t>
            </a:r>
            <a:endParaRPr lang="it-IT" dirty="0"/>
          </a:p>
        </p:txBody>
      </p:sp>
      <p:sp>
        <p:nvSpPr>
          <p:cNvPr id="21" name="Arco 20"/>
          <p:cNvSpPr/>
          <p:nvPr/>
        </p:nvSpPr>
        <p:spPr>
          <a:xfrm rot="5400000">
            <a:off x="2447090" y="1278768"/>
            <a:ext cx="345038" cy="4836919"/>
          </a:xfrm>
          <a:prstGeom prst="arc">
            <a:avLst>
              <a:gd name="adj1" fmla="val 16847069"/>
              <a:gd name="adj2" fmla="val 5142834"/>
            </a:avLst>
          </a:prstGeom>
          <a:noFill/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/>
              </a:solidFill>
            </a:endParaRPr>
          </a:p>
        </p:txBody>
      </p:sp>
      <p:sp>
        <p:nvSpPr>
          <p:cNvPr id="23" name="Arco 22"/>
          <p:cNvSpPr/>
          <p:nvPr/>
        </p:nvSpPr>
        <p:spPr>
          <a:xfrm rot="5400000">
            <a:off x="2437122" y="1277340"/>
            <a:ext cx="345038" cy="4836919"/>
          </a:xfrm>
          <a:prstGeom prst="arc">
            <a:avLst>
              <a:gd name="adj1" fmla="val 5147710"/>
              <a:gd name="adj2" fmla="val 16812344"/>
            </a:avLst>
          </a:prstGeom>
          <a:noFill/>
          <a:ln w="190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/>
              </a:solidFill>
            </a:endParaRPr>
          </a:p>
        </p:txBody>
      </p:sp>
      <p:sp>
        <p:nvSpPr>
          <p:cNvPr id="24" name="Arco 23"/>
          <p:cNvSpPr/>
          <p:nvPr/>
        </p:nvSpPr>
        <p:spPr>
          <a:xfrm rot="16200000" flipV="1">
            <a:off x="2455631" y="1273962"/>
            <a:ext cx="345038" cy="4836919"/>
          </a:xfrm>
          <a:prstGeom prst="arc">
            <a:avLst>
              <a:gd name="adj1" fmla="val 16200000"/>
              <a:gd name="adj2" fmla="val 5401046"/>
            </a:avLst>
          </a:pr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1830742" y="3771700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endParaRPr lang="it-IT" sz="1050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27" name="CasellaDiTesto 26"/>
          <p:cNvSpPr txBox="1"/>
          <p:nvPr/>
        </p:nvSpPr>
        <p:spPr>
          <a:xfrm rot="21167414">
            <a:off x="3875000" y="3669178"/>
            <a:ext cx="962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B050"/>
                </a:solidFill>
              </a:rPr>
              <a:t>360</a:t>
            </a:r>
            <a:r>
              <a:rPr lang="it-IT" sz="2400" dirty="0" smtClean="0">
                <a:solidFill>
                  <a:srgbClr val="00B050"/>
                </a:solidFill>
              </a:rPr>
              <a:t> - </a:t>
            </a:r>
            <a:r>
              <a:rPr lang="it-IT" sz="2400" dirty="0" smtClean="0">
                <a:solidFill>
                  <a:srgbClr val="00B050"/>
                </a:solidFill>
                <a:latin typeface="Symbol" panose="05050102010706020507" pitchFamily="18" charset="2"/>
              </a:rPr>
              <a:t>a</a:t>
            </a:r>
            <a:endParaRPr lang="it-IT" sz="1050" dirty="0">
              <a:solidFill>
                <a:srgbClr val="00B050"/>
              </a:solidFill>
              <a:latin typeface="Symbol" panose="05050102010706020507" pitchFamily="18" charset="2"/>
            </a:endParaRPr>
          </a:p>
        </p:txBody>
      </p:sp>
      <p:sp>
        <p:nvSpPr>
          <p:cNvPr id="28" name="CasellaDiTesto 27"/>
          <p:cNvSpPr txBox="1"/>
          <p:nvPr/>
        </p:nvSpPr>
        <p:spPr>
          <a:xfrm rot="21229455">
            <a:off x="239516" y="3253952"/>
            <a:ext cx="1241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Equatore celeste</a:t>
            </a:r>
            <a:endParaRPr lang="it-IT" sz="1200" b="1" dirty="0"/>
          </a:p>
        </p:txBody>
      </p:sp>
      <p:sp>
        <p:nvSpPr>
          <p:cNvPr id="29" name="Ovale 28"/>
          <p:cNvSpPr/>
          <p:nvPr/>
        </p:nvSpPr>
        <p:spPr>
          <a:xfrm>
            <a:off x="5502192" y="1212006"/>
            <a:ext cx="4836919" cy="4836919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Arco 29"/>
          <p:cNvSpPr/>
          <p:nvPr/>
        </p:nvSpPr>
        <p:spPr>
          <a:xfrm>
            <a:off x="5404053" y="1134404"/>
            <a:ext cx="5006313" cy="5006313"/>
          </a:xfrm>
          <a:prstGeom prst="arc">
            <a:avLst>
              <a:gd name="adj1" fmla="val 3568891"/>
              <a:gd name="adj2" fmla="val 8260209"/>
            </a:avLst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CasellaDiTesto 30"/>
          <p:cNvSpPr txBox="1"/>
          <p:nvPr/>
        </p:nvSpPr>
        <p:spPr>
          <a:xfrm>
            <a:off x="5931786" y="4832302"/>
            <a:ext cx="3353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/>
              <a:t>·</a:t>
            </a:r>
            <a:endParaRPr lang="it-IT" b="1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5943808" y="5158010"/>
            <a:ext cx="311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latin typeface="Symbol" panose="05050102010706020507" pitchFamily="18" charset="2"/>
              </a:rPr>
              <a:t>g</a:t>
            </a:r>
            <a:endParaRPr lang="it-IT" sz="1050" dirty="0">
              <a:latin typeface="Symbol" panose="05050102010706020507" pitchFamily="18" charset="2"/>
            </a:endParaRPr>
          </a:p>
        </p:txBody>
      </p:sp>
      <p:sp>
        <p:nvSpPr>
          <p:cNvPr id="33" name="CasellaDiTesto 32"/>
          <p:cNvSpPr txBox="1"/>
          <p:nvPr/>
        </p:nvSpPr>
        <p:spPr>
          <a:xfrm>
            <a:off x="7752977" y="3235572"/>
            <a:ext cx="3353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/>
              <a:t>·</a:t>
            </a:r>
            <a:endParaRPr lang="it-IT" b="1" dirty="0"/>
          </a:p>
        </p:txBody>
      </p:sp>
      <p:sp>
        <p:nvSpPr>
          <p:cNvPr id="34" name="CasellaDiTesto 33"/>
          <p:cNvSpPr txBox="1"/>
          <p:nvPr/>
        </p:nvSpPr>
        <p:spPr>
          <a:xfrm>
            <a:off x="7708093" y="3187959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endParaRPr lang="it-IT" dirty="0"/>
          </a:p>
        </p:txBody>
      </p:sp>
      <p:cxnSp>
        <p:nvCxnSpPr>
          <p:cNvPr id="36" name="Connettore diritto 35"/>
          <p:cNvCxnSpPr/>
          <p:nvPr/>
        </p:nvCxnSpPr>
        <p:spPr>
          <a:xfrm>
            <a:off x="7907209" y="3637560"/>
            <a:ext cx="1276503" cy="204532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Arco 36"/>
          <p:cNvSpPr/>
          <p:nvPr/>
        </p:nvSpPr>
        <p:spPr>
          <a:xfrm>
            <a:off x="5406985" y="1137340"/>
            <a:ext cx="5006313" cy="5006313"/>
          </a:xfrm>
          <a:prstGeom prst="arc">
            <a:avLst>
              <a:gd name="adj1" fmla="val 8397647"/>
              <a:gd name="adj2" fmla="val 3448512"/>
            </a:avLst>
          </a:prstGeom>
          <a:ln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CasellaDiTesto 37"/>
          <p:cNvSpPr txBox="1"/>
          <p:nvPr/>
        </p:nvSpPr>
        <p:spPr>
          <a:xfrm>
            <a:off x="7267208" y="6028447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endParaRPr lang="it-IT" sz="1050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18616493">
            <a:off x="9408926" y="5165116"/>
            <a:ext cx="962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B050"/>
                </a:solidFill>
              </a:rPr>
              <a:t>360</a:t>
            </a:r>
            <a:r>
              <a:rPr lang="it-IT" sz="2400" dirty="0" smtClean="0">
                <a:solidFill>
                  <a:srgbClr val="00B050"/>
                </a:solidFill>
              </a:rPr>
              <a:t> - </a:t>
            </a:r>
            <a:r>
              <a:rPr lang="it-IT" sz="2400" dirty="0" smtClean="0">
                <a:solidFill>
                  <a:srgbClr val="00B050"/>
                </a:solidFill>
                <a:latin typeface="Symbol" panose="05050102010706020507" pitchFamily="18" charset="2"/>
              </a:rPr>
              <a:t>a</a:t>
            </a:r>
            <a:endParaRPr lang="it-IT" sz="1050" dirty="0">
              <a:solidFill>
                <a:srgbClr val="00B050"/>
              </a:solidFill>
              <a:latin typeface="Symbol" panose="05050102010706020507" pitchFamily="18" charset="2"/>
            </a:endParaRPr>
          </a:p>
        </p:txBody>
      </p:sp>
      <p:sp>
        <p:nvSpPr>
          <p:cNvPr id="40" name="Stella a 5 punte 39"/>
          <p:cNvSpPr/>
          <p:nvPr/>
        </p:nvSpPr>
        <p:spPr>
          <a:xfrm>
            <a:off x="8204287" y="4130844"/>
            <a:ext cx="170916" cy="21712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1" name="Connettore diritto 40"/>
          <p:cNvCxnSpPr>
            <a:stCxn id="40" idx="3"/>
          </p:cNvCxnSpPr>
          <p:nvPr/>
        </p:nvCxnSpPr>
        <p:spPr>
          <a:xfrm>
            <a:off x="8342561" y="4347966"/>
            <a:ext cx="837301" cy="1330169"/>
          </a:xfrm>
          <a:prstGeom prst="line">
            <a:avLst/>
          </a:prstGeom>
          <a:ln w="28575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Connettore diritto 41"/>
          <p:cNvCxnSpPr/>
          <p:nvPr/>
        </p:nvCxnSpPr>
        <p:spPr>
          <a:xfrm>
            <a:off x="7901225" y="3625482"/>
            <a:ext cx="368821" cy="580301"/>
          </a:xfrm>
          <a:prstGeom prst="line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CasellaDiTesto 46"/>
          <p:cNvSpPr txBox="1"/>
          <p:nvPr/>
        </p:nvSpPr>
        <p:spPr>
          <a:xfrm>
            <a:off x="8713202" y="4654224"/>
            <a:ext cx="336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latin typeface="Symbol" panose="05050102010706020507" pitchFamily="18" charset="2"/>
              </a:rPr>
              <a:t>d</a:t>
            </a:r>
            <a:endParaRPr lang="it-IT" sz="1050" dirty="0">
              <a:latin typeface="Symbol" panose="05050102010706020507" pitchFamily="18" charset="2"/>
            </a:endParaRPr>
          </a:p>
        </p:txBody>
      </p:sp>
      <p:sp>
        <p:nvSpPr>
          <p:cNvPr id="48" name="CasellaDiTesto 47"/>
          <p:cNvSpPr txBox="1"/>
          <p:nvPr/>
        </p:nvSpPr>
        <p:spPr>
          <a:xfrm>
            <a:off x="7790843" y="372819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</a:t>
            </a:r>
            <a:endParaRPr lang="it-IT" dirty="0"/>
          </a:p>
        </p:txBody>
      </p:sp>
      <p:grpSp>
        <p:nvGrpSpPr>
          <p:cNvPr id="7" name="Gruppo 6"/>
          <p:cNvGrpSpPr/>
          <p:nvPr/>
        </p:nvGrpSpPr>
        <p:grpSpPr>
          <a:xfrm>
            <a:off x="202572" y="3449223"/>
            <a:ext cx="4836919" cy="348778"/>
            <a:chOff x="1059675" y="3252741"/>
            <a:chExt cx="4836919" cy="348778"/>
          </a:xfrm>
        </p:grpSpPr>
        <p:sp>
          <p:nvSpPr>
            <p:cNvPr id="5" name="Arco 4"/>
            <p:cNvSpPr/>
            <p:nvPr/>
          </p:nvSpPr>
          <p:spPr>
            <a:xfrm rot="5400000">
              <a:off x="3305616" y="1006800"/>
              <a:ext cx="345038" cy="4836919"/>
            </a:xfrm>
            <a:prstGeom prst="arc">
              <a:avLst>
                <a:gd name="adj1" fmla="val 16200000"/>
                <a:gd name="adj2" fmla="val 5401046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lt1"/>
                </a:solidFill>
              </a:endParaRPr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3305616" y="1010540"/>
              <a:ext cx="345038" cy="4836919"/>
            </a:xfrm>
            <a:prstGeom prst="arc">
              <a:avLst>
                <a:gd name="adj1" fmla="val 16200000"/>
                <a:gd name="adj2" fmla="val 5401046"/>
              </a:avLst>
            </a:prstGeom>
            <a:noFill/>
            <a:ln w="1905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lt1"/>
                </a:solidFill>
              </a:endParaRPr>
            </a:p>
          </p:txBody>
        </p:sp>
      </p:grpSp>
      <p:sp>
        <p:nvSpPr>
          <p:cNvPr id="43" name="CasellaDiTesto 42"/>
          <p:cNvSpPr txBox="1"/>
          <p:nvPr/>
        </p:nvSpPr>
        <p:spPr>
          <a:xfrm rot="21229455">
            <a:off x="7117197" y="1203920"/>
            <a:ext cx="1241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Equatore celeste</a:t>
            </a:r>
            <a:endParaRPr lang="it-IT" sz="1200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626863" y="6367971"/>
            <a:ext cx="1999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Visione equatoriale</a:t>
            </a:r>
            <a:endParaRPr lang="it-IT" dirty="0"/>
          </a:p>
        </p:txBody>
      </p:sp>
      <p:sp>
        <p:nvSpPr>
          <p:cNvPr id="44" name="CasellaDiTesto 43"/>
          <p:cNvSpPr txBox="1"/>
          <p:nvPr/>
        </p:nvSpPr>
        <p:spPr>
          <a:xfrm>
            <a:off x="7139542" y="6367971"/>
            <a:ext cx="1523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Visione polare</a:t>
            </a:r>
            <a:endParaRPr lang="it-IT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48925" y="57900"/>
            <a:ext cx="4234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Coordinate URANOGRAFICHE EQUATORIALI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6340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  <p:bldP spid="12" grpId="0"/>
      <p:bldP spid="13" grpId="0"/>
      <p:bldP spid="14" grpId="0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 animBg="1"/>
      <p:bldP spid="23" grpId="0" animBg="1"/>
      <p:bldP spid="26" grpId="0"/>
      <p:bldP spid="27" grpId="0"/>
      <p:bldP spid="28" grpId="0"/>
      <p:bldP spid="29" grpId="0" animBg="1"/>
      <p:bldP spid="30" grpId="0" animBg="1"/>
      <p:bldP spid="31" grpId="0"/>
      <p:bldP spid="32" grpId="0"/>
      <p:bldP spid="33" grpId="0"/>
      <p:bldP spid="34" grpId="0"/>
      <p:bldP spid="37" grpId="0" animBg="1"/>
      <p:bldP spid="38" grpId="0"/>
      <p:bldP spid="39" grpId="0"/>
      <p:bldP spid="40" grpId="0" animBg="1"/>
      <p:bldP spid="47" grpId="0"/>
      <p:bldP spid="48" grpId="0"/>
      <p:bldP spid="43" grpId="0"/>
      <p:bldP spid="8" grpId="0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3040" y="60759"/>
            <a:ext cx="4234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Coordinate URANOGRAFICHE EQUATORIALI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607799" y="360217"/>
            <a:ext cx="31650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Rapporti tra le coordinate </a:t>
            </a:r>
          </a:p>
          <a:p>
            <a:pPr algn="ctr"/>
            <a:r>
              <a:rPr lang="it-IT" dirty="0" smtClean="0"/>
              <a:t>URANOGRAFICHE EQUATORIALI e le coordinate LOCALI ORARIE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73708" y="1241764"/>
            <a:ext cx="5992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Esempio:</a:t>
            </a:r>
          </a:p>
          <a:p>
            <a:r>
              <a:rPr lang="it-IT" dirty="0" smtClean="0"/>
              <a:t>Alle ore 2100/B del 18 luglio 1999, si osserva la stella ALTAIR, dal punto di coordinate 42°12’N – 010°36’E in navigazione nel Tirreno centrale. Determinare l’Angolo al Polo della STELLA</a:t>
            </a:r>
          </a:p>
          <a:p>
            <a:endParaRPr lang="it-IT" dirty="0"/>
          </a:p>
          <a:p>
            <a:pPr marL="342900" indent="-342900">
              <a:buAutoNum type="arabicParenR"/>
            </a:pPr>
            <a:r>
              <a:rPr lang="it-IT" dirty="0" smtClean="0"/>
              <a:t>Trasformare il </a:t>
            </a:r>
            <a:r>
              <a:rPr lang="it-IT" dirty="0" err="1" smtClean="0"/>
              <a:t>tm</a:t>
            </a:r>
            <a:r>
              <a:rPr lang="it-IT" dirty="0" smtClean="0"/>
              <a:t> (tempo medio locale) in Tm (universale)</a:t>
            </a:r>
          </a:p>
          <a:p>
            <a:r>
              <a:rPr lang="it-IT" dirty="0" smtClean="0"/>
              <a:t>	</a:t>
            </a:r>
            <a:r>
              <a:rPr lang="it-IT" dirty="0" err="1" smtClean="0"/>
              <a:t>tm</a:t>
            </a:r>
            <a:r>
              <a:rPr lang="it-IT" dirty="0" smtClean="0"/>
              <a:t>	21</a:t>
            </a:r>
            <a:r>
              <a:rPr lang="it-IT" baseline="30000" dirty="0" smtClean="0"/>
              <a:t>h</a:t>
            </a:r>
            <a:r>
              <a:rPr lang="it-IT" dirty="0"/>
              <a:t>0</a:t>
            </a:r>
            <a:r>
              <a:rPr lang="it-IT" dirty="0" smtClean="0"/>
              <a:t>0</a:t>
            </a:r>
            <a:r>
              <a:rPr lang="it-IT" baseline="30000" dirty="0" smtClean="0"/>
              <a:t>m</a:t>
            </a:r>
            <a:r>
              <a:rPr lang="it-IT" dirty="0" smtClean="0"/>
              <a:t>/B</a:t>
            </a:r>
          </a:p>
          <a:p>
            <a:r>
              <a:rPr lang="it-IT" dirty="0"/>
              <a:t>	</a:t>
            </a:r>
            <a:r>
              <a:rPr lang="it-IT" dirty="0" smtClean="0"/>
              <a:t>-</a:t>
            </a:r>
            <a:r>
              <a:rPr lang="it-IT" dirty="0" err="1" smtClean="0">
                <a:latin typeface="Symbol" panose="05050102010706020507" pitchFamily="18" charset="2"/>
              </a:rPr>
              <a:t>l</a:t>
            </a:r>
            <a:r>
              <a:rPr lang="it-IT" dirty="0" err="1" smtClean="0"/>
              <a:t>F</a:t>
            </a:r>
            <a:r>
              <a:rPr lang="it-IT" dirty="0" smtClean="0"/>
              <a:t>	  2</a:t>
            </a:r>
            <a:r>
              <a:rPr lang="it-IT" baseline="30000" dirty="0" smtClean="0"/>
              <a:t>h</a:t>
            </a:r>
            <a:endParaRPr lang="it-IT" dirty="0" smtClean="0"/>
          </a:p>
          <a:p>
            <a:r>
              <a:rPr lang="it-IT" dirty="0"/>
              <a:t>	</a:t>
            </a:r>
            <a:r>
              <a:rPr lang="it-IT" dirty="0" smtClean="0"/>
              <a:t>= TM(Ut)	19</a:t>
            </a:r>
            <a:r>
              <a:rPr lang="it-IT" baseline="30000" dirty="0" smtClean="0"/>
              <a:t>h</a:t>
            </a:r>
            <a:r>
              <a:rPr lang="it-IT" dirty="0"/>
              <a:t>0</a:t>
            </a:r>
            <a:r>
              <a:rPr lang="it-IT" dirty="0" smtClean="0"/>
              <a:t>0</a:t>
            </a:r>
            <a:r>
              <a:rPr lang="it-IT" baseline="30000" dirty="0" smtClean="0"/>
              <a:t>m</a:t>
            </a:r>
            <a:r>
              <a:rPr lang="it-IT" dirty="0" smtClean="0"/>
              <a:t>/Z</a:t>
            </a:r>
          </a:p>
          <a:p>
            <a:endParaRPr lang="it-IT" dirty="0" smtClean="0"/>
          </a:p>
          <a:p>
            <a:r>
              <a:rPr lang="it-IT" dirty="0" smtClean="0"/>
              <a:t>2) Nella pagina delle Effemeridi determinare il </a:t>
            </a:r>
            <a:r>
              <a:rPr lang="it-IT" dirty="0" err="1" smtClean="0"/>
              <a:t>Ts</a:t>
            </a:r>
            <a:r>
              <a:rPr lang="it-IT" dirty="0" smtClean="0"/>
              <a:t> (Tempo Sidereo o Angolo orario del punto vernale GAMMA </a:t>
            </a:r>
            <a:r>
              <a:rPr lang="it-IT" dirty="0" smtClean="0">
                <a:latin typeface="Symbol" panose="05050102010706020507" pitchFamily="18" charset="2"/>
              </a:rPr>
              <a:t>g</a:t>
            </a:r>
            <a:r>
              <a:rPr lang="it-IT" dirty="0" smtClean="0"/>
              <a:t>)</a:t>
            </a:r>
          </a:p>
          <a:p>
            <a:r>
              <a:rPr lang="it-IT" dirty="0"/>
              <a:t>	</a:t>
            </a:r>
            <a:r>
              <a:rPr lang="it-IT" dirty="0" err="1" smtClean="0"/>
              <a:t>Ts</a:t>
            </a:r>
            <a:r>
              <a:rPr lang="it-IT" dirty="0" smtClean="0"/>
              <a:t> 	 221°08,5’	</a:t>
            </a:r>
          </a:p>
          <a:p>
            <a:r>
              <a:rPr lang="it-IT" dirty="0" smtClean="0"/>
              <a:t>Nel caso ci fossero stati i minuti, sarebbe stato necessario ricorrere alla pagina dei minuti oppure fare una interpolazione</a:t>
            </a:r>
          </a:p>
          <a:p>
            <a:endParaRPr lang="it-IT" dirty="0" smtClean="0"/>
          </a:p>
          <a:p>
            <a:r>
              <a:rPr lang="it-IT" dirty="0" smtClean="0"/>
              <a:t>3) Nella pagina delle Effemeridi CERCARE la stella ALTAIR e copiarne le coordinate URANOGRAFICHE EQUATORIALI	</a:t>
            </a:r>
          </a:p>
          <a:p>
            <a:r>
              <a:rPr lang="it-IT" dirty="0" smtClean="0"/>
              <a:t>	360-</a:t>
            </a:r>
            <a:r>
              <a:rPr lang="it-IT" dirty="0" smtClean="0">
                <a:latin typeface="Symbol" panose="05050102010706020507" pitchFamily="18" charset="2"/>
              </a:rPr>
              <a:t>a</a:t>
            </a:r>
            <a:r>
              <a:rPr lang="it-IT" dirty="0" smtClean="0"/>
              <a:t>	 062°18,4’	</a:t>
            </a:r>
            <a:r>
              <a:rPr lang="it-IT" dirty="0" smtClean="0">
                <a:latin typeface="Symbol" panose="05050102010706020507" pitchFamily="18" charset="2"/>
              </a:rPr>
              <a:t>d</a:t>
            </a:r>
            <a:r>
              <a:rPr lang="it-IT" dirty="0" smtClean="0"/>
              <a:t>	08°52,1N</a:t>
            </a:r>
          </a:p>
          <a:p>
            <a:pPr marL="342900" indent="-342900">
              <a:buAutoNum type="arabicParenR"/>
            </a:pP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9528" y="1394287"/>
            <a:ext cx="5273497" cy="5075360"/>
          </a:xfrm>
          <a:prstGeom prst="rect">
            <a:avLst/>
          </a:prstGeom>
        </p:spPr>
      </p:pic>
      <p:cxnSp>
        <p:nvCxnSpPr>
          <p:cNvPr id="7" name="Connettore diritto 6"/>
          <p:cNvCxnSpPr/>
          <p:nvPr/>
        </p:nvCxnSpPr>
        <p:spPr>
          <a:xfrm>
            <a:off x="7080308" y="5821960"/>
            <a:ext cx="2441543" cy="19620"/>
          </a:xfrm>
          <a:prstGeom prst="line">
            <a:avLst/>
          </a:prstGeom>
          <a:ln w="28575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Connettore diritto 7"/>
          <p:cNvCxnSpPr/>
          <p:nvPr/>
        </p:nvCxnSpPr>
        <p:spPr>
          <a:xfrm>
            <a:off x="9579061" y="4867430"/>
            <a:ext cx="2391065" cy="6990"/>
          </a:xfrm>
          <a:prstGeom prst="line">
            <a:avLst/>
          </a:prstGeom>
          <a:ln w="28575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0570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3040" y="60759"/>
            <a:ext cx="4234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Coordinate URANOGRAFICHE EQUATORIALI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607799" y="360217"/>
            <a:ext cx="31650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Rapporti tra le coordinate </a:t>
            </a:r>
          </a:p>
          <a:p>
            <a:pPr algn="ctr"/>
            <a:r>
              <a:rPr lang="it-IT" dirty="0" smtClean="0"/>
              <a:t>URANOGRAFICHE EQUATORIALI e le coordinate LOCALI ORARIE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73708" y="1241764"/>
            <a:ext cx="5992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Esempio:</a:t>
            </a:r>
          </a:p>
          <a:p>
            <a:r>
              <a:rPr lang="it-IT" dirty="0" smtClean="0"/>
              <a:t>Alle ore 2100/B del 18 luglio 1999, si osserva la stella ALTAIR, dal punto di coordinate 42°12’N – 010°36’E in navigazione nel Tirreno centrale. Determinare l’Angolo al Polo </a:t>
            </a:r>
            <a:r>
              <a:rPr lang="it-IT" dirty="0" err="1" smtClean="0"/>
              <a:t>dell</a:t>
            </a:r>
            <a:r>
              <a:rPr lang="it-IT" dirty="0" smtClean="0"/>
              <a:t> STELLA</a:t>
            </a:r>
          </a:p>
          <a:p>
            <a:endParaRPr lang="it-IT" dirty="0"/>
          </a:p>
          <a:p>
            <a:pPr marL="342900" indent="-342900">
              <a:buAutoNum type="arabicParenR"/>
            </a:pPr>
            <a:r>
              <a:rPr lang="it-IT" dirty="0" smtClean="0"/>
              <a:t>Trasformare il </a:t>
            </a:r>
            <a:r>
              <a:rPr lang="it-IT" dirty="0" err="1" smtClean="0"/>
              <a:t>tm</a:t>
            </a:r>
            <a:r>
              <a:rPr lang="it-IT" dirty="0" smtClean="0"/>
              <a:t> (tempo medio locale) in Tm (universale)</a:t>
            </a:r>
          </a:p>
          <a:p>
            <a:r>
              <a:rPr lang="it-IT" dirty="0" smtClean="0"/>
              <a:t>	</a:t>
            </a:r>
            <a:r>
              <a:rPr lang="it-IT" dirty="0" err="1" smtClean="0"/>
              <a:t>tm</a:t>
            </a:r>
            <a:r>
              <a:rPr lang="it-IT" dirty="0" smtClean="0"/>
              <a:t>	21</a:t>
            </a:r>
            <a:r>
              <a:rPr lang="it-IT" baseline="30000" dirty="0" smtClean="0"/>
              <a:t>h</a:t>
            </a:r>
            <a:r>
              <a:rPr lang="it-IT" dirty="0"/>
              <a:t>0</a:t>
            </a:r>
            <a:r>
              <a:rPr lang="it-IT" dirty="0" smtClean="0"/>
              <a:t>0</a:t>
            </a:r>
            <a:r>
              <a:rPr lang="it-IT" baseline="30000" dirty="0" smtClean="0"/>
              <a:t>m</a:t>
            </a:r>
            <a:r>
              <a:rPr lang="it-IT" dirty="0" smtClean="0"/>
              <a:t>/B</a:t>
            </a:r>
          </a:p>
          <a:p>
            <a:r>
              <a:rPr lang="it-IT" dirty="0"/>
              <a:t>	</a:t>
            </a:r>
            <a:r>
              <a:rPr lang="it-IT" dirty="0" smtClean="0"/>
              <a:t>-</a:t>
            </a:r>
            <a:r>
              <a:rPr lang="it-IT" dirty="0" err="1" smtClean="0">
                <a:latin typeface="Symbol" panose="05050102010706020507" pitchFamily="18" charset="2"/>
              </a:rPr>
              <a:t>l</a:t>
            </a:r>
            <a:r>
              <a:rPr lang="it-IT" dirty="0" err="1" smtClean="0"/>
              <a:t>F</a:t>
            </a:r>
            <a:r>
              <a:rPr lang="it-IT" dirty="0" smtClean="0"/>
              <a:t>	  2</a:t>
            </a:r>
            <a:r>
              <a:rPr lang="it-IT" baseline="30000" dirty="0" smtClean="0"/>
              <a:t>h</a:t>
            </a:r>
            <a:endParaRPr lang="it-IT" dirty="0" smtClean="0"/>
          </a:p>
          <a:p>
            <a:r>
              <a:rPr lang="it-IT" dirty="0"/>
              <a:t>	</a:t>
            </a:r>
            <a:r>
              <a:rPr lang="it-IT" dirty="0" smtClean="0"/>
              <a:t>= TM(Ut)	19</a:t>
            </a:r>
            <a:r>
              <a:rPr lang="it-IT" baseline="30000" dirty="0" smtClean="0"/>
              <a:t>h</a:t>
            </a:r>
            <a:r>
              <a:rPr lang="it-IT" dirty="0"/>
              <a:t>0</a:t>
            </a:r>
            <a:r>
              <a:rPr lang="it-IT" dirty="0" smtClean="0"/>
              <a:t>0</a:t>
            </a:r>
            <a:r>
              <a:rPr lang="it-IT" baseline="30000" dirty="0" smtClean="0"/>
              <a:t>m</a:t>
            </a:r>
            <a:r>
              <a:rPr lang="it-IT" dirty="0" smtClean="0"/>
              <a:t>/Z</a:t>
            </a:r>
          </a:p>
          <a:p>
            <a:endParaRPr lang="it-IT" dirty="0" smtClean="0"/>
          </a:p>
          <a:p>
            <a:r>
              <a:rPr lang="it-IT" dirty="0" smtClean="0"/>
              <a:t>2) Nella pagina delle Effemeridi determinare il </a:t>
            </a:r>
            <a:r>
              <a:rPr lang="it-IT" dirty="0" err="1" smtClean="0"/>
              <a:t>Ts</a:t>
            </a:r>
            <a:r>
              <a:rPr lang="it-IT" dirty="0" smtClean="0"/>
              <a:t> (Tempo Sidereo o Angolo orario del punto vernale GAMMA </a:t>
            </a:r>
            <a:r>
              <a:rPr lang="it-IT" dirty="0" smtClean="0">
                <a:latin typeface="Symbol" panose="05050102010706020507" pitchFamily="18" charset="2"/>
              </a:rPr>
              <a:t>g</a:t>
            </a:r>
            <a:r>
              <a:rPr lang="it-IT" dirty="0" smtClean="0"/>
              <a:t>)</a:t>
            </a:r>
          </a:p>
          <a:p>
            <a:r>
              <a:rPr lang="it-IT" dirty="0"/>
              <a:t>	</a:t>
            </a:r>
            <a:r>
              <a:rPr lang="it-IT" dirty="0" err="1" smtClean="0"/>
              <a:t>Ts</a:t>
            </a:r>
            <a:r>
              <a:rPr lang="it-IT" dirty="0" smtClean="0"/>
              <a:t> 	</a:t>
            </a:r>
            <a:r>
              <a:rPr lang="it-IT" dirty="0"/>
              <a:t> 221°08,5’ </a:t>
            </a:r>
            <a:r>
              <a:rPr lang="it-IT" dirty="0" smtClean="0"/>
              <a:t>	</a:t>
            </a:r>
          </a:p>
          <a:p>
            <a:r>
              <a:rPr lang="it-IT" dirty="0" smtClean="0"/>
              <a:t>Nel caso ci fossero stati i minuti, sarebbe stato necessario ricorrere alla pagina dei minuti oppure fare una interpolazione</a:t>
            </a:r>
          </a:p>
          <a:p>
            <a:endParaRPr lang="it-IT" dirty="0" smtClean="0"/>
          </a:p>
          <a:p>
            <a:r>
              <a:rPr lang="it-IT" dirty="0" smtClean="0"/>
              <a:t>3) Nella pagina delle Effemeridi CERCARE la stella ALTAIR e copiarne le coordinate URANOGRAFICHE EQUATORIALI	</a:t>
            </a:r>
          </a:p>
          <a:p>
            <a:r>
              <a:rPr lang="it-IT" dirty="0" smtClean="0"/>
              <a:t>	360-</a:t>
            </a:r>
            <a:r>
              <a:rPr lang="it-IT" dirty="0" smtClean="0">
                <a:latin typeface="Symbol" panose="05050102010706020507" pitchFamily="18" charset="2"/>
              </a:rPr>
              <a:t>a</a:t>
            </a:r>
            <a:r>
              <a:rPr lang="it-IT" dirty="0" smtClean="0"/>
              <a:t>	</a:t>
            </a:r>
            <a:r>
              <a:rPr lang="it-IT" dirty="0"/>
              <a:t> 062°18,4’	</a:t>
            </a:r>
            <a:r>
              <a:rPr lang="it-IT" dirty="0" smtClean="0">
                <a:latin typeface="Symbol" panose="05050102010706020507" pitchFamily="18" charset="2"/>
              </a:rPr>
              <a:t>d	</a:t>
            </a:r>
            <a:r>
              <a:rPr lang="it-IT" dirty="0" smtClean="0"/>
              <a:t>08°52,1N</a:t>
            </a:r>
          </a:p>
          <a:p>
            <a:pPr marL="342900" indent="-342900">
              <a:buAutoNum type="arabicParenR"/>
            </a:pPr>
            <a:endParaRPr lang="it-IT" dirty="0"/>
          </a:p>
        </p:txBody>
      </p:sp>
      <p:sp>
        <p:nvSpPr>
          <p:cNvPr id="6" name="Ovale 5"/>
          <p:cNvSpPr/>
          <p:nvPr/>
        </p:nvSpPr>
        <p:spPr>
          <a:xfrm>
            <a:off x="7759817" y="2390864"/>
            <a:ext cx="4051882" cy="405188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9623724" y="4040916"/>
            <a:ext cx="3353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/>
              <a:t>·</a:t>
            </a:r>
            <a:endParaRPr lang="it-IT" b="1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9578840" y="3993303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endParaRPr lang="it-IT" dirty="0"/>
          </a:p>
        </p:txBody>
      </p:sp>
      <p:cxnSp>
        <p:nvCxnSpPr>
          <p:cNvPr id="14" name="Connettore diritto 13"/>
          <p:cNvCxnSpPr>
            <a:endCxn id="6" idx="4"/>
          </p:cNvCxnSpPr>
          <p:nvPr/>
        </p:nvCxnSpPr>
        <p:spPr>
          <a:xfrm flipH="1">
            <a:off x="9785758" y="4437777"/>
            <a:ext cx="4195" cy="200496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9487468" y="6490359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Ms</a:t>
            </a:r>
            <a:endParaRPr lang="it-IT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11881459" y="436263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</a:t>
            </a:r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7336363" y="4362635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W</a:t>
            </a:r>
            <a:endParaRPr lang="it-IT" dirty="0"/>
          </a:p>
        </p:txBody>
      </p:sp>
      <p:sp>
        <p:nvSpPr>
          <p:cNvPr id="18" name="Arco 17"/>
          <p:cNvSpPr/>
          <p:nvPr/>
        </p:nvSpPr>
        <p:spPr>
          <a:xfrm>
            <a:off x="9172289" y="3900146"/>
            <a:ext cx="1126122" cy="1120432"/>
          </a:xfrm>
          <a:prstGeom prst="arc">
            <a:avLst>
              <a:gd name="adj1" fmla="val 5290036"/>
              <a:gd name="adj2" fmla="val 18171199"/>
            </a:avLst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0" name="Connettore diritto 19"/>
          <p:cNvCxnSpPr/>
          <p:nvPr/>
        </p:nvCxnSpPr>
        <p:spPr>
          <a:xfrm flipV="1">
            <a:off x="9785759" y="2676035"/>
            <a:ext cx="1053253" cy="17617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8840304" y="4695375"/>
            <a:ext cx="369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Ts</a:t>
            </a:r>
            <a:endParaRPr lang="it-IT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10678958" y="2272736"/>
            <a:ext cx="3353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/>
              <a:t>·</a:t>
            </a:r>
            <a:endParaRPr lang="it-IT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10757565" y="2221286"/>
            <a:ext cx="311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latin typeface="Symbol" panose="05050102010706020507" pitchFamily="18" charset="2"/>
              </a:rPr>
              <a:t>g</a:t>
            </a:r>
            <a:endParaRPr lang="it-IT" sz="1050" dirty="0">
              <a:latin typeface="Symbol" panose="05050102010706020507" pitchFamily="18" charset="2"/>
            </a:endParaRPr>
          </a:p>
        </p:txBody>
      </p:sp>
      <p:sp>
        <p:nvSpPr>
          <p:cNvPr id="27" name="Arco 26"/>
          <p:cNvSpPr/>
          <p:nvPr/>
        </p:nvSpPr>
        <p:spPr>
          <a:xfrm>
            <a:off x="9130275" y="3846222"/>
            <a:ext cx="1126122" cy="1120432"/>
          </a:xfrm>
          <a:prstGeom prst="arc">
            <a:avLst>
              <a:gd name="adj1" fmla="val 18815846"/>
              <a:gd name="adj2" fmla="val 813812"/>
            </a:avLst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8" name="Connettore diritto 27"/>
          <p:cNvCxnSpPr/>
          <p:nvPr/>
        </p:nvCxnSpPr>
        <p:spPr>
          <a:xfrm flipH="1" flipV="1">
            <a:off x="9806489" y="4425636"/>
            <a:ext cx="1906899" cy="54101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sellaDiTesto 30"/>
          <p:cNvSpPr txBox="1"/>
          <p:nvPr/>
        </p:nvSpPr>
        <p:spPr>
          <a:xfrm>
            <a:off x="10201527" y="4077771"/>
            <a:ext cx="70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solidFill>
                  <a:srgbClr val="FF0000"/>
                </a:solidFill>
              </a:rPr>
              <a:t>360 - </a:t>
            </a:r>
            <a:r>
              <a:rPr lang="it-IT" sz="14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endParaRPr lang="it-IT" sz="1400" b="1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32" name="Arco 31"/>
          <p:cNvSpPr/>
          <p:nvPr/>
        </p:nvSpPr>
        <p:spPr>
          <a:xfrm>
            <a:off x="8547660" y="3187291"/>
            <a:ext cx="2378136" cy="2405745"/>
          </a:xfrm>
          <a:prstGeom prst="arc">
            <a:avLst>
              <a:gd name="adj1" fmla="val 5290036"/>
              <a:gd name="adj2" fmla="val 931870"/>
            </a:avLst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CasellaDiTesto 32"/>
          <p:cNvSpPr txBox="1"/>
          <p:nvPr/>
        </p:nvSpPr>
        <p:spPr>
          <a:xfrm>
            <a:off x="8740148" y="305455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T</a:t>
            </a:r>
            <a:endParaRPr lang="it-IT" baseline="30000" dirty="0"/>
          </a:p>
        </p:txBody>
      </p:sp>
      <p:sp>
        <p:nvSpPr>
          <p:cNvPr id="34" name="Stella a 5 punte 33"/>
          <p:cNvSpPr/>
          <p:nvPr/>
        </p:nvSpPr>
        <p:spPr>
          <a:xfrm>
            <a:off x="8927271" y="3277305"/>
            <a:ext cx="109753" cy="8631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5" name="Connettore diritto 34"/>
          <p:cNvCxnSpPr/>
          <p:nvPr/>
        </p:nvCxnSpPr>
        <p:spPr>
          <a:xfrm flipH="1" flipV="1">
            <a:off x="9799247" y="4437776"/>
            <a:ext cx="524534" cy="1951687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/>
          <p:cNvSpPr txBox="1"/>
          <p:nvPr/>
        </p:nvSpPr>
        <p:spPr>
          <a:xfrm>
            <a:off x="10126894" y="6350359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rgbClr val="00B050"/>
                </a:solidFill>
              </a:rPr>
              <a:t>m</a:t>
            </a:r>
            <a:r>
              <a:rPr lang="it-IT" dirty="0" err="1" smtClean="0">
                <a:solidFill>
                  <a:srgbClr val="00B050"/>
                </a:solidFill>
              </a:rPr>
              <a:t>s</a:t>
            </a:r>
            <a:endParaRPr lang="it-IT" dirty="0">
              <a:solidFill>
                <a:srgbClr val="00B050"/>
              </a:solidFill>
            </a:endParaRPr>
          </a:p>
        </p:txBody>
      </p:sp>
      <p:sp>
        <p:nvSpPr>
          <p:cNvPr id="40" name="Arco 39"/>
          <p:cNvSpPr/>
          <p:nvPr/>
        </p:nvSpPr>
        <p:spPr>
          <a:xfrm>
            <a:off x="8540669" y="3188689"/>
            <a:ext cx="2378136" cy="2405745"/>
          </a:xfrm>
          <a:prstGeom prst="arc">
            <a:avLst>
              <a:gd name="adj1" fmla="val 4357618"/>
              <a:gd name="adj2" fmla="val 5142589"/>
            </a:avLst>
          </a:prstGeom>
          <a:ln w="28575"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CasellaDiTesto 40"/>
          <p:cNvSpPr txBox="1"/>
          <p:nvPr/>
        </p:nvSpPr>
        <p:spPr>
          <a:xfrm flipH="1">
            <a:off x="9799247" y="5551384"/>
            <a:ext cx="32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B050"/>
                </a:solidFill>
                <a:latin typeface="Symbol" panose="05050102010706020507" pitchFamily="18" charset="2"/>
              </a:rPr>
              <a:t>l</a:t>
            </a:r>
            <a:endParaRPr lang="it-IT" dirty="0">
              <a:solidFill>
                <a:srgbClr val="00B050"/>
              </a:solidFill>
            </a:endParaRPr>
          </a:p>
        </p:txBody>
      </p:sp>
      <p:sp>
        <p:nvSpPr>
          <p:cNvPr id="43" name="Arco 42"/>
          <p:cNvSpPr/>
          <p:nvPr/>
        </p:nvSpPr>
        <p:spPr>
          <a:xfrm>
            <a:off x="7960767" y="2638878"/>
            <a:ext cx="3607651" cy="3505365"/>
          </a:xfrm>
          <a:prstGeom prst="arc">
            <a:avLst>
              <a:gd name="adj1" fmla="val 4507679"/>
              <a:gd name="adj2" fmla="val 962326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CasellaDiTesto 43"/>
          <p:cNvSpPr txBox="1"/>
          <p:nvPr/>
        </p:nvSpPr>
        <p:spPr>
          <a:xfrm>
            <a:off x="9806488" y="231922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B050"/>
                </a:solidFill>
              </a:rPr>
              <a:t>t</a:t>
            </a:r>
            <a:endParaRPr lang="it-IT" baseline="30000" dirty="0">
              <a:solidFill>
                <a:srgbClr val="00B050"/>
              </a:solidFill>
            </a:endParaRPr>
          </a:p>
        </p:txBody>
      </p:sp>
      <p:sp>
        <p:nvSpPr>
          <p:cNvPr id="45" name="Stella a 5 punte 44"/>
          <p:cNvSpPr/>
          <p:nvPr/>
        </p:nvSpPr>
        <p:spPr>
          <a:xfrm>
            <a:off x="9993611" y="2533579"/>
            <a:ext cx="109753" cy="86312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CasellaDiTesto 45"/>
          <p:cNvSpPr txBox="1"/>
          <p:nvPr/>
        </p:nvSpPr>
        <p:spPr>
          <a:xfrm>
            <a:off x="6152529" y="68499"/>
            <a:ext cx="211628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   </a:t>
            </a:r>
            <a:r>
              <a:rPr lang="it-IT" dirty="0" err="1" smtClean="0"/>
              <a:t>Ts</a:t>
            </a:r>
            <a:r>
              <a:rPr lang="it-IT" dirty="0" smtClean="0"/>
              <a:t> 	221°08,5’</a:t>
            </a:r>
          </a:p>
          <a:p>
            <a:r>
              <a:rPr lang="it-IT" dirty="0" smtClean="0"/>
              <a:t>+ 360-a	062°18,4</a:t>
            </a:r>
          </a:p>
          <a:p>
            <a:r>
              <a:rPr lang="it-IT" dirty="0" smtClean="0"/>
              <a:t>= T*	283°26,9’</a:t>
            </a:r>
          </a:p>
          <a:p>
            <a:r>
              <a:rPr lang="it-IT" dirty="0" smtClean="0"/>
              <a:t>+ </a:t>
            </a:r>
            <a:r>
              <a:rPr lang="it-IT" dirty="0" smtClean="0">
                <a:latin typeface="Symbol" panose="05050102010706020507" pitchFamily="18" charset="2"/>
              </a:rPr>
              <a:t>l</a:t>
            </a:r>
            <a:r>
              <a:rPr lang="it-IT" dirty="0" smtClean="0"/>
              <a:t>	010°36’</a:t>
            </a:r>
          </a:p>
          <a:p>
            <a:r>
              <a:rPr lang="it-IT" dirty="0" smtClean="0"/>
              <a:t>= t*	294°02.9’</a:t>
            </a:r>
          </a:p>
          <a:p>
            <a:endParaRPr lang="it-IT" dirty="0"/>
          </a:p>
          <a:p>
            <a:r>
              <a:rPr lang="it-IT" dirty="0" smtClean="0"/>
              <a:t>P =	065°57,1’E</a:t>
            </a:r>
            <a:endParaRPr lang="it-IT" dirty="0"/>
          </a:p>
        </p:txBody>
      </p:sp>
      <p:cxnSp>
        <p:nvCxnSpPr>
          <p:cNvPr id="48" name="Connettore diritto 47"/>
          <p:cNvCxnSpPr/>
          <p:nvPr/>
        </p:nvCxnSpPr>
        <p:spPr>
          <a:xfrm>
            <a:off x="6153318" y="662885"/>
            <a:ext cx="2059261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Connettore diritto 48"/>
          <p:cNvCxnSpPr/>
          <p:nvPr/>
        </p:nvCxnSpPr>
        <p:spPr>
          <a:xfrm>
            <a:off x="6137938" y="1201179"/>
            <a:ext cx="2059261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60" name="Gruppo 59"/>
          <p:cNvGrpSpPr/>
          <p:nvPr/>
        </p:nvGrpSpPr>
        <p:grpSpPr>
          <a:xfrm>
            <a:off x="6219098" y="1739473"/>
            <a:ext cx="158841" cy="56093"/>
            <a:chOff x="9513570" y="553283"/>
            <a:chExt cx="129540" cy="71215"/>
          </a:xfrm>
        </p:grpSpPr>
        <p:cxnSp>
          <p:nvCxnSpPr>
            <p:cNvPr id="51" name="Connettore diritto 50"/>
            <p:cNvCxnSpPr/>
            <p:nvPr/>
          </p:nvCxnSpPr>
          <p:spPr>
            <a:xfrm flipH="1">
              <a:off x="9513570" y="553790"/>
              <a:ext cx="65270" cy="7070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Connettore diritto 51"/>
            <p:cNvCxnSpPr/>
            <p:nvPr/>
          </p:nvCxnSpPr>
          <p:spPr>
            <a:xfrm>
              <a:off x="9567410" y="553283"/>
              <a:ext cx="75700" cy="6931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1" name="Arco 60"/>
          <p:cNvSpPr/>
          <p:nvPr/>
        </p:nvSpPr>
        <p:spPr>
          <a:xfrm>
            <a:off x="7953147" y="2638878"/>
            <a:ext cx="3607651" cy="3505365"/>
          </a:xfrm>
          <a:prstGeom prst="arc">
            <a:avLst>
              <a:gd name="adj1" fmla="val 965861"/>
              <a:gd name="adj2" fmla="val 4366777"/>
            </a:avLst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2" name="CasellaDiTesto 61"/>
          <p:cNvSpPr txBox="1"/>
          <p:nvPr/>
        </p:nvSpPr>
        <p:spPr>
          <a:xfrm>
            <a:off x="10676942" y="5184949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</a:rPr>
              <a:t>P</a:t>
            </a:r>
            <a:r>
              <a:rPr lang="it-IT" baseline="-25000" dirty="0" smtClean="0">
                <a:solidFill>
                  <a:srgbClr val="0070C0"/>
                </a:solidFill>
              </a:rPr>
              <a:t>E</a:t>
            </a:r>
            <a:endParaRPr lang="it-IT" baseline="-25000" dirty="0">
              <a:solidFill>
                <a:srgbClr val="0070C0"/>
              </a:solidFill>
            </a:endParaRPr>
          </a:p>
        </p:txBody>
      </p:sp>
      <p:sp>
        <p:nvSpPr>
          <p:cNvPr id="63" name="CasellaDiTesto 62"/>
          <p:cNvSpPr txBox="1"/>
          <p:nvPr/>
        </p:nvSpPr>
        <p:spPr>
          <a:xfrm>
            <a:off x="6040338" y="5877969"/>
            <a:ext cx="2116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70C0"/>
                </a:solidFill>
              </a:rPr>
              <a:t>Ma dov’è la STELLA?</a:t>
            </a:r>
            <a:endParaRPr lang="it-IT" b="1" dirty="0">
              <a:solidFill>
                <a:srgbClr val="0070C0"/>
              </a:solidFill>
            </a:endParaRPr>
          </a:p>
        </p:txBody>
      </p:sp>
      <p:sp>
        <p:nvSpPr>
          <p:cNvPr id="67" name="Stella a 5 punte 66"/>
          <p:cNvSpPr/>
          <p:nvPr/>
        </p:nvSpPr>
        <p:spPr>
          <a:xfrm>
            <a:off x="11077933" y="4693153"/>
            <a:ext cx="227567" cy="220433"/>
          </a:xfrm>
          <a:prstGeom prst="star5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8" name="CasellaDiTesto 67"/>
          <p:cNvSpPr txBox="1"/>
          <p:nvPr/>
        </p:nvSpPr>
        <p:spPr>
          <a:xfrm>
            <a:off x="11237335" y="4494305"/>
            <a:ext cx="336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rgbClr val="0070C0"/>
                </a:solidFill>
                <a:latin typeface="Symbol" panose="05050102010706020507" pitchFamily="18" charset="2"/>
              </a:rPr>
              <a:t>d</a:t>
            </a:r>
            <a:endParaRPr lang="it-IT" sz="1050" dirty="0">
              <a:solidFill>
                <a:srgbClr val="0070C0"/>
              </a:solidFill>
              <a:latin typeface="Symbol" panose="05050102010706020507" pitchFamily="18" charset="2"/>
            </a:endParaRPr>
          </a:p>
        </p:txBody>
      </p:sp>
      <p:cxnSp>
        <p:nvCxnSpPr>
          <p:cNvPr id="64" name="Connettore diritto 63"/>
          <p:cNvCxnSpPr/>
          <p:nvPr/>
        </p:nvCxnSpPr>
        <p:spPr>
          <a:xfrm flipH="1" flipV="1">
            <a:off x="11184987" y="4810357"/>
            <a:ext cx="528403" cy="156298"/>
          </a:xfrm>
          <a:prstGeom prst="line">
            <a:avLst/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1116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0" grpId="0"/>
      <p:bldP spid="15" grpId="0"/>
      <p:bldP spid="16" grpId="0"/>
      <p:bldP spid="17" grpId="0"/>
      <p:bldP spid="18" grpId="0" animBg="1"/>
      <p:bldP spid="22" grpId="0"/>
      <p:bldP spid="23" grpId="0"/>
      <p:bldP spid="24" grpId="0"/>
      <p:bldP spid="27" grpId="0" animBg="1"/>
      <p:bldP spid="31" grpId="0"/>
      <p:bldP spid="32" grpId="0" animBg="1"/>
      <p:bldP spid="33" grpId="0"/>
      <p:bldP spid="34" grpId="0" animBg="1"/>
      <p:bldP spid="39" grpId="0"/>
      <p:bldP spid="40" grpId="0" animBg="1"/>
      <p:bldP spid="41" grpId="0"/>
      <p:bldP spid="43" grpId="0" animBg="1"/>
      <p:bldP spid="44" grpId="0"/>
      <p:bldP spid="45" grpId="0" animBg="1"/>
      <p:bldP spid="61" grpId="0" animBg="1"/>
      <p:bldP spid="62" grpId="0"/>
      <p:bldP spid="67" grpId="0" animBg="1"/>
      <p:bldP spid="68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188</Words>
  <Application>Microsoft Office PowerPoint</Application>
  <PresentationFormat>Widescreen</PresentationFormat>
  <Paragraphs>83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Symbol</vt:lpstr>
      <vt:lpstr>Tema di Office</vt:lpstr>
      <vt:lpstr>Coordinate URANOGRAFICHE  equatoriali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guidoandriani guidoandriani</cp:lastModifiedBy>
  <cp:revision>19</cp:revision>
  <dcterms:created xsi:type="dcterms:W3CDTF">2021-08-30T11:13:11Z</dcterms:created>
  <dcterms:modified xsi:type="dcterms:W3CDTF">2021-09-07T20:34:33Z</dcterms:modified>
</cp:coreProperties>
</file>