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1050" y="-36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529299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1461415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3537025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3638201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343771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626560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550124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2932106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1390991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451839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98B7AD82-D8E0-449C-A657-73080B1512DE}" type="datetimeFigureOut">
              <a:rPr lang="it-IT" smtClean="0"/>
              <a:pPr/>
              <a:t>18/07/2021</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2832629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B7AD82-D8E0-449C-A657-73080B1512DE}" type="datetimeFigureOut">
              <a:rPr lang="it-IT" smtClean="0"/>
              <a:pPr/>
              <a:t>18/07/2021</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C8EDF7-D176-4302-BFE4-BEC3A4A7DD91}" type="slidenum">
              <a:rPr lang="it-IT" smtClean="0"/>
              <a:pPr/>
              <a:t>‹N›</a:t>
            </a:fld>
            <a:endParaRPr lang="it-IT"/>
          </a:p>
        </p:txBody>
      </p:sp>
    </p:spTree>
    <p:extLst>
      <p:ext uri="{BB962C8B-B14F-4D97-AF65-F5344CB8AC3E}">
        <p14:creationId xmlns="" xmlns:p14="http://schemas.microsoft.com/office/powerpoint/2010/main" val="21637151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0" y="0"/>
            <a:ext cx="6582892" cy="369332"/>
          </a:xfrm>
          <a:prstGeom prst="rect">
            <a:avLst/>
          </a:prstGeom>
          <a:noFill/>
        </p:spPr>
        <p:txBody>
          <a:bodyPr wrap="none" rtlCol="0">
            <a:spAutoFit/>
          </a:bodyPr>
          <a:lstStyle/>
          <a:p>
            <a:r>
              <a:rPr lang="it-IT" dirty="0" smtClean="0"/>
              <a:t>Navigazione astronomica – ANAGRAFE ASTRONOMICA di una località</a:t>
            </a:r>
            <a:endParaRPr lang="it-IT" dirty="0"/>
          </a:p>
        </p:txBody>
      </p:sp>
      <p:sp>
        <p:nvSpPr>
          <p:cNvPr id="6" name="CasellaDiTesto 5"/>
          <p:cNvSpPr txBox="1"/>
          <p:nvPr/>
        </p:nvSpPr>
        <p:spPr>
          <a:xfrm>
            <a:off x="1364536" y="369332"/>
            <a:ext cx="7589963" cy="584775"/>
          </a:xfrm>
          <a:prstGeom prst="rect">
            <a:avLst/>
          </a:prstGeom>
          <a:noFill/>
        </p:spPr>
        <p:txBody>
          <a:bodyPr wrap="none" rtlCol="0">
            <a:spAutoFit/>
          </a:bodyPr>
          <a:lstStyle/>
          <a:p>
            <a:r>
              <a:rPr lang="it-IT" sz="3200" dirty="0" smtClean="0"/>
              <a:t>CONOSCO ESATTAMENTE LA MIA POSIZIONE</a:t>
            </a:r>
            <a:endParaRPr lang="it-IT" sz="3200" dirty="0"/>
          </a:p>
        </p:txBody>
      </p:sp>
      <p:cxnSp>
        <p:nvCxnSpPr>
          <p:cNvPr id="8" name="Connettore 2 7"/>
          <p:cNvCxnSpPr>
            <a:stCxn id="6" idx="2"/>
            <a:endCxn id="9" idx="0"/>
          </p:cNvCxnSpPr>
          <p:nvPr/>
        </p:nvCxnSpPr>
        <p:spPr>
          <a:xfrm flipH="1">
            <a:off x="1508078" y="954107"/>
            <a:ext cx="3651440" cy="55747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 name="CasellaDiTesto 8"/>
          <p:cNvSpPr txBox="1"/>
          <p:nvPr/>
        </p:nvSpPr>
        <p:spPr>
          <a:xfrm>
            <a:off x="0" y="1511586"/>
            <a:ext cx="3016155" cy="5386090"/>
          </a:xfrm>
          <a:prstGeom prst="rect">
            <a:avLst/>
          </a:prstGeom>
          <a:noFill/>
        </p:spPr>
        <p:txBody>
          <a:bodyPr wrap="square" rtlCol="0">
            <a:spAutoFit/>
          </a:bodyPr>
          <a:lstStyle/>
          <a:p>
            <a:r>
              <a:rPr lang="it-IT" sz="2400" b="1" dirty="0" smtClean="0"/>
              <a:t>Al SORGERE del sole</a:t>
            </a:r>
          </a:p>
          <a:p>
            <a:pPr marL="285750" indent="-285750">
              <a:buFont typeface="Arial" panose="020B0604020202020204" pitchFamily="34" charset="0"/>
              <a:buChar char="•"/>
            </a:pPr>
            <a:r>
              <a:rPr lang="it-IT" sz="1600" dirty="0" smtClean="0"/>
              <a:t>Calcolo il momento esatto del sorgere del sole in ora locale</a:t>
            </a:r>
          </a:p>
          <a:p>
            <a:pPr marL="285750" indent="-285750">
              <a:buFont typeface="Arial" panose="020B0604020202020204" pitchFamily="34" charset="0"/>
              <a:buChar char="•"/>
            </a:pPr>
            <a:r>
              <a:rPr lang="it-IT" sz="1600" dirty="0"/>
              <a:t>C</a:t>
            </a:r>
            <a:r>
              <a:rPr lang="it-IT" sz="1600" dirty="0" smtClean="0"/>
              <a:t>alcolo l’ora corrispondente ZULU (TM</a:t>
            </a:r>
            <a:r>
              <a:rPr lang="it-IT" sz="1600" baseline="-25000" dirty="0" smtClean="0"/>
              <a:t>(UT)</a:t>
            </a:r>
            <a:r>
              <a:rPr lang="it-IT" sz="1600" dirty="0" smtClean="0"/>
              <a:t>) e, grazie alle EFFEMERIDI nautiche calcolo la declinazione del sole al sorgere </a:t>
            </a:r>
          </a:p>
          <a:p>
            <a:pPr marL="285750" indent="-285750">
              <a:buFont typeface="Arial" panose="020B0604020202020204" pitchFamily="34" charset="0"/>
              <a:buChar char="•"/>
            </a:pPr>
            <a:r>
              <a:rPr lang="it-IT" sz="1600" dirty="0" smtClean="0"/>
              <a:t>Calcolo, grazie alle TAVOLE NAUTICHE (t. 17) oppure grazie alle FORMULE, l’amplitudine ORTIVA</a:t>
            </a:r>
          </a:p>
          <a:p>
            <a:pPr marL="285750" indent="-285750">
              <a:buFont typeface="Arial" panose="020B0604020202020204" pitchFamily="34" charset="0"/>
              <a:buChar char="•"/>
            </a:pPr>
            <a:r>
              <a:rPr lang="it-IT" sz="1600" dirty="0" smtClean="0"/>
              <a:t>Calcolo l’</a:t>
            </a:r>
            <a:r>
              <a:rPr lang="it-IT" sz="1600" dirty="0" err="1" smtClean="0"/>
              <a:t>Azimuth</a:t>
            </a:r>
            <a:r>
              <a:rPr lang="it-IT" sz="1600" dirty="0" smtClean="0"/>
              <a:t> vero del sole</a:t>
            </a:r>
          </a:p>
          <a:p>
            <a:pPr marL="285750" indent="-285750">
              <a:buFont typeface="Arial" panose="020B0604020202020204" pitchFamily="34" charset="0"/>
              <a:buChar char="•"/>
            </a:pPr>
            <a:r>
              <a:rPr lang="it-IT" sz="1600" dirty="0" smtClean="0"/>
              <a:t>Osservo il lembo SUPERIORE del sole con la bussola che voglio controllare (magnetica o giroscopica)</a:t>
            </a:r>
          </a:p>
          <a:p>
            <a:pPr marL="285750" indent="-285750">
              <a:buFont typeface="Arial" panose="020B0604020202020204" pitchFamily="34" charset="0"/>
              <a:buChar char="•"/>
            </a:pPr>
            <a:r>
              <a:rPr lang="it-IT" sz="1600" dirty="0" smtClean="0"/>
              <a:t>Calcolo l’errore della bussola (deviazione + declinazione per la magnetica e BETA per la girobussola)</a:t>
            </a:r>
          </a:p>
        </p:txBody>
      </p:sp>
      <p:sp>
        <p:nvSpPr>
          <p:cNvPr id="10" name="CasellaDiTesto 9"/>
          <p:cNvSpPr txBox="1"/>
          <p:nvPr/>
        </p:nvSpPr>
        <p:spPr>
          <a:xfrm>
            <a:off x="8995901" y="1665026"/>
            <a:ext cx="3218850" cy="5139869"/>
          </a:xfrm>
          <a:prstGeom prst="rect">
            <a:avLst/>
          </a:prstGeom>
          <a:noFill/>
        </p:spPr>
        <p:txBody>
          <a:bodyPr wrap="square" rtlCol="0">
            <a:spAutoFit/>
          </a:bodyPr>
          <a:lstStyle/>
          <a:p>
            <a:r>
              <a:rPr lang="it-IT" sz="2400" b="1" dirty="0" smtClean="0"/>
              <a:t>Al TRAMONTO del sole</a:t>
            </a:r>
          </a:p>
          <a:p>
            <a:pPr marL="285750" indent="-285750">
              <a:buFont typeface="Arial" panose="020B0604020202020204" pitchFamily="34" charset="0"/>
              <a:buChar char="•"/>
            </a:pPr>
            <a:r>
              <a:rPr lang="it-IT" sz="1600" dirty="0" smtClean="0"/>
              <a:t>Calcolo il momento esatto del tramonto del sole in ora locale</a:t>
            </a:r>
          </a:p>
          <a:p>
            <a:pPr marL="285750" indent="-285750">
              <a:buFont typeface="Arial" panose="020B0604020202020204" pitchFamily="34" charset="0"/>
              <a:buChar char="•"/>
            </a:pPr>
            <a:r>
              <a:rPr lang="it-IT" sz="1600" dirty="0" smtClean="0"/>
              <a:t>Calcolo l’ora corrispondente ZULU (TM</a:t>
            </a:r>
            <a:r>
              <a:rPr lang="it-IT" sz="1600" baseline="-25000" dirty="0" smtClean="0"/>
              <a:t>(UT)</a:t>
            </a:r>
            <a:r>
              <a:rPr lang="it-IT" sz="1600" dirty="0" smtClean="0"/>
              <a:t>) e, grazie alle EFFEMERIDI nautiche calcolo la declinazione del sole al tramonto </a:t>
            </a:r>
          </a:p>
          <a:p>
            <a:pPr marL="285750" indent="-285750">
              <a:buFont typeface="Arial" panose="020B0604020202020204" pitchFamily="34" charset="0"/>
              <a:buChar char="•"/>
            </a:pPr>
            <a:r>
              <a:rPr lang="it-IT" sz="1600" dirty="0" smtClean="0"/>
              <a:t>Calcolo, grazie alle TAVOLE NAUTICHE (t. 17) oppure grazie alle FORMULE, l’amplitudine OCCASA</a:t>
            </a:r>
          </a:p>
          <a:p>
            <a:pPr marL="285750" indent="-285750">
              <a:buFont typeface="Arial" panose="020B0604020202020204" pitchFamily="34" charset="0"/>
              <a:buChar char="•"/>
            </a:pPr>
            <a:r>
              <a:rPr lang="it-IT" sz="1600" dirty="0" smtClean="0"/>
              <a:t>Calcolo l’</a:t>
            </a:r>
            <a:r>
              <a:rPr lang="it-IT" sz="1600" dirty="0" err="1" smtClean="0"/>
              <a:t>Azimuth</a:t>
            </a:r>
            <a:r>
              <a:rPr lang="it-IT" sz="1600" dirty="0" smtClean="0"/>
              <a:t> vero del sole</a:t>
            </a:r>
          </a:p>
          <a:p>
            <a:pPr marL="285750" indent="-285750">
              <a:buFont typeface="Arial" panose="020B0604020202020204" pitchFamily="34" charset="0"/>
              <a:buChar char="•"/>
            </a:pPr>
            <a:r>
              <a:rPr lang="it-IT" sz="1600" dirty="0" smtClean="0"/>
              <a:t>Osservo il lembo SUPERIORE del sole con la bussola che voglio controllare (magnetica o giroscopica)</a:t>
            </a:r>
          </a:p>
          <a:p>
            <a:pPr marL="285750" indent="-285750">
              <a:buFont typeface="Arial" panose="020B0604020202020204" pitchFamily="34" charset="0"/>
              <a:buChar char="•"/>
            </a:pPr>
            <a:r>
              <a:rPr lang="it-IT" sz="1600" dirty="0" smtClean="0"/>
              <a:t>Calcolo l’errore della bussola (deviazione + declinazione per la magnetica e BETA per la girobussola)</a:t>
            </a:r>
          </a:p>
        </p:txBody>
      </p:sp>
      <p:cxnSp>
        <p:nvCxnSpPr>
          <p:cNvPr id="11" name="Connettore 2 10"/>
          <p:cNvCxnSpPr>
            <a:stCxn id="6" idx="2"/>
            <a:endCxn id="10" idx="0"/>
          </p:cNvCxnSpPr>
          <p:nvPr/>
        </p:nvCxnSpPr>
        <p:spPr>
          <a:xfrm>
            <a:off x="5159518" y="954107"/>
            <a:ext cx="5445808" cy="71091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Connettore 2 14"/>
          <p:cNvCxnSpPr>
            <a:stCxn id="6" idx="2"/>
            <a:endCxn id="19" idx="0"/>
          </p:cNvCxnSpPr>
          <p:nvPr/>
        </p:nvCxnSpPr>
        <p:spPr>
          <a:xfrm>
            <a:off x="5159518" y="954107"/>
            <a:ext cx="946412" cy="49876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9" name="CasellaDiTesto 18"/>
          <p:cNvSpPr txBox="1"/>
          <p:nvPr/>
        </p:nvSpPr>
        <p:spPr>
          <a:xfrm>
            <a:off x="3215959" y="1452867"/>
            <a:ext cx="5779942" cy="5386090"/>
          </a:xfrm>
          <a:prstGeom prst="rect">
            <a:avLst/>
          </a:prstGeom>
          <a:noFill/>
        </p:spPr>
        <p:txBody>
          <a:bodyPr wrap="square" rtlCol="0">
            <a:spAutoFit/>
          </a:bodyPr>
          <a:lstStyle/>
          <a:p>
            <a:r>
              <a:rPr lang="it-IT" sz="2400" b="1" dirty="0" smtClean="0"/>
              <a:t>Al PASSAGGIO IN MERIDIANO del sole</a:t>
            </a:r>
          </a:p>
          <a:p>
            <a:pPr marL="285750" indent="-285750">
              <a:buFont typeface="Arial" panose="020B0604020202020204" pitchFamily="34" charset="0"/>
              <a:buChar char="•"/>
            </a:pPr>
            <a:r>
              <a:rPr lang="it-IT" sz="1600" dirty="0" smtClean="0"/>
              <a:t>Calcolo L’ORA ESATTA locale del PASSAGGIO IN MERIDIANO</a:t>
            </a:r>
          </a:p>
          <a:p>
            <a:pPr marL="285750" indent="-285750">
              <a:buFont typeface="Arial" panose="020B0604020202020204" pitchFamily="34" charset="0"/>
              <a:buChar char="•"/>
            </a:pPr>
            <a:r>
              <a:rPr lang="it-IT" sz="1600" dirty="0" smtClean="0"/>
              <a:t>Osservo il centro del SOLE, ESATTAMENTE all’orario del passaggio in meridiano, con la bussola che voglio controllare (magnetica o giroscopica), utilizzando i filtri solari presenti sul ripetitore girobussola oppure degli occhiali da sole A SPECCHIO per la bussola magnetica</a:t>
            </a:r>
          </a:p>
          <a:p>
            <a:pPr marL="285750" indent="-285750">
              <a:buFont typeface="Arial" panose="020B0604020202020204" pitchFamily="34" charset="0"/>
              <a:buChar char="•"/>
            </a:pPr>
            <a:r>
              <a:rPr lang="it-IT" sz="1600" dirty="0" smtClean="0"/>
              <a:t>Calcolo l’errore della bussola (deviazione + declinazione per la magnetica e BETA per la girobussola), sapendo che al passaggio in meridiano il sole ha AZIMUTH uguale a 180° oppure 000°</a:t>
            </a:r>
          </a:p>
          <a:p>
            <a:pPr marL="285750" indent="-285750">
              <a:buFont typeface="Arial" panose="020B0604020202020204" pitchFamily="34" charset="0"/>
              <a:buChar char="•"/>
            </a:pPr>
            <a:r>
              <a:rPr lang="it-IT" sz="1600" dirty="0" smtClean="0"/>
              <a:t>Misuro con il sestante l’altezza del sole ESATTAMENTE all’orario del passaggio in meridiano e confronto l’altezza vera del sole ottenuta con il sestante, con l’altezza che dovrebbe avere il sole al passaggio in meridiano. Se conosco l’errore di collimazione dell’occhio dell’osservatore, controllo l’errore d’indice del sestante. Se conosco l’errore d’indice del sestante, controllo l’errore di collimazione dell’occhio dell’osservatore. Se non li conosco entrambi, determino la loro somma algebrica.</a:t>
            </a:r>
          </a:p>
          <a:p>
            <a:pPr marL="285750" indent="-285750">
              <a:buFont typeface="Arial" panose="020B0604020202020204" pitchFamily="34" charset="0"/>
              <a:buChar char="•"/>
            </a:pPr>
            <a:r>
              <a:rPr lang="it-IT" sz="1600" dirty="0" smtClean="0"/>
              <a:t>h = 90° - |</a:t>
            </a:r>
            <a:r>
              <a:rPr lang="it-IT" sz="1600" dirty="0" smtClean="0">
                <a:latin typeface="Symbol" panose="05050102010706020507" pitchFamily="18" charset="2"/>
              </a:rPr>
              <a:t>j</a:t>
            </a:r>
            <a:r>
              <a:rPr lang="it-IT" sz="1600" dirty="0" smtClean="0"/>
              <a:t>| + |</a:t>
            </a:r>
            <a:r>
              <a:rPr lang="it-IT" sz="1600" dirty="0" smtClean="0">
                <a:latin typeface="Symbol" panose="05050102010706020507" pitchFamily="18" charset="2"/>
              </a:rPr>
              <a:t>d</a:t>
            </a:r>
            <a:r>
              <a:rPr lang="it-IT" sz="1600" dirty="0" smtClean="0"/>
              <a:t>| se</a:t>
            </a:r>
            <a:r>
              <a:rPr lang="it-IT" sz="1600" dirty="0" smtClean="0">
                <a:latin typeface="Symbol" pitchFamily="18" charset="2"/>
              </a:rPr>
              <a:t> j </a:t>
            </a:r>
            <a:r>
              <a:rPr lang="it-IT" sz="1600" dirty="0" smtClean="0"/>
              <a:t>e </a:t>
            </a:r>
            <a:r>
              <a:rPr lang="it-IT" sz="1600" dirty="0" smtClean="0">
                <a:latin typeface="Symbol" pitchFamily="18" charset="2"/>
              </a:rPr>
              <a:t>d</a:t>
            </a:r>
            <a:r>
              <a:rPr lang="it-IT" sz="1600" dirty="0" smtClean="0"/>
              <a:t> OMONIME</a:t>
            </a:r>
          </a:p>
          <a:p>
            <a:pPr marL="285750" indent="-285750">
              <a:buFont typeface="Arial" panose="020B0604020202020204" pitchFamily="34" charset="0"/>
              <a:buChar char="•"/>
            </a:pPr>
            <a:r>
              <a:rPr lang="it-IT" sz="1600" dirty="0" smtClean="0"/>
              <a:t>h = 90° - |</a:t>
            </a:r>
            <a:r>
              <a:rPr lang="it-IT" sz="1600" dirty="0" smtClean="0">
                <a:latin typeface="Symbol" panose="05050102010706020507" pitchFamily="18" charset="2"/>
              </a:rPr>
              <a:t>j</a:t>
            </a:r>
            <a:r>
              <a:rPr lang="it-IT" sz="1600" dirty="0" smtClean="0"/>
              <a:t>| - |</a:t>
            </a:r>
            <a:r>
              <a:rPr lang="it-IT" sz="1600" dirty="0" smtClean="0">
                <a:latin typeface="Symbol" panose="05050102010706020507" pitchFamily="18" charset="2"/>
              </a:rPr>
              <a:t>d</a:t>
            </a:r>
            <a:r>
              <a:rPr lang="it-IT" sz="1600" dirty="0" smtClean="0"/>
              <a:t>| se </a:t>
            </a:r>
            <a:r>
              <a:rPr lang="it-IT" sz="1600" dirty="0" smtClean="0">
                <a:latin typeface="Symbol" pitchFamily="18" charset="2"/>
              </a:rPr>
              <a:t>j</a:t>
            </a:r>
            <a:r>
              <a:rPr lang="it-IT" sz="1600" dirty="0" smtClean="0"/>
              <a:t> e </a:t>
            </a:r>
            <a:r>
              <a:rPr lang="it-IT" sz="1600" dirty="0" smtClean="0">
                <a:latin typeface="Symbol" pitchFamily="18" charset="2"/>
              </a:rPr>
              <a:t>d</a:t>
            </a:r>
            <a:r>
              <a:rPr lang="it-IT" sz="1600" dirty="0" smtClean="0"/>
              <a:t> ETERONIME</a:t>
            </a:r>
          </a:p>
          <a:p>
            <a:pPr marL="285750" indent="-285750">
              <a:buFont typeface="Arial" panose="020B0604020202020204" pitchFamily="34" charset="0"/>
              <a:buChar char="•"/>
            </a:pPr>
            <a:endParaRPr lang="it-IT" sz="1600" dirty="0" smtClean="0"/>
          </a:p>
        </p:txBody>
      </p:sp>
    </p:spTree>
    <p:extLst>
      <p:ext uri="{BB962C8B-B14F-4D97-AF65-F5344CB8AC3E}">
        <p14:creationId xmlns="" xmlns:p14="http://schemas.microsoft.com/office/powerpoint/2010/main" val="496838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500"/>
                                        <p:tgtEl>
                                          <p:spTgt spid="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5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animEffect transition="in" filter="fade">
                                      <p:cBhvr>
                                        <p:cTn id="17" dur="500"/>
                                        <p:tgtEl>
                                          <p:spTgt spid="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Effect transition="in" filter="fade">
                                      <p:cBhvr>
                                        <p:cTn id="22" dur="500"/>
                                        <p:tgtEl>
                                          <p:spTgt spid="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animEffect transition="in" filter="fade">
                                      <p:cBhvr>
                                        <p:cTn id="27" dur="500"/>
                                        <p:tgtEl>
                                          <p:spTgt spid="9">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9">
                                            <p:txEl>
                                              <p:pRg st="6" end="6"/>
                                            </p:txEl>
                                          </p:spTgt>
                                        </p:tgtEl>
                                        <p:attrNameLst>
                                          <p:attrName>style.visibility</p:attrName>
                                        </p:attrNameLst>
                                      </p:cBhvr>
                                      <p:to>
                                        <p:strVal val="visible"/>
                                      </p:to>
                                    </p:set>
                                    <p:animEffect transition="in" filter="fade">
                                      <p:cBhvr>
                                        <p:cTn id="32" dur="500"/>
                                        <p:tgtEl>
                                          <p:spTgt spid="9">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animEffect transition="in" filter="fade">
                                      <p:cBhvr>
                                        <p:cTn id="37" dur="500"/>
                                        <p:tgtEl>
                                          <p:spTgt spid="10">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xEl>
                                              <p:pRg st="2" end="2"/>
                                            </p:txEl>
                                          </p:spTgt>
                                        </p:tgtEl>
                                        <p:attrNameLst>
                                          <p:attrName>style.visibility</p:attrName>
                                        </p:attrNameLst>
                                      </p:cBhvr>
                                      <p:to>
                                        <p:strVal val="visible"/>
                                      </p:to>
                                    </p:set>
                                    <p:animEffect transition="in" filter="fade">
                                      <p:cBhvr>
                                        <p:cTn id="42" dur="500"/>
                                        <p:tgtEl>
                                          <p:spTgt spid="10">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0">
                                            <p:txEl>
                                              <p:pRg st="3" end="3"/>
                                            </p:txEl>
                                          </p:spTgt>
                                        </p:tgtEl>
                                        <p:attrNameLst>
                                          <p:attrName>style.visibility</p:attrName>
                                        </p:attrNameLst>
                                      </p:cBhvr>
                                      <p:to>
                                        <p:strVal val="visible"/>
                                      </p:to>
                                    </p:set>
                                    <p:animEffect transition="in" filter="fade">
                                      <p:cBhvr>
                                        <p:cTn id="47" dur="500"/>
                                        <p:tgtEl>
                                          <p:spTgt spid="10">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0">
                                            <p:txEl>
                                              <p:pRg st="4" end="4"/>
                                            </p:txEl>
                                          </p:spTgt>
                                        </p:tgtEl>
                                        <p:attrNameLst>
                                          <p:attrName>style.visibility</p:attrName>
                                        </p:attrNameLst>
                                      </p:cBhvr>
                                      <p:to>
                                        <p:strVal val="visible"/>
                                      </p:to>
                                    </p:set>
                                    <p:animEffect transition="in" filter="fade">
                                      <p:cBhvr>
                                        <p:cTn id="52" dur="500"/>
                                        <p:tgtEl>
                                          <p:spTgt spid="10">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0">
                                            <p:txEl>
                                              <p:pRg st="5" end="5"/>
                                            </p:txEl>
                                          </p:spTgt>
                                        </p:tgtEl>
                                        <p:attrNameLst>
                                          <p:attrName>style.visibility</p:attrName>
                                        </p:attrNameLst>
                                      </p:cBhvr>
                                      <p:to>
                                        <p:strVal val="visible"/>
                                      </p:to>
                                    </p:set>
                                    <p:animEffect transition="in" filter="fade">
                                      <p:cBhvr>
                                        <p:cTn id="57" dur="500"/>
                                        <p:tgtEl>
                                          <p:spTgt spid="10">
                                            <p:txEl>
                                              <p:pRg st="5" end="5"/>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0">
                                            <p:txEl>
                                              <p:pRg st="6" end="6"/>
                                            </p:txEl>
                                          </p:spTgt>
                                        </p:tgtEl>
                                        <p:attrNameLst>
                                          <p:attrName>style.visibility</p:attrName>
                                        </p:attrNameLst>
                                      </p:cBhvr>
                                      <p:to>
                                        <p:strVal val="visible"/>
                                      </p:to>
                                    </p:set>
                                    <p:animEffect transition="in" filter="fade">
                                      <p:cBhvr>
                                        <p:cTn id="62" dur="500"/>
                                        <p:tgtEl>
                                          <p:spTgt spid="10">
                                            <p:txEl>
                                              <p:pRg st="6" end="6"/>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19">
                                            <p:txEl>
                                              <p:pRg st="1" end="1"/>
                                            </p:txEl>
                                          </p:spTgt>
                                        </p:tgtEl>
                                        <p:attrNameLst>
                                          <p:attrName>style.visibility</p:attrName>
                                        </p:attrNameLst>
                                      </p:cBhvr>
                                      <p:to>
                                        <p:strVal val="visible"/>
                                      </p:to>
                                    </p:set>
                                    <p:animEffect transition="in" filter="fade">
                                      <p:cBhvr>
                                        <p:cTn id="67" dur="500"/>
                                        <p:tgtEl>
                                          <p:spTgt spid="19">
                                            <p:txEl>
                                              <p:pRg st="1" end="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9">
                                            <p:txEl>
                                              <p:pRg st="2" end="2"/>
                                            </p:txEl>
                                          </p:spTgt>
                                        </p:tgtEl>
                                        <p:attrNameLst>
                                          <p:attrName>style.visibility</p:attrName>
                                        </p:attrNameLst>
                                      </p:cBhvr>
                                      <p:to>
                                        <p:strVal val="visible"/>
                                      </p:to>
                                    </p:set>
                                    <p:animEffect transition="in" filter="fade">
                                      <p:cBhvr>
                                        <p:cTn id="72" dur="500"/>
                                        <p:tgtEl>
                                          <p:spTgt spid="19">
                                            <p:txEl>
                                              <p:pRg st="2" end="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19">
                                            <p:txEl>
                                              <p:pRg st="3" end="3"/>
                                            </p:txEl>
                                          </p:spTgt>
                                        </p:tgtEl>
                                        <p:attrNameLst>
                                          <p:attrName>style.visibility</p:attrName>
                                        </p:attrNameLst>
                                      </p:cBhvr>
                                      <p:to>
                                        <p:strVal val="visible"/>
                                      </p:to>
                                    </p:set>
                                    <p:animEffect transition="in" filter="fade">
                                      <p:cBhvr>
                                        <p:cTn id="77" dur="500"/>
                                        <p:tgtEl>
                                          <p:spTgt spid="19">
                                            <p:txEl>
                                              <p:pRg st="3" end="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19">
                                            <p:txEl>
                                              <p:pRg st="4" end="4"/>
                                            </p:txEl>
                                          </p:spTgt>
                                        </p:tgtEl>
                                        <p:attrNameLst>
                                          <p:attrName>style.visibility</p:attrName>
                                        </p:attrNameLst>
                                      </p:cBhvr>
                                      <p:to>
                                        <p:strVal val="visible"/>
                                      </p:to>
                                    </p:set>
                                    <p:animEffect transition="in" filter="fade">
                                      <p:cBhvr>
                                        <p:cTn id="82" dur="500"/>
                                        <p:tgtEl>
                                          <p:spTgt spid="19">
                                            <p:txEl>
                                              <p:pRg st="4" end="4"/>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19">
                                            <p:txEl>
                                              <p:pRg st="5" end="5"/>
                                            </p:txEl>
                                          </p:spTgt>
                                        </p:tgtEl>
                                        <p:attrNameLst>
                                          <p:attrName>style.visibility</p:attrName>
                                        </p:attrNameLst>
                                      </p:cBhvr>
                                      <p:to>
                                        <p:strVal val="visible"/>
                                      </p:to>
                                    </p:set>
                                    <p:animEffect transition="in" filter="fade">
                                      <p:cBhvr>
                                        <p:cTn id="87" dur="500"/>
                                        <p:tgtEl>
                                          <p:spTgt spid="19">
                                            <p:txEl>
                                              <p:pRg st="5" end="5"/>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19">
                                            <p:txEl>
                                              <p:pRg st="6" end="6"/>
                                            </p:txEl>
                                          </p:spTgt>
                                        </p:tgtEl>
                                        <p:attrNameLst>
                                          <p:attrName>style.visibility</p:attrName>
                                        </p:attrNameLst>
                                      </p:cBhvr>
                                      <p:to>
                                        <p:strVal val="visible"/>
                                      </p:to>
                                    </p:set>
                                    <p:animEffect transition="in" filter="fade">
                                      <p:cBhvr>
                                        <p:cTn id="92" dur="500"/>
                                        <p:tgtEl>
                                          <p:spTgt spid="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igura a mano libera 1"/>
          <p:cNvSpPr/>
          <p:nvPr/>
        </p:nvSpPr>
        <p:spPr>
          <a:xfrm>
            <a:off x="354842" y="2715902"/>
            <a:ext cx="11518710" cy="1446665"/>
          </a:xfrm>
          <a:custGeom>
            <a:avLst/>
            <a:gdLst>
              <a:gd name="connsiteX0" fmla="*/ 0 w 11518710"/>
              <a:gd name="connsiteY0" fmla="*/ 1446665 h 1446665"/>
              <a:gd name="connsiteX1" fmla="*/ 5759355 w 11518710"/>
              <a:gd name="connsiteY1" fmla="*/ 2 h 1446665"/>
              <a:gd name="connsiteX2" fmla="*/ 11518710 w 11518710"/>
              <a:gd name="connsiteY2" fmla="*/ 1433017 h 1446665"/>
              <a:gd name="connsiteX3" fmla="*/ 11518710 w 11518710"/>
              <a:gd name="connsiteY3" fmla="*/ 1433017 h 1446665"/>
            </a:gdLst>
            <a:ahLst/>
            <a:cxnLst>
              <a:cxn ang="0">
                <a:pos x="connsiteX0" y="connsiteY0"/>
              </a:cxn>
              <a:cxn ang="0">
                <a:pos x="connsiteX1" y="connsiteY1"/>
              </a:cxn>
              <a:cxn ang="0">
                <a:pos x="connsiteX2" y="connsiteY2"/>
              </a:cxn>
              <a:cxn ang="0">
                <a:pos x="connsiteX3" y="connsiteY3"/>
              </a:cxn>
            </a:cxnLst>
            <a:rect l="l" t="t" r="r" b="b"/>
            <a:pathLst>
              <a:path w="11518710" h="1446665">
                <a:moveTo>
                  <a:pt x="0" y="1446665"/>
                </a:moveTo>
                <a:cubicBezTo>
                  <a:pt x="1919785" y="724471"/>
                  <a:pt x="3839570" y="2277"/>
                  <a:pt x="5759355" y="2"/>
                </a:cubicBezTo>
                <a:cubicBezTo>
                  <a:pt x="7679140" y="-2273"/>
                  <a:pt x="11518710" y="1433017"/>
                  <a:pt x="11518710" y="1433017"/>
                </a:cubicBezTo>
                <a:lnTo>
                  <a:pt x="11518710" y="143301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Ovale 2"/>
          <p:cNvSpPr/>
          <p:nvPr/>
        </p:nvSpPr>
        <p:spPr>
          <a:xfrm>
            <a:off x="1596788" y="3548418"/>
            <a:ext cx="218364" cy="218364"/>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a:t>
            </a:r>
            <a:endParaRPr lang="it-IT" dirty="0"/>
          </a:p>
        </p:txBody>
      </p:sp>
      <p:cxnSp>
        <p:nvCxnSpPr>
          <p:cNvPr id="5" name="Connettore diritto 4"/>
          <p:cNvCxnSpPr/>
          <p:nvPr/>
        </p:nvCxnSpPr>
        <p:spPr>
          <a:xfrm>
            <a:off x="6086901" y="163773"/>
            <a:ext cx="13648" cy="3903260"/>
          </a:xfrm>
          <a:prstGeom prst="line">
            <a:avLst/>
          </a:prstGeom>
        </p:spPr>
        <p:style>
          <a:lnRef idx="1">
            <a:schemeClr val="dk1"/>
          </a:lnRef>
          <a:fillRef idx="0">
            <a:schemeClr val="dk1"/>
          </a:fillRef>
          <a:effectRef idx="0">
            <a:schemeClr val="dk1"/>
          </a:effectRef>
          <a:fontRef idx="minor">
            <a:schemeClr val="tx1"/>
          </a:fontRef>
        </p:style>
      </p:cxnSp>
      <p:sp>
        <p:nvSpPr>
          <p:cNvPr id="6" name="CasellaDiTesto 5"/>
          <p:cNvSpPr txBox="1"/>
          <p:nvPr/>
        </p:nvSpPr>
        <p:spPr>
          <a:xfrm>
            <a:off x="1450451" y="3793235"/>
            <a:ext cx="511037" cy="369332"/>
          </a:xfrm>
          <a:prstGeom prst="rect">
            <a:avLst/>
          </a:prstGeom>
          <a:noFill/>
        </p:spPr>
        <p:txBody>
          <a:bodyPr wrap="none" rtlCol="0">
            <a:spAutoFit/>
          </a:bodyPr>
          <a:lstStyle/>
          <a:p>
            <a:r>
              <a:rPr lang="it-IT" dirty="0" smtClean="0"/>
              <a:t>EST</a:t>
            </a:r>
            <a:endParaRPr lang="it-IT" dirty="0"/>
          </a:p>
        </p:txBody>
      </p:sp>
      <p:sp>
        <p:nvSpPr>
          <p:cNvPr id="7" name="Ovale 6"/>
          <p:cNvSpPr/>
          <p:nvPr/>
        </p:nvSpPr>
        <p:spPr>
          <a:xfrm>
            <a:off x="10347303" y="3550692"/>
            <a:ext cx="218364" cy="218364"/>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a:t>
            </a:r>
            <a:endParaRPr lang="it-IT" dirty="0"/>
          </a:p>
        </p:txBody>
      </p:sp>
      <p:sp>
        <p:nvSpPr>
          <p:cNvPr id="8" name="CasellaDiTesto 7"/>
          <p:cNvSpPr txBox="1"/>
          <p:nvPr/>
        </p:nvSpPr>
        <p:spPr>
          <a:xfrm>
            <a:off x="10200966" y="3795509"/>
            <a:ext cx="791948" cy="369332"/>
          </a:xfrm>
          <a:prstGeom prst="rect">
            <a:avLst/>
          </a:prstGeom>
          <a:noFill/>
        </p:spPr>
        <p:txBody>
          <a:bodyPr wrap="none" rtlCol="0">
            <a:spAutoFit/>
          </a:bodyPr>
          <a:lstStyle/>
          <a:p>
            <a:r>
              <a:rPr lang="it-IT" dirty="0" smtClean="0"/>
              <a:t>OVEST</a:t>
            </a:r>
            <a:endParaRPr lang="it-IT" dirty="0"/>
          </a:p>
        </p:txBody>
      </p:sp>
      <p:sp>
        <p:nvSpPr>
          <p:cNvPr id="9" name="Ovale 8"/>
          <p:cNvSpPr/>
          <p:nvPr/>
        </p:nvSpPr>
        <p:spPr>
          <a:xfrm>
            <a:off x="5993649" y="2608999"/>
            <a:ext cx="218364" cy="218364"/>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a:t>
            </a:r>
            <a:endParaRPr lang="it-IT" dirty="0"/>
          </a:p>
        </p:txBody>
      </p:sp>
      <p:sp>
        <p:nvSpPr>
          <p:cNvPr id="10" name="CasellaDiTesto 9"/>
          <p:cNvSpPr txBox="1"/>
          <p:nvPr/>
        </p:nvSpPr>
        <p:spPr>
          <a:xfrm>
            <a:off x="5847312" y="2853816"/>
            <a:ext cx="580608" cy="369332"/>
          </a:xfrm>
          <a:prstGeom prst="rect">
            <a:avLst/>
          </a:prstGeom>
          <a:solidFill>
            <a:schemeClr val="bg1"/>
          </a:solidFill>
        </p:spPr>
        <p:txBody>
          <a:bodyPr wrap="none" rtlCol="0">
            <a:spAutoFit/>
          </a:bodyPr>
          <a:lstStyle/>
          <a:p>
            <a:r>
              <a:rPr lang="it-IT" dirty="0" smtClean="0"/>
              <a:t>SUD</a:t>
            </a:r>
            <a:endParaRPr lang="it-IT" dirty="0"/>
          </a:p>
        </p:txBody>
      </p:sp>
      <p:sp>
        <p:nvSpPr>
          <p:cNvPr id="11" name="Ovale 10"/>
          <p:cNvSpPr/>
          <p:nvPr/>
        </p:nvSpPr>
        <p:spPr>
          <a:xfrm>
            <a:off x="491311" y="4039738"/>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2 12"/>
          <p:cNvCxnSpPr>
            <a:endCxn id="11" idx="0"/>
          </p:cNvCxnSpPr>
          <p:nvPr/>
        </p:nvCxnSpPr>
        <p:spPr>
          <a:xfrm>
            <a:off x="569813" y="3548418"/>
            <a:ext cx="92095" cy="491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66691" y="2315150"/>
            <a:ext cx="957250" cy="646331"/>
          </a:xfrm>
          <a:prstGeom prst="rect">
            <a:avLst/>
          </a:prstGeom>
          <a:noFill/>
        </p:spPr>
        <p:txBody>
          <a:bodyPr wrap="none" rtlCol="0">
            <a:spAutoFit/>
          </a:bodyPr>
          <a:lstStyle/>
          <a:p>
            <a:pPr algn="ctr"/>
            <a:r>
              <a:rPr lang="it-IT" b="1" dirty="0" smtClean="0"/>
              <a:t>Sorgere </a:t>
            </a:r>
          </a:p>
          <a:p>
            <a:pPr algn="ctr"/>
            <a:r>
              <a:rPr lang="it-IT" b="1" dirty="0" smtClean="0"/>
              <a:t>del sole</a:t>
            </a:r>
            <a:endParaRPr lang="it-IT" b="1" dirty="0"/>
          </a:p>
        </p:txBody>
      </p:sp>
      <p:sp>
        <p:nvSpPr>
          <p:cNvPr id="15" name="Ovale 14"/>
          <p:cNvSpPr/>
          <p:nvPr/>
        </p:nvSpPr>
        <p:spPr>
          <a:xfrm>
            <a:off x="1558108" y="3659878"/>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p:cNvSpPr txBox="1"/>
          <p:nvPr/>
        </p:nvSpPr>
        <p:spPr>
          <a:xfrm>
            <a:off x="109538" y="3100358"/>
            <a:ext cx="914575" cy="461665"/>
          </a:xfrm>
          <a:prstGeom prst="rect">
            <a:avLst/>
          </a:prstGeom>
          <a:noFill/>
        </p:spPr>
        <p:txBody>
          <a:bodyPr wrap="square" rtlCol="0">
            <a:spAutoFit/>
          </a:bodyPr>
          <a:lstStyle/>
          <a:p>
            <a:pPr algn="ctr"/>
            <a:r>
              <a:rPr lang="it-IT" sz="1200" u="sng" dirty="0" smtClean="0"/>
              <a:t>Solstizio d’estate</a:t>
            </a:r>
            <a:endParaRPr lang="it-IT" sz="1200" u="sng" dirty="0"/>
          </a:p>
        </p:txBody>
      </p:sp>
      <p:sp>
        <p:nvSpPr>
          <p:cNvPr id="18" name="Ovale 17"/>
          <p:cNvSpPr/>
          <p:nvPr/>
        </p:nvSpPr>
        <p:spPr>
          <a:xfrm>
            <a:off x="2611263" y="3320953"/>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9" name="Connettore 2 18"/>
          <p:cNvCxnSpPr/>
          <p:nvPr/>
        </p:nvCxnSpPr>
        <p:spPr>
          <a:xfrm>
            <a:off x="1595673" y="3168547"/>
            <a:ext cx="92095" cy="491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1149046" y="2720487"/>
            <a:ext cx="914575" cy="461665"/>
          </a:xfrm>
          <a:prstGeom prst="rect">
            <a:avLst/>
          </a:prstGeom>
          <a:noFill/>
        </p:spPr>
        <p:txBody>
          <a:bodyPr wrap="square" rtlCol="0">
            <a:spAutoFit/>
          </a:bodyPr>
          <a:lstStyle/>
          <a:p>
            <a:pPr algn="ctr"/>
            <a:r>
              <a:rPr lang="it-IT" sz="1200" u="sng" dirty="0" smtClean="0"/>
              <a:t>DUE Equinozi</a:t>
            </a:r>
            <a:endParaRPr lang="it-IT" sz="1200" u="sng" dirty="0"/>
          </a:p>
        </p:txBody>
      </p:sp>
      <p:sp>
        <p:nvSpPr>
          <p:cNvPr id="21" name="CasellaDiTesto 20"/>
          <p:cNvSpPr txBox="1"/>
          <p:nvPr/>
        </p:nvSpPr>
        <p:spPr>
          <a:xfrm>
            <a:off x="2232742" y="2365694"/>
            <a:ext cx="914575" cy="461665"/>
          </a:xfrm>
          <a:prstGeom prst="rect">
            <a:avLst/>
          </a:prstGeom>
          <a:noFill/>
        </p:spPr>
        <p:txBody>
          <a:bodyPr wrap="square" rtlCol="0">
            <a:spAutoFit/>
          </a:bodyPr>
          <a:lstStyle/>
          <a:p>
            <a:pPr algn="ctr"/>
            <a:r>
              <a:rPr lang="it-IT" sz="1200" u="sng" dirty="0" smtClean="0"/>
              <a:t>Solstizio d’inverno</a:t>
            </a:r>
            <a:endParaRPr lang="it-IT" sz="1200" u="sng" dirty="0"/>
          </a:p>
        </p:txBody>
      </p:sp>
      <p:cxnSp>
        <p:nvCxnSpPr>
          <p:cNvPr id="22" name="Connettore 2 21"/>
          <p:cNvCxnSpPr/>
          <p:nvPr/>
        </p:nvCxnSpPr>
        <p:spPr>
          <a:xfrm>
            <a:off x="2646553" y="2813709"/>
            <a:ext cx="92095" cy="491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Ovale 23"/>
          <p:cNvSpPr/>
          <p:nvPr/>
        </p:nvSpPr>
        <p:spPr>
          <a:xfrm>
            <a:off x="5916304" y="1389808"/>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Ovale 24"/>
          <p:cNvSpPr/>
          <p:nvPr/>
        </p:nvSpPr>
        <p:spPr>
          <a:xfrm>
            <a:off x="5916304" y="762012"/>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Ovale 25"/>
          <p:cNvSpPr/>
          <p:nvPr/>
        </p:nvSpPr>
        <p:spPr>
          <a:xfrm>
            <a:off x="5916304" y="134216"/>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Ovale 26"/>
          <p:cNvSpPr/>
          <p:nvPr/>
        </p:nvSpPr>
        <p:spPr>
          <a:xfrm>
            <a:off x="491311" y="4039738"/>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Ovale 27"/>
          <p:cNvSpPr/>
          <p:nvPr/>
        </p:nvSpPr>
        <p:spPr>
          <a:xfrm>
            <a:off x="1571747" y="3646353"/>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Ovale 28"/>
          <p:cNvSpPr/>
          <p:nvPr/>
        </p:nvSpPr>
        <p:spPr>
          <a:xfrm>
            <a:off x="2611263" y="3317542"/>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CasellaDiTesto 29"/>
          <p:cNvSpPr txBox="1"/>
          <p:nvPr/>
        </p:nvSpPr>
        <p:spPr>
          <a:xfrm>
            <a:off x="43493" y="0"/>
            <a:ext cx="4115550" cy="646331"/>
          </a:xfrm>
          <a:prstGeom prst="rect">
            <a:avLst/>
          </a:prstGeom>
          <a:noFill/>
        </p:spPr>
        <p:txBody>
          <a:bodyPr wrap="none" rtlCol="0">
            <a:spAutoFit/>
          </a:bodyPr>
          <a:lstStyle/>
          <a:p>
            <a:r>
              <a:rPr lang="it-IT" dirty="0" smtClean="0"/>
              <a:t>Esempio dell’EMISFERO NORD TERRESTRE</a:t>
            </a:r>
          </a:p>
          <a:p>
            <a:r>
              <a:rPr lang="it-IT" sz="1400" b="1" dirty="0" smtClean="0"/>
              <a:t>(Latitudine superiore a 24° ed inferiore a 65°)</a:t>
            </a:r>
            <a:r>
              <a:rPr lang="it-IT" dirty="0" smtClean="0"/>
              <a:t> </a:t>
            </a:r>
            <a:endParaRPr lang="it-IT" dirty="0"/>
          </a:p>
        </p:txBody>
      </p:sp>
      <p:sp>
        <p:nvSpPr>
          <p:cNvPr id="31" name="CasellaDiTesto 30"/>
          <p:cNvSpPr txBox="1"/>
          <p:nvPr/>
        </p:nvSpPr>
        <p:spPr>
          <a:xfrm>
            <a:off x="5518549" y="4217158"/>
            <a:ext cx="3301888" cy="2062103"/>
          </a:xfrm>
          <a:prstGeom prst="rect">
            <a:avLst/>
          </a:prstGeom>
        </p:spPr>
        <p:txBody>
          <a:bodyPr wrap="square">
            <a:spAutoFit/>
          </a:bodyPr>
          <a:lstStyle>
            <a:defPPr>
              <a:defRPr lang="it-IT"/>
            </a:defPPr>
          </a:lstStyle>
          <a:p>
            <a:r>
              <a:rPr lang="it-IT" sz="1600" dirty="0"/>
              <a:t>Se è esposta a OVEST</a:t>
            </a:r>
          </a:p>
          <a:p>
            <a:pPr marL="84138" indent="-84138">
              <a:buFont typeface="Arial" panose="020B0604020202020204" pitchFamily="34" charset="0"/>
              <a:buChar char="•"/>
            </a:pPr>
            <a:r>
              <a:rPr lang="it-IT" sz="1600" dirty="0" smtClean="0"/>
              <a:t>Amplitudine OCCASA al solstizio d’estate, e relativo AZIMUTH</a:t>
            </a:r>
          </a:p>
          <a:p>
            <a:pPr marL="84138" indent="-84138">
              <a:buFont typeface="Arial" panose="020B0604020202020204" pitchFamily="34" charset="0"/>
              <a:buChar char="•"/>
            </a:pPr>
            <a:r>
              <a:rPr lang="it-IT" sz="1600" dirty="0" smtClean="0"/>
              <a:t>Amplitudine OCCASA al solstizio d’inverno, e relativo AZIMUTH</a:t>
            </a:r>
          </a:p>
          <a:p>
            <a:pPr marL="84138" indent="-84138">
              <a:buFont typeface="Arial" panose="020B0604020202020204" pitchFamily="34" charset="0"/>
              <a:buChar char="•"/>
            </a:pPr>
            <a:r>
              <a:rPr lang="it-IT" sz="1600" dirty="0" smtClean="0"/>
              <a:t>Amplitudine OCCASA ai due equinozi (vicinissima allo 0°) e relativo AZIMUTH (vicinissimo a 270°)</a:t>
            </a:r>
            <a:endParaRPr lang="it-IT" sz="1600" dirty="0"/>
          </a:p>
        </p:txBody>
      </p:sp>
      <p:sp>
        <p:nvSpPr>
          <p:cNvPr id="32" name="CasellaDiTesto 31"/>
          <p:cNvSpPr txBox="1"/>
          <p:nvPr/>
        </p:nvSpPr>
        <p:spPr>
          <a:xfrm>
            <a:off x="2425996" y="6246902"/>
            <a:ext cx="2937343" cy="307777"/>
          </a:xfrm>
          <a:prstGeom prst="rect">
            <a:avLst/>
          </a:prstGeom>
          <a:noFill/>
        </p:spPr>
        <p:txBody>
          <a:bodyPr wrap="none" rtlCol="0">
            <a:spAutoFit/>
          </a:bodyPr>
          <a:lstStyle/>
          <a:p>
            <a:r>
              <a:rPr lang="it-IT" sz="1400" dirty="0" smtClean="0"/>
              <a:t>ESEMPI: </a:t>
            </a:r>
            <a:r>
              <a:rPr lang="it-IT" sz="1400" b="1" u="sng" dirty="0" smtClean="0"/>
              <a:t>PESCARA/CATANIA/TORTOLÍ</a:t>
            </a:r>
            <a:endParaRPr lang="it-IT" sz="1400" dirty="0"/>
          </a:p>
        </p:txBody>
      </p:sp>
      <p:sp>
        <p:nvSpPr>
          <p:cNvPr id="33" name="CasellaDiTesto 32"/>
          <p:cNvSpPr txBox="1"/>
          <p:nvPr/>
        </p:nvSpPr>
        <p:spPr>
          <a:xfrm>
            <a:off x="5538568" y="6248780"/>
            <a:ext cx="3354636" cy="307777"/>
          </a:xfrm>
          <a:prstGeom prst="rect">
            <a:avLst/>
          </a:prstGeom>
          <a:noFill/>
        </p:spPr>
        <p:txBody>
          <a:bodyPr wrap="none" rtlCol="0">
            <a:spAutoFit/>
          </a:bodyPr>
          <a:lstStyle/>
          <a:p>
            <a:r>
              <a:rPr lang="it-IT" sz="1400" dirty="0" smtClean="0"/>
              <a:t>ESEMPI: </a:t>
            </a:r>
            <a:r>
              <a:rPr lang="it-IT" sz="1400" b="1" u="sng" dirty="0" smtClean="0"/>
              <a:t>CIVITAVECCHIA/LIVORNO/NAPOLI</a:t>
            </a:r>
            <a:endParaRPr lang="it-IT" sz="1400" dirty="0"/>
          </a:p>
        </p:txBody>
      </p:sp>
      <p:sp>
        <p:nvSpPr>
          <p:cNvPr id="34" name="Rettangolo 33"/>
          <p:cNvSpPr/>
          <p:nvPr/>
        </p:nvSpPr>
        <p:spPr>
          <a:xfrm>
            <a:off x="11062" y="4750066"/>
            <a:ext cx="2501725" cy="1754326"/>
          </a:xfrm>
          <a:prstGeom prst="rect">
            <a:avLst/>
          </a:prstGeom>
        </p:spPr>
        <p:txBody>
          <a:bodyPr wrap="square">
            <a:spAutoFit/>
          </a:bodyPr>
          <a:lstStyle/>
          <a:p>
            <a:r>
              <a:rPr lang="it-IT" dirty="0"/>
              <a:t>Se volessimo fare un archivio di dati astronomici relativi al SOLE per </a:t>
            </a:r>
            <a:r>
              <a:rPr lang="it-IT" b="1" u="sng" dirty="0"/>
              <a:t>UNA LOCALITÀ SPECIFICA</a:t>
            </a:r>
            <a:r>
              <a:rPr lang="it-IT" dirty="0"/>
              <a:t>, dovremmo calcolare A PRIORI:</a:t>
            </a:r>
          </a:p>
        </p:txBody>
      </p:sp>
      <p:sp>
        <p:nvSpPr>
          <p:cNvPr id="35" name="Rettangolo 34"/>
          <p:cNvSpPr/>
          <p:nvPr/>
        </p:nvSpPr>
        <p:spPr>
          <a:xfrm>
            <a:off x="2408671" y="4235086"/>
            <a:ext cx="3260609" cy="2062103"/>
          </a:xfrm>
          <a:prstGeom prst="rect">
            <a:avLst/>
          </a:prstGeom>
        </p:spPr>
        <p:txBody>
          <a:bodyPr wrap="square">
            <a:spAutoFit/>
          </a:bodyPr>
          <a:lstStyle/>
          <a:p>
            <a:r>
              <a:rPr lang="it-IT" sz="1600" dirty="0"/>
              <a:t>Se è esposta a EST</a:t>
            </a:r>
          </a:p>
          <a:p>
            <a:pPr marL="84138" indent="-84138">
              <a:buFont typeface="Arial" panose="020B0604020202020204" pitchFamily="34" charset="0"/>
              <a:buChar char="•"/>
            </a:pPr>
            <a:r>
              <a:rPr lang="it-IT" sz="1600" dirty="0"/>
              <a:t>Amplitudine ORTIVA al solstizio d’estate, e relativo AZIMUTH</a:t>
            </a:r>
          </a:p>
          <a:p>
            <a:pPr marL="84138" indent="-84138">
              <a:buFont typeface="Arial" panose="020B0604020202020204" pitchFamily="34" charset="0"/>
              <a:buChar char="•"/>
            </a:pPr>
            <a:r>
              <a:rPr lang="it-IT" sz="1600" dirty="0"/>
              <a:t>Amplitudine ORTIVA al solstizio d’inverno, e relativo AZIMUTH</a:t>
            </a:r>
          </a:p>
          <a:p>
            <a:pPr marL="84138" indent="-84138">
              <a:buFont typeface="Arial" panose="020B0604020202020204" pitchFamily="34" charset="0"/>
              <a:buChar char="•"/>
            </a:pPr>
            <a:r>
              <a:rPr lang="it-IT" sz="1600" dirty="0"/>
              <a:t>Amplitudine ORTIVA ai due equinozi (vicinissima allo 0°) e relativo AZIMUTH (vicinissimo a 090°)</a:t>
            </a:r>
          </a:p>
        </p:txBody>
      </p:sp>
      <p:sp>
        <p:nvSpPr>
          <p:cNvPr id="36" name="CasellaDiTesto 35"/>
          <p:cNvSpPr txBox="1"/>
          <p:nvPr/>
        </p:nvSpPr>
        <p:spPr>
          <a:xfrm>
            <a:off x="8695511" y="4214813"/>
            <a:ext cx="3496489" cy="2062103"/>
          </a:xfrm>
          <a:prstGeom prst="rect">
            <a:avLst/>
          </a:prstGeom>
        </p:spPr>
        <p:txBody>
          <a:bodyPr wrap="square">
            <a:spAutoFit/>
          </a:bodyPr>
          <a:lstStyle>
            <a:defPPr>
              <a:defRPr lang="it-IT"/>
            </a:defPPr>
          </a:lstStyle>
          <a:p>
            <a:r>
              <a:rPr lang="it-IT" sz="1600" dirty="0"/>
              <a:t>Se è esposta a </a:t>
            </a:r>
            <a:r>
              <a:rPr lang="it-IT" sz="1600" dirty="0" smtClean="0"/>
              <a:t>SUD</a:t>
            </a:r>
            <a:endParaRPr lang="it-IT" sz="1600" dirty="0"/>
          </a:p>
          <a:p>
            <a:pPr marL="84138" indent="-84138">
              <a:buFont typeface="Arial" panose="020B0604020202020204" pitchFamily="34" charset="0"/>
              <a:buChar char="•"/>
            </a:pPr>
            <a:r>
              <a:rPr lang="it-IT" sz="1600" dirty="0" smtClean="0"/>
              <a:t>Altezza massima del sole al solstizio d’estate (lembo inferiore o superiore)</a:t>
            </a:r>
          </a:p>
          <a:p>
            <a:pPr marL="84138" indent="-84138">
              <a:buFont typeface="Arial" panose="020B0604020202020204" pitchFamily="34" charset="0"/>
              <a:buChar char="•"/>
            </a:pPr>
            <a:r>
              <a:rPr lang="it-IT" sz="1600" dirty="0" smtClean="0"/>
              <a:t>Altezza massima del sole al solstizio d’inverno (lembo inferiore o superiore)</a:t>
            </a:r>
          </a:p>
          <a:p>
            <a:pPr marL="84138" indent="-84138">
              <a:buFont typeface="Arial" panose="020B0604020202020204" pitchFamily="34" charset="0"/>
              <a:buChar char="•"/>
            </a:pPr>
            <a:r>
              <a:rPr lang="it-IT" sz="1600" dirty="0" smtClean="0"/>
              <a:t>Altezza massima del sole ai due equinozi (lembo inferiore o superiore)</a:t>
            </a:r>
          </a:p>
          <a:p>
            <a:pPr marL="285750" indent="-285750">
              <a:buFont typeface="Arial" panose="020B0604020202020204" pitchFamily="34" charset="0"/>
              <a:buChar char="•"/>
            </a:pPr>
            <a:endParaRPr lang="it-IT" sz="1600" dirty="0"/>
          </a:p>
        </p:txBody>
      </p:sp>
      <p:sp>
        <p:nvSpPr>
          <p:cNvPr id="37" name="CasellaDiTesto 36"/>
          <p:cNvSpPr txBox="1"/>
          <p:nvPr/>
        </p:nvSpPr>
        <p:spPr>
          <a:xfrm>
            <a:off x="8840456" y="6046781"/>
            <a:ext cx="3132781" cy="307777"/>
          </a:xfrm>
          <a:prstGeom prst="rect">
            <a:avLst/>
          </a:prstGeom>
          <a:noFill/>
        </p:spPr>
        <p:txBody>
          <a:bodyPr wrap="none" rtlCol="0">
            <a:spAutoFit/>
          </a:bodyPr>
          <a:lstStyle/>
          <a:p>
            <a:r>
              <a:rPr lang="it-IT" sz="1400" dirty="0" smtClean="0"/>
              <a:t>ESEMPIO: </a:t>
            </a:r>
            <a:r>
              <a:rPr lang="it-IT" sz="1400" b="1" u="sng" dirty="0" smtClean="0"/>
              <a:t>POZZALLO/GELA/AGRIGENTO</a:t>
            </a:r>
            <a:endParaRPr lang="it-IT" sz="1400" dirty="0"/>
          </a:p>
        </p:txBody>
      </p:sp>
      <p:sp>
        <p:nvSpPr>
          <p:cNvPr id="38" name="Parentesi graffa aperta 37"/>
          <p:cNvSpPr/>
          <p:nvPr/>
        </p:nvSpPr>
        <p:spPr>
          <a:xfrm rot="4216258">
            <a:off x="916947" y="3116873"/>
            <a:ext cx="386612" cy="1117388"/>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39" name="Parentesi graffa aperta 38"/>
          <p:cNvSpPr/>
          <p:nvPr/>
        </p:nvSpPr>
        <p:spPr>
          <a:xfrm rot="4396161">
            <a:off x="1980674" y="2720522"/>
            <a:ext cx="386612" cy="1117388"/>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1" name="Parentesi graffa aperta 40"/>
          <p:cNvSpPr/>
          <p:nvPr/>
        </p:nvSpPr>
        <p:spPr>
          <a:xfrm rot="6658819">
            <a:off x="10892345" y="3065727"/>
            <a:ext cx="386612" cy="1117388"/>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2" name="Parentesi graffa aperta 41"/>
          <p:cNvSpPr/>
          <p:nvPr/>
        </p:nvSpPr>
        <p:spPr>
          <a:xfrm rot="6271808">
            <a:off x="9765869" y="2697011"/>
            <a:ext cx="386612" cy="1117388"/>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3" name="Parentesi graffa aperta 42"/>
          <p:cNvSpPr/>
          <p:nvPr/>
        </p:nvSpPr>
        <p:spPr>
          <a:xfrm rot="10800000">
            <a:off x="6096106" y="489057"/>
            <a:ext cx="386612" cy="2195559"/>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4" name="Parentesi graffa aperta 43"/>
          <p:cNvSpPr/>
          <p:nvPr/>
        </p:nvSpPr>
        <p:spPr>
          <a:xfrm rot="10800000">
            <a:off x="6121893" y="1744648"/>
            <a:ext cx="648975" cy="966419"/>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5" name="Parentesi graffa aperta 44"/>
          <p:cNvSpPr/>
          <p:nvPr/>
        </p:nvSpPr>
        <p:spPr>
          <a:xfrm rot="10800000" flipH="1">
            <a:off x="5628154" y="1116852"/>
            <a:ext cx="479672" cy="1579483"/>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6" name="CasellaDiTesto 45"/>
          <p:cNvSpPr txBox="1"/>
          <p:nvPr/>
        </p:nvSpPr>
        <p:spPr>
          <a:xfrm>
            <a:off x="6454058" y="312176"/>
            <a:ext cx="1180131" cy="1200329"/>
          </a:xfrm>
          <a:prstGeom prst="rect">
            <a:avLst/>
          </a:prstGeom>
          <a:noFill/>
        </p:spPr>
        <p:txBody>
          <a:bodyPr wrap="none" rtlCol="0">
            <a:spAutoFit/>
          </a:bodyPr>
          <a:lstStyle/>
          <a:p>
            <a:pPr algn="ctr"/>
            <a:r>
              <a:rPr lang="it-IT" b="1" dirty="0" smtClean="0"/>
              <a:t>Passaggio</a:t>
            </a:r>
          </a:p>
          <a:p>
            <a:pPr algn="ctr"/>
            <a:r>
              <a:rPr lang="it-IT" b="1" dirty="0" smtClean="0"/>
              <a:t>in </a:t>
            </a:r>
          </a:p>
          <a:p>
            <a:pPr algn="ctr"/>
            <a:r>
              <a:rPr lang="it-IT" b="1" dirty="0" smtClean="0"/>
              <a:t>Meridiano</a:t>
            </a:r>
          </a:p>
          <a:p>
            <a:pPr algn="ctr"/>
            <a:r>
              <a:rPr lang="it-IT" b="1" dirty="0" smtClean="0"/>
              <a:t>del sole</a:t>
            </a:r>
            <a:endParaRPr lang="it-IT" b="1" dirty="0"/>
          </a:p>
        </p:txBody>
      </p:sp>
      <p:sp>
        <p:nvSpPr>
          <p:cNvPr id="47" name="CasellaDiTesto 46"/>
          <p:cNvSpPr txBox="1"/>
          <p:nvPr/>
        </p:nvSpPr>
        <p:spPr>
          <a:xfrm>
            <a:off x="11088726" y="2478433"/>
            <a:ext cx="1163652" cy="646331"/>
          </a:xfrm>
          <a:prstGeom prst="rect">
            <a:avLst/>
          </a:prstGeom>
          <a:noFill/>
        </p:spPr>
        <p:txBody>
          <a:bodyPr wrap="none" rtlCol="0">
            <a:spAutoFit/>
          </a:bodyPr>
          <a:lstStyle/>
          <a:p>
            <a:pPr algn="ctr"/>
            <a:r>
              <a:rPr lang="it-IT" b="1" dirty="0" smtClean="0"/>
              <a:t>Tramonto </a:t>
            </a:r>
          </a:p>
          <a:p>
            <a:pPr algn="ctr"/>
            <a:r>
              <a:rPr lang="it-IT" b="1" dirty="0" smtClean="0"/>
              <a:t>del sole</a:t>
            </a:r>
            <a:endParaRPr lang="it-IT" b="1" dirty="0"/>
          </a:p>
        </p:txBody>
      </p:sp>
    </p:spTree>
    <p:extLst>
      <p:ext uri="{BB962C8B-B14F-4D97-AF65-F5344CB8AC3E}">
        <p14:creationId xmlns="" xmlns:p14="http://schemas.microsoft.com/office/powerpoint/2010/main" val="96727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fill="hold" grpId="0" nodeType="clickEffect">
                                  <p:stCondLst>
                                    <p:cond delay="0"/>
                                  </p:stCondLst>
                                  <p:childTnLst>
                                    <p:animMotion origin="layout" path="M 5E-6 -3.7037E-6 L 0.14376 -0.2074 C 0.1737 -0.25416 0.21862 -0.27916 0.26589 -0.27916 C 0.31954 -0.27916 0.36251 -0.25416 0.39245 -0.2074 L 0.53633 -3.7037E-6 " pathEditMode="relative" rAng="0" ptsTypes="AAAAA">
                                      <p:cBhvr>
                                        <p:cTn id="6" dur="5000" fill="hold"/>
                                        <p:tgtEl>
                                          <p:spTgt spid="18"/>
                                        </p:tgtEl>
                                        <p:attrNameLst>
                                          <p:attrName>ppt_x</p:attrName>
                                          <p:attrName>ppt_y</p:attrName>
                                        </p:attrNameLst>
                                      </p:cBhvr>
                                      <p:rCtr x="26810" y="-13958"/>
                                    </p:animMotion>
                                  </p:childTnLst>
                                </p:cTn>
                              </p:par>
                            </p:childTnLst>
                          </p:cTn>
                        </p:par>
                      </p:childTnLst>
                    </p:cTn>
                  </p:par>
                  <p:par>
                    <p:cTn id="7" fill="hold">
                      <p:stCondLst>
                        <p:cond delay="indefinite"/>
                      </p:stCondLst>
                      <p:childTnLst>
                        <p:par>
                          <p:cTn id="8" fill="hold">
                            <p:stCondLst>
                              <p:cond delay="0"/>
                            </p:stCondLst>
                            <p:childTnLst>
                              <p:par>
                                <p:cTn id="9" presetID="37" presetClass="path" presetSubtype="0" fill="hold" grpId="0" nodeType="clickEffect">
                                  <p:stCondLst>
                                    <p:cond delay="0"/>
                                  </p:stCondLst>
                                  <p:childTnLst>
                                    <p:animMotion origin="layout" path="M 3.33333E-6 -7.40741E-7 L 0.19192 -0.31505 C 0.23177 -0.38588 0.29179 -0.42407 0.35481 -0.42407 C 0.42643 -0.42407 0.48385 -0.38588 0.52369 -0.31505 L 0.71575 -7.40741E-7 " pathEditMode="relative" rAng="0" ptsTypes="AAAAA">
                                      <p:cBhvr>
                                        <p:cTn id="10" dur="7000" fill="hold"/>
                                        <p:tgtEl>
                                          <p:spTgt spid="15"/>
                                        </p:tgtEl>
                                        <p:attrNameLst>
                                          <p:attrName>ppt_x</p:attrName>
                                          <p:attrName>ppt_y</p:attrName>
                                        </p:attrNameLst>
                                      </p:cBhvr>
                                      <p:rCtr x="35781" y="-21204"/>
                                    </p:animMotion>
                                  </p:childTnLst>
                                </p:cTn>
                              </p:par>
                            </p:childTnLst>
                          </p:cTn>
                        </p:par>
                      </p:childTnLst>
                    </p:cTn>
                  </p:par>
                  <p:par>
                    <p:cTn id="11" fill="hold">
                      <p:stCondLst>
                        <p:cond delay="indefinite"/>
                      </p:stCondLst>
                      <p:childTnLst>
                        <p:par>
                          <p:cTn id="12" fill="hold">
                            <p:stCondLst>
                              <p:cond delay="0"/>
                            </p:stCondLst>
                            <p:childTnLst>
                              <p:par>
                                <p:cTn id="13" presetID="37" presetClass="path" presetSubtype="0" fill="hold" grpId="0" nodeType="clickEffect">
                                  <p:stCondLst>
                                    <p:cond delay="0"/>
                                  </p:stCondLst>
                                  <p:childTnLst>
                                    <p:animMotion origin="layout" path="M 3.33333E-6 -4.81481E-6 L 0.23958 -0.42407 C 0.28932 -0.51967 0.36445 -0.57106 0.4431 -0.57106 C 0.53255 -0.57106 0.60429 -0.51967 0.65416 -0.42407 L 0.89388 -4.81481E-6 " pathEditMode="relative" rAng="0" ptsTypes="AAAAA">
                                      <p:cBhvr>
                                        <p:cTn id="14" dur="9000" fill="hold"/>
                                        <p:tgtEl>
                                          <p:spTgt spid="11"/>
                                        </p:tgtEl>
                                        <p:attrNameLst>
                                          <p:attrName>ppt_x</p:attrName>
                                          <p:attrName>ppt_y</p:attrName>
                                        </p:attrNameLst>
                                      </p:cBhvr>
                                      <p:rCtr x="44701" y="-28565"/>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5">
                                            <p:txEl>
                                              <p:pRg st="0" end="0"/>
                                            </p:txEl>
                                          </p:spTgt>
                                        </p:tgtEl>
                                        <p:attrNameLst>
                                          <p:attrName>style.visibility</p:attrName>
                                        </p:attrNameLst>
                                      </p:cBhvr>
                                      <p:to>
                                        <p:strVal val="visible"/>
                                      </p:to>
                                    </p:set>
                                    <p:animEffect transition="in" filter="fade">
                                      <p:cBhvr>
                                        <p:cTn id="44" dur="500"/>
                                        <p:tgtEl>
                                          <p:spTgt spid="35">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5">
                                            <p:txEl>
                                              <p:pRg st="1" end="1"/>
                                            </p:txEl>
                                          </p:spTgt>
                                        </p:tgtEl>
                                        <p:attrNameLst>
                                          <p:attrName>style.visibility</p:attrName>
                                        </p:attrNameLst>
                                      </p:cBhvr>
                                      <p:to>
                                        <p:strVal val="visible"/>
                                      </p:to>
                                    </p:set>
                                    <p:animEffect transition="in" filter="fade">
                                      <p:cBhvr>
                                        <p:cTn id="49" dur="500"/>
                                        <p:tgtEl>
                                          <p:spTgt spid="35">
                                            <p:txEl>
                                              <p:pRg st="1" end="1"/>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35">
                                            <p:txEl>
                                              <p:pRg st="2" end="2"/>
                                            </p:txEl>
                                          </p:spTgt>
                                        </p:tgtEl>
                                        <p:attrNameLst>
                                          <p:attrName>style.visibility</p:attrName>
                                        </p:attrNameLst>
                                      </p:cBhvr>
                                      <p:to>
                                        <p:strVal val="visible"/>
                                      </p:to>
                                    </p:set>
                                    <p:animEffect transition="in" filter="fade">
                                      <p:cBhvr>
                                        <p:cTn id="59" dur="500"/>
                                        <p:tgtEl>
                                          <p:spTgt spid="35">
                                            <p:txEl>
                                              <p:pRg st="2" end="2"/>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35">
                                            <p:txEl>
                                              <p:pRg st="3" end="3"/>
                                            </p:txEl>
                                          </p:spTgt>
                                        </p:tgtEl>
                                        <p:attrNameLst>
                                          <p:attrName>style.visibility</p:attrName>
                                        </p:attrNameLst>
                                      </p:cBhvr>
                                      <p:to>
                                        <p:strVal val="visible"/>
                                      </p:to>
                                    </p:set>
                                    <p:animEffect transition="in" filter="fade">
                                      <p:cBhvr>
                                        <p:cTn id="69" dur="500"/>
                                        <p:tgtEl>
                                          <p:spTgt spid="35">
                                            <p:txEl>
                                              <p:pRg st="3" end="3"/>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31">
                                            <p:txEl>
                                              <p:pRg st="0" end="0"/>
                                            </p:txEl>
                                          </p:spTgt>
                                        </p:tgtEl>
                                        <p:attrNameLst>
                                          <p:attrName>style.visibility</p:attrName>
                                        </p:attrNameLst>
                                      </p:cBhvr>
                                      <p:to>
                                        <p:strVal val="visible"/>
                                      </p:to>
                                    </p:set>
                                    <p:animEffect transition="in" filter="fade">
                                      <p:cBhvr>
                                        <p:cTn id="74" dur="500"/>
                                        <p:tgtEl>
                                          <p:spTgt spid="3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31">
                                            <p:txEl>
                                              <p:pRg st="1" end="1"/>
                                            </p:txEl>
                                          </p:spTgt>
                                        </p:tgtEl>
                                        <p:attrNameLst>
                                          <p:attrName>style.visibility</p:attrName>
                                        </p:attrNameLst>
                                      </p:cBhvr>
                                      <p:to>
                                        <p:strVal val="visible"/>
                                      </p:to>
                                    </p:set>
                                    <p:animEffect transition="in" filter="fade">
                                      <p:cBhvr>
                                        <p:cTn id="79" dur="500"/>
                                        <p:tgtEl>
                                          <p:spTgt spid="31">
                                            <p:txEl>
                                              <p:pRg st="1" end="1"/>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fade">
                                      <p:cBhvr>
                                        <p:cTn id="84" dur="500"/>
                                        <p:tgtEl>
                                          <p:spTgt spid="41"/>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31">
                                            <p:txEl>
                                              <p:pRg st="2" end="2"/>
                                            </p:txEl>
                                          </p:spTgt>
                                        </p:tgtEl>
                                        <p:attrNameLst>
                                          <p:attrName>style.visibility</p:attrName>
                                        </p:attrNameLst>
                                      </p:cBhvr>
                                      <p:to>
                                        <p:strVal val="visible"/>
                                      </p:to>
                                    </p:set>
                                    <p:animEffect transition="in" filter="fade">
                                      <p:cBhvr>
                                        <p:cTn id="89" dur="500"/>
                                        <p:tgtEl>
                                          <p:spTgt spid="31">
                                            <p:txEl>
                                              <p:pRg st="2" end="2"/>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500"/>
                                        <p:tgtEl>
                                          <p:spTgt spid="42"/>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31">
                                            <p:txEl>
                                              <p:pRg st="3" end="3"/>
                                            </p:txEl>
                                          </p:spTgt>
                                        </p:tgtEl>
                                        <p:attrNameLst>
                                          <p:attrName>style.visibility</p:attrName>
                                        </p:attrNameLst>
                                      </p:cBhvr>
                                      <p:to>
                                        <p:strVal val="visible"/>
                                      </p:to>
                                    </p:set>
                                    <p:animEffect transition="in" filter="fade">
                                      <p:cBhvr>
                                        <p:cTn id="99" dur="500"/>
                                        <p:tgtEl>
                                          <p:spTgt spid="31">
                                            <p:txEl>
                                              <p:pRg st="3" end="3"/>
                                            </p:txEl>
                                          </p:spTgt>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36">
                                            <p:txEl>
                                              <p:pRg st="0" end="0"/>
                                            </p:txEl>
                                          </p:spTgt>
                                        </p:tgtEl>
                                        <p:attrNameLst>
                                          <p:attrName>style.visibility</p:attrName>
                                        </p:attrNameLst>
                                      </p:cBhvr>
                                      <p:to>
                                        <p:strVal val="visible"/>
                                      </p:to>
                                    </p:set>
                                    <p:animEffect transition="in" filter="fade">
                                      <p:cBhvr>
                                        <p:cTn id="104" dur="500"/>
                                        <p:tgtEl>
                                          <p:spTgt spid="36">
                                            <p:txEl>
                                              <p:pRg st="0" end="0"/>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36">
                                            <p:txEl>
                                              <p:pRg st="1" end="1"/>
                                            </p:txEl>
                                          </p:spTgt>
                                        </p:tgtEl>
                                        <p:attrNameLst>
                                          <p:attrName>style.visibility</p:attrName>
                                        </p:attrNameLst>
                                      </p:cBhvr>
                                      <p:to>
                                        <p:strVal val="visible"/>
                                      </p:to>
                                    </p:set>
                                    <p:animEffect transition="in" filter="fade">
                                      <p:cBhvr>
                                        <p:cTn id="109" dur="500"/>
                                        <p:tgtEl>
                                          <p:spTgt spid="36">
                                            <p:txEl>
                                              <p:pRg st="1" end="1"/>
                                            </p:txEl>
                                          </p:spTgt>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3"/>
                                        </p:tgtEl>
                                        <p:attrNameLst>
                                          <p:attrName>style.visibility</p:attrName>
                                        </p:attrNameLst>
                                      </p:cBhvr>
                                      <p:to>
                                        <p:strVal val="visible"/>
                                      </p:to>
                                    </p:set>
                                    <p:animEffect transition="in" filter="fade">
                                      <p:cBhvr>
                                        <p:cTn id="114" dur="500"/>
                                        <p:tgtEl>
                                          <p:spTgt spid="43"/>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nodeType="clickEffect">
                                  <p:stCondLst>
                                    <p:cond delay="0"/>
                                  </p:stCondLst>
                                  <p:childTnLst>
                                    <p:set>
                                      <p:cBhvr>
                                        <p:cTn id="118" dur="1" fill="hold">
                                          <p:stCondLst>
                                            <p:cond delay="0"/>
                                          </p:stCondLst>
                                        </p:cTn>
                                        <p:tgtEl>
                                          <p:spTgt spid="36">
                                            <p:txEl>
                                              <p:pRg st="2" end="2"/>
                                            </p:txEl>
                                          </p:spTgt>
                                        </p:tgtEl>
                                        <p:attrNameLst>
                                          <p:attrName>style.visibility</p:attrName>
                                        </p:attrNameLst>
                                      </p:cBhvr>
                                      <p:to>
                                        <p:strVal val="visible"/>
                                      </p:to>
                                    </p:set>
                                    <p:animEffect transition="in" filter="fade">
                                      <p:cBhvr>
                                        <p:cTn id="119" dur="500"/>
                                        <p:tgtEl>
                                          <p:spTgt spid="36">
                                            <p:txEl>
                                              <p:pRg st="2" end="2"/>
                                            </p:txEl>
                                          </p:spTgt>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fade">
                                      <p:cBhvr>
                                        <p:cTn id="124" dur="500"/>
                                        <p:tgtEl>
                                          <p:spTgt spid="44"/>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36">
                                            <p:txEl>
                                              <p:pRg st="3" end="3"/>
                                            </p:txEl>
                                          </p:spTgt>
                                        </p:tgtEl>
                                        <p:attrNameLst>
                                          <p:attrName>style.visibility</p:attrName>
                                        </p:attrNameLst>
                                      </p:cBhvr>
                                      <p:to>
                                        <p:strVal val="visible"/>
                                      </p:to>
                                    </p:set>
                                    <p:animEffect transition="in" filter="fade">
                                      <p:cBhvr>
                                        <p:cTn id="129" dur="500"/>
                                        <p:tgtEl>
                                          <p:spTgt spid="36">
                                            <p:txEl>
                                              <p:pRg st="3" end="3"/>
                                            </p:txEl>
                                          </p:spTgt>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45"/>
                                        </p:tgtEl>
                                        <p:attrNameLst>
                                          <p:attrName>style.visibility</p:attrName>
                                        </p:attrNameLst>
                                      </p:cBhvr>
                                      <p:to>
                                        <p:strVal val="visible"/>
                                      </p:to>
                                    </p:set>
                                    <p:animEffect transition="in" filter="fade">
                                      <p:cBhvr>
                                        <p:cTn id="134" dur="500"/>
                                        <p:tgtEl>
                                          <p:spTgt spid="45"/>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grpId="0" nodeType="click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fade">
                                      <p:cBhvr>
                                        <p:cTn id="139" dur="500"/>
                                        <p:tgtEl>
                                          <p:spTgt spid="32"/>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33"/>
                                        </p:tgtEl>
                                        <p:attrNameLst>
                                          <p:attrName>style.visibility</p:attrName>
                                        </p:attrNameLst>
                                      </p:cBhvr>
                                      <p:to>
                                        <p:strVal val="visible"/>
                                      </p:to>
                                    </p:set>
                                    <p:animEffect transition="in" filter="fade">
                                      <p:cBhvr>
                                        <p:cTn id="142" dur="500"/>
                                        <p:tgtEl>
                                          <p:spTgt spid="33"/>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fade">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8" grpId="0" animBg="1"/>
      <p:bldP spid="24" grpId="0" animBg="1"/>
      <p:bldP spid="25" grpId="0" animBg="1"/>
      <p:bldP spid="26" grpId="0" animBg="1"/>
      <p:bldP spid="27" grpId="0" animBg="1"/>
      <p:bldP spid="28" grpId="0" animBg="1"/>
      <p:bldP spid="29" grpId="0" animBg="1"/>
      <p:bldP spid="32" grpId="0"/>
      <p:bldP spid="33" grpId="0"/>
      <p:bldP spid="34" grpId="0"/>
      <p:bldP spid="37" grpId="0"/>
      <p:bldP spid="38" grpId="0" animBg="1"/>
      <p:bldP spid="39" grpId="0" animBg="1"/>
      <p:bldP spid="41" grpId="0" animBg="1"/>
      <p:bldP spid="42" grpId="0" animBg="1"/>
      <p:bldP spid="43" grpId="0" animBg="1"/>
      <p:bldP spid="44" grpId="0" animBg="1"/>
      <p:bldP spid="4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igura a mano libera 1"/>
          <p:cNvSpPr/>
          <p:nvPr/>
        </p:nvSpPr>
        <p:spPr>
          <a:xfrm>
            <a:off x="354842" y="2715902"/>
            <a:ext cx="11518710" cy="1446665"/>
          </a:xfrm>
          <a:custGeom>
            <a:avLst/>
            <a:gdLst>
              <a:gd name="connsiteX0" fmla="*/ 0 w 11518710"/>
              <a:gd name="connsiteY0" fmla="*/ 1446665 h 1446665"/>
              <a:gd name="connsiteX1" fmla="*/ 5759355 w 11518710"/>
              <a:gd name="connsiteY1" fmla="*/ 2 h 1446665"/>
              <a:gd name="connsiteX2" fmla="*/ 11518710 w 11518710"/>
              <a:gd name="connsiteY2" fmla="*/ 1433017 h 1446665"/>
              <a:gd name="connsiteX3" fmla="*/ 11518710 w 11518710"/>
              <a:gd name="connsiteY3" fmla="*/ 1433017 h 1446665"/>
            </a:gdLst>
            <a:ahLst/>
            <a:cxnLst>
              <a:cxn ang="0">
                <a:pos x="connsiteX0" y="connsiteY0"/>
              </a:cxn>
              <a:cxn ang="0">
                <a:pos x="connsiteX1" y="connsiteY1"/>
              </a:cxn>
              <a:cxn ang="0">
                <a:pos x="connsiteX2" y="connsiteY2"/>
              </a:cxn>
              <a:cxn ang="0">
                <a:pos x="connsiteX3" y="connsiteY3"/>
              </a:cxn>
            </a:cxnLst>
            <a:rect l="l" t="t" r="r" b="b"/>
            <a:pathLst>
              <a:path w="11518710" h="1446665">
                <a:moveTo>
                  <a:pt x="0" y="1446665"/>
                </a:moveTo>
                <a:cubicBezTo>
                  <a:pt x="1919785" y="724471"/>
                  <a:pt x="3839570" y="2277"/>
                  <a:pt x="5759355" y="2"/>
                </a:cubicBezTo>
                <a:cubicBezTo>
                  <a:pt x="7679140" y="-2273"/>
                  <a:pt x="11518710" y="1433017"/>
                  <a:pt x="11518710" y="1433017"/>
                </a:cubicBezTo>
                <a:lnTo>
                  <a:pt x="11518710" y="143301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Ovale 2"/>
          <p:cNvSpPr/>
          <p:nvPr/>
        </p:nvSpPr>
        <p:spPr>
          <a:xfrm>
            <a:off x="1596788" y="3548418"/>
            <a:ext cx="218364" cy="218364"/>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a:t>
            </a:r>
            <a:endParaRPr lang="it-IT" dirty="0"/>
          </a:p>
        </p:txBody>
      </p:sp>
      <p:cxnSp>
        <p:nvCxnSpPr>
          <p:cNvPr id="5" name="Connettore diritto 4"/>
          <p:cNvCxnSpPr/>
          <p:nvPr/>
        </p:nvCxnSpPr>
        <p:spPr>
          <a:xfrm>
            <a:off x="6086901" y="163773"/>
            <a:ext cx="13648" cy="3903260"/>
          </a:xfrm>
          <a:prstGeom prst="line">
            <a:avLst/>
          </a:prstGeom>
        </p:spPr>
        <p:style>
          <a:lnRef idx="1">
            <a:schemeClr val="dk1"/>
          </a:lnRef>
          <a:fillRef idx="0">
            <a:schemeClr val="dk1"/>
          </a:fillRef>
          <a:effectRef idx="0">
            <a:schemeClr val="dk1"/>
          </a:effectRef>
          <a:fontRef idx="minor">
            <a:schemeClr val="tx1"/>
          </a:fontRef>
        </p:style>
      </p:cxnSp>
      <p:sp>
        <p:nvSpPr>
          <p:cNvPr id="6" name="CasellaDiTesto 5"/>
          <p:cNvSpPr txBox="1"/>
          <p:nvPr/>
        </p:nvSpPr>
        <p:spPr>
          <a:xfrm>
            <a:off x="1450451" y="3793235"/>
            <a:ext cx="791948" cy="369332"/>
          </a:xfrm>
          <a:prstGeom prst="rect">
            <a:avLst/>
          </a:prstGeom>
          <a:noFill/>
        </p:spPr>
        <p:txBody>
          <a:bodyPr wrap="none" rtlCol="0">
            <a:spAutoFit/>
          </a:bodyPr>
          <a:lstStyle/>
          <a:p>
            <a:r>
              <a:rPr lang="it-IT" dirty="0" smtClean="0"/>
              <a:t>OVEST</a:t>
            </a:r>
            <a:endParaRPr lang="it-IT" dirty="0"/>
          </a:p>
        </p:txBody>
      </p:sp>
      <p:sp>
        <p:nvSpPr>
          <p:cNvPr id="7" name="Ovale 6"/>
          <p:cNvSpPr/>
          <p:nvPr/>
        </p:nvSpPr>
        <p:spPr>
          <a:xfrm>
            <a:off x="10347303" y="3550692"/>
            <a:ext cx="218364" cy="218364"/>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a:t>
            </a:r>
            <a:endParaRPr lang="it-IT" dirty="0"/>
          </a:p>
        </p:txBody>
      </p:sp>
      <p:sp>
        <p:nvSpPr>
          <p:cNvPr id="8" name="CasellaDiTesto 7"/>
          <p:cNvSpPr txBox="1"/>
          <p:nvPr/>
        </p:nvSpPr>
        <p:spPr>
          <a:xfrm>
            <a:off x="10200966" y="3795509"/>
            <a:ext cx="511037" cy="369332"/>
          </a:xfrm>
          <a:prstGeom prst="rect">
            <a:avLst/>
          </a:prstGeom>
          <a:noFill/>
        </p:spPr>
        <p:txBody>
          <a:bodyPr wrap="none" rtlCol="0">
            <a:spAutoFit/>
          </a:bodyPr>
          <a:lstStyle/>
          <a:p>
            <a:r>
              <a:rPr lang="it-IT" dirty="0" smtClean="0"/>
              <a:t>EST</a:t>
            </a:r>
            <a:endParaRPr lang="it-IT" dirty="0"/>
          </a:p>
        </p:txBody>
      </p:sp>
      <p:sp>
        <p:nvSpPr>
          <p:cNvPr id="9" name="Ovale 8"/>
          <p:cNvSpPr/>
          <p:nvPr/>
        </p:nvSpPr>
        <p:spPr>
          <a:xfrm>
            <a:off x="5993649" y="2608999"/>
            <a:ext cx="218364" cy="218364"/>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r>
              <a:rPr lang="it-IT" dirty="0" smtClean="0"/>
              <a:t>•</a:t>
            </a:r>
            <a:endParaRPr lang="it-IT" dirty="0"/>
          </a:p>
        </p:txBody>
      </p:sp>
      <p:sp>
        <p:nvSpPr>
          <p:cNvPr id="10" name="CasellaDiTesto 9"/>
          <p:cNvSpPr txBox="1"/>
          <p:nvPr/>
        </p:nvSpPr>
        <p:spPr>
          <a:xfrm>
            <a:off x="5724651" y="2853816"/>
            <a:ext cx="753732" cy="369332"/>
          </a:xfrm>
          <a:prstGeom prst="rect">
            <a:avLst/>
          </a:prstGeom>
          <a:solidFill>
            <a:schemeClr val="bg1"/>
          </a:solidFill>
        </p:spPr>
        <p:txBody>
          <a:bodyPr wrap="none" rtlCol="0">
            <a:spAutoFit/>
          </a:bodyPr>
          <a:lstStyle/>
          <a:p>
            <a:r>
              <a:rPr lang="it-IT" dirty="0" smtClean="0"/>
              <a:t>NORD</a:t>
            </a:r>
            <a:endParaRPr lang="it-IT" dirty="0"/>
          </a:p>
        </p:txBody>
      </p:sp>
      <p:sp>
        <p:nvSpPr>
          <p:cNvPr id="11" name="Ovale 10"/>
          <p:cNvSpPr/>
          <p:nvPr/>
        </p:nvSpPr>
        <p:spPr>
          <a:xfrm>
            <a:off x="11400611" y="4039738"/>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3" name="Connettore 2 12"/>
          <p:cNvCxnSpPr>
            <a:endCxn id="11" idx="0"/>
          </p:cNvCxnSpPr>
          <p:nvPr/>
        </p:nvCxnSpPr>
        <p:spPr>
          <a:xfrm flipH="1">
            <a:off x="11571208" y="3568700"/>
            <a:ext cx="138192" cy="4710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10060" y="2315150"/>
            <a:ext cx="1110753" cy="646331"/>
          </a:xfrm>
          <a:prstGeom prst="rect">
            <a:avLst/>
          </a:prstGeom>
          <a:noFill/>
        </p:spPr>
        <p:txBody>
          <a:bodyPr wrap="none" rtlCol="0">
            <a:spAutoFit/>
          </a:bodyPr>
          <a:lstStyle/>
          <a:p>
            <a:pPr algn="ctr"/>
            <a:r>
              <a:rPr lang="it-IT" b="1" dirty="0" smtClean="0"/>
              <a:t>Tramonto</a:t>
            </a:r>
          </a:p>
          <a:p>
            <a:pPr algn="ctr"/>
            <a:r>
              <a:rPr lang="it-IT" b="1" dirty="0" smtClean="0"/>
              <a:t>del sole</a:t>
            </a:r>
            <a:endParaRPr lang="it-IT" b="1" dirty="0"/>
          </a:p>
        </p:txBody>
      </p:sp>
      <p:sp>
        <p:nvSpPr>
          <p:cNvPr id="15" name="Ovale 14"/>
          <p:cNvSpPr/>
          <p:nvPr/>
        </p:nvSpPr>
        <p:spPr>
          <a:xfrm>
            <a:off x="10283008" y="3659878"/>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CasellaDiTesto 16"/>
          <p:cNvSpPr txBox="1"/>
          <p:nvPr/>
        </p:nvSpPr>
        <p:spPr>
          <a:xfrm>
            <a:off x="11277425" y="3163858"/>
            <a:ext cx="914575" cy="461665"/>
          </a:xfrm>
          <a:prstGeom prst="rect">
            <a:avLst/>
          </a:prstGeom>
          <a:noFill/>
        </p:spPr>
        <p:txBody>
          <a:bodyPr wrap="square" rtlCol="0">
            <a:spAutoFit/>
          </a:bodyPr>
          <a:lstStyle/>
          <a:p>
            <a:pPr algn="ctr"/>
            <a:r>
              <a:rPr lang="it-IT" sz="1200" u="sng" dirty="0" smtClean="0"/>
              <a:t>Solstizio d’estate</a:t>
            </a:r>
            <a:endParaRPr lang="it-IT" sz="1200" u="sng" dirty="0"/>
          </a:p>
        </p:txBody>
      </p:sp>
      <p:sp>
        <p:nvSpPr>
          <p:cNvPr id="18" name="Ovale 17"/>
          <p:cNvSpPr/>
          <p:nvPr/>
        </p:nvSpPr>
        <p:spPr>
          <a:xfrm>
            <a:off x="9168051" y="3320953"/>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9" name="Connettore 2 18"/>
          <p:cNvCxnSpPr/>
          <p:nvPr/>
        </p:nvCxnSpPr>
        <p:spPr>
          <a:xfrm flipH="1">
            <a:off x="10465751" y="2781300"/>
            <a:ext cx="341949" cy="7896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10320729" y="2314087"/>
            <a:ext cx="914575" cy="461665"/>
          </a:xfrm>
          <a:prstGeom prst="rect">
            <a:avLst/>
          </a:prstGeom>
          <a:noFill/>
        </p:spPr>
        <p:txBody>
          <a:bodyPr wrap="square" rtlCol="0">
            <a:spAutoFit/>
          </a:bodyPr>
          <a:lstStyle/>
          <a:p>
            <a:pPr algn="ctr"/>
            <a:r>
              <a:rPr lang="it-IT" sz="1200" u="sng" dirty="0" smtClean="0"/>
              <a:t>DUE Equinozi</a:t>
            </a:r>
            <a:endParaRPr lang="it-IT" sz="1200" u="sng" dirty="0"/>
          </a:p>
        </p:txBody>
      </p:sp>
      <p:sp>
        <p:nvSpPr>
          <p:cNvPr id="21" name="CasellaDiTesto 20"/>
          <p:cNvSpPr txBox="1"/>
          <p:nvPr/>
        </p:nvSpPr>
        <p:spPr>
          <a:xfrm>
            <a:off x="9740725" y="1616394"/>
            <a:ext cx="914575" cy="461665"/>
          </a:xfrm>
          <a:prstGeom prst="rect">
            <a:avLst/>
          </a:prstGeom>
          <a:noFill/>
        </p:spPr>
        <p:txBody>
          <a:bodyPr wrap="square" rtlCol="0">
            <a:spAutoFit/>
          </a:bodyPr>
          <a:lstStyle/>
          <a:p>
            <a:pPr algn="ctr"/>
            <a:r>
              <a:rPr lang="it-IT" sz="1200" u="sng" dirty="0" smtClean="0"/>
              <a:t>Solstizio d’inverno</a:t>
            </a:r>
            <a:endParaRPr lang="it-IT" sz="1200" u="sng" dirty="0"/>
          </a:p>
        </p:txBody>
      </p:sp>
      <p:cxnSp>
        <p:nvCxnSpPr>
          <p:cNvPr id="22" name="Connettore 2 21"/>
          <p:cNvCxnSpPr/>
          <p:nvPr/>
        </p:nvCxnSpPr>
        <p:spPr>
          <a:xfrm flipH="1">
            <a:off x="9499600" y="2120900"/>
            <a:ext cx="685801" cy="1168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Ovale 23"/>
          <p:cNvSpPr/>
          <p:nvPr/>
        </p:nvSpPr>
        <p:spPr>
          <a:xfrm>
            <a:off x="5916304" y="1389808"/>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Ovale 24"/>
          <p:cNvSpPr/>
          <p:nvPr/>
        </p:nvSpPr>
        <p:spPr>
          <a:xfrm>
            <a:off x="5916304" y="762012"/>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Ovale 25"/>
          <p:cNvSpPr/>
          <p:nvPr/>
        </p:nvSpPr>
        <p:spPr>
          <a:xfrm>
            <a:off x="5916304" y="134216"/>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Ovale 26"/>
          <p:cNvSpPr/>
          <p:nvPr/>
        </p:nvSpPr>
        <p:spPr>
          <a:xfrm>
            <a:off x="11374687" y="4039738"/>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Ovale 27"/>
          <p:cNvSpPr/>
          <p:nvPr/>
        </p:nvSpPr>
        <p:spPr>
          <a:xfrm>
            <a:off x="10280678" y="3646353"/>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Ovale 28"/>
          <p:cNvSpPr/>
          <p:nvPr/>
        </p:nvSpPr>
        <p:spPr>
          <a:xfrm>
            <a:off x="9168051" y="3317542"/>
            <a:ext cx="341194" cy="354841"/>
          </a:xfrm>
          <a:prstGeom prst="ellipse">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CasellaDiTesto 29"/>
          <p:cNvSpPr txBox="1"/>
          <p:nvPr/>
        </p:nvSpPr>
        <p:spPr>
          <a:xfrm>
            <a:off x="43493" y="0"/>
            <a:ext cx="3942426" cy="646331"/>
          </a:xfrm>
          <a:prstGeom prst="rect">
            <a:avLst/>
          </a:prstGeom>
          <a:noFill/>
        </p:spPr>
        <p:txBody>
          <a:bodyPr wrap="none" rtlCol="0">
            <a:spAutoFit/>
          </a:bodyPr>
          <a:lstStyle/>
          <a:p>
            <a:r>
              <a:rPr lang="it-IT" dirty="0" smtClean="0"/>
              <a:t>Esempio dell’EMISFERO SUD TERRESTRE</a:t>
            </a:r>
          </a:p>
          <a:p>
            <a:r>
              <a:rPr lang="it-IT" sz="1400" b="1" dirty="0" smtClean="0"/>
              <a:t>(Latitudine superiore a 24° ed inferiore a 65°)</a:t>
            </a:r>
            <a:r>
              <a:rPr lang="it-IT" dirty="0" smtClean="0"/>
              <a:t> </a:t>
            </a:r>
            <a:endParaRPr lang="it-IT" dirty="0"/>
          </a:p>
        </p:txBody>
      </p:sp>
      <p:sp>
        <p:nvSpPr>
          <p:cNvPr id="31" name="CasellaDiTesto 30"/>
          <p:cNvSpPr txBox="1"/>
          <p:nvPr/>
        </p:nvSpPr>
        <p:spPr>
          <a:xfrm>
            <a:off x="5518549" y="4217158"/>
            <a:ext cx="3301888" cy="2062103"/>
          </a:xfrm>
          <a:prstGeom prst="rect">
            <a:avLst/>
          </a:prstGeom>
        </p:spPr>
        <p:txBody>
          <a:bodyPr wrap="square">
            <a:spAutoFit/>
          </a:bodyPr>
          <a:lstStyle>
            <a:defPPr>
              <a:defRPr lang="it-IT"/>
            </a:defPPr>
          </a:lstStyle>
          <a:p>
            <a:r>
              <a:rPr lang="it-IT" sz="1600" dirty="0"/>
              <a:t>Se è esposta a </a:t>
            </a:r>
            <a:r>
              <a:rPr lang="it-IT" sz="1600" dirty="0" smtClean="0"/>
              <a:t>EST</a:t>
            </a:r>
            <a:endParaRPr lang="it-IT" sz="1600" dirty="0"/>
          </a:p>
          <a:p>
            <a:pPr marL="84138" indent="-84138">
              <a:buFont typeface="Arial" panose="020B0604020202020204" pitchFamily="34" charset="0"/>
              <a:buChar char="•"/>
            </a:pPr>
            <a:r>
              <a:rPr lang="it-IT" sz="1600" dirty="0" smtClean="0"/>
              <a:t>Amplitudine ORTIVA al solstizio d’estate, e relativo AZIMUTH</a:t>
            </a:r>
          </a:p>
          <a:p>
            <a:pPr marL="84138" indent="-84138">
              <a:buFont typeface="Arial" panose="020B0604020202020204" pitchFamily="34" charset="0"/>
              <a:buChar char="•"/>
            </a:pPr>
            <a:r>
              <a:rPr lang="it-IT" sz="1600" dirty="0" smtClean="0"/>
              <a:t>Amplitudine ORTIVA al solstizio d’inverno, e relativo AZIMUTH</a:t>
            </a:r>
          </a:p>
          <a:p>
            <a:pPr marL="84138" indent="-84138">
              <a:buFont typeface="Arial" panose="020B0604020202020204" pitchFamily="34" charset="0"/>
              <a:buChar char="•"/>
            </a:pPr>
            <a:r>
              <a:rPr lang="it-IT" sz="1600" dirty="0" smtClean="0"/>
              <a:t>Amplitudine ORTIVA ai due equinozi (vicinissima allo 0°) e relativo AZIMUTH (vicinissimo a 270°)</a:t>
            </a:r>
            <a:endParaRPr lang="it-IT" sz="1600" dirty="0"/>
          </a:p>
        </p:txBody>
      </p:sp>
      <p:sp>
        <p:nvSpPr>
          <p:cNvPr id="32" name="CasellaDiTesto 31"/>
          <p:cNvSpPr txBox="1"/>
          <p:nvPr/>
        </p:nvSpPr>
        <p:spPr>
          <a:xfrm>
            <a:off x="2425996" y="6246902"/>
            <a:ext cx="2578591" cy="307777"/>
          </a:xfrm>
          <a:prstGeom prst="rect">
            <a:avLst/>
          </a:prstGeom>
          <a:noFill/>
        </p:spPr>
        <p:txBody>
          <a:bodyPr wrap="none" rtlCol="0">
            <a:spAutoFit/>
          </a:bodyPr>
          <a:lstStyle/>
          <a:p>
            <a:r>
              <a:rPr lang="it-IT" sz="1400" dirty="0" smtClean="0"/>
              <a:t>ESEMPI: </a:t>
            </a:r>
            <a:r>
              <a:rPr lang="it-IT" sz="1400" b="1" u="sng" dirty="0" smtClean="0"/>
              <a:t>PERTH/CITTÀ DEL CAPO</a:t>
            </a:r>
            <a:endParaRPr lang="it-IT" sz="1400" dirty="0"/>
          </a:p>
        </p:txBody>
      </p:sp>
      <p:sp>
        <p:nvSpPr>
          <p:cNvPr id="33" name="CasellaDiTesto 32"/>
          <p:cNvSpPr txBox="1"/>
          <p:nvPr/>
        </p:nvSpPr>
        <p:spPr>
          <a:xfrm>
            <a:off x="5538568" y="6248780"/>
            <a:ext cx="2918363" cy="307777"/>
          </a:xfrm>
          <a:prstGeom prst="rect">
            <a:avLst/>
          </a:prstGeom>
          <a:noFill/>
        </p:spPr>
        <p:txBody>
          <a:bodyPr wrap="none" rtlCol="0">
            <a:spAutoFit/>
          </a:bodyPr>
          <a:lstStyle/>
          <a:p>
            <a:r>
              <a:rPr lang="it-IT" sz="1400" dirty="0" smtClean="0"/>
              <a:t>ESEMPI: </a:t>
            </a:r>
            <a:r>
              <a:rPr lang="it-IT" sz="1400" b="1" u="sng" dirty="0" smtClean="0"/>
              <a:t>BRISBANE/SIDNEY/DURBAN</a:t>
            </a:r>
            <a:endParaRPr lang="it-IT" sz="1400" dirty="0"/>
          </a:p>
        </p:txBody>
      </p:sp>
      <p:sp>
        <p:nvSpPr>
          <p:cNvPr id="34" name="Rettangolo 33"/>
          <p:cNvSpPr/>
          <p:nvPr/>
        </p:nvSpPr>
        <p:spPr>
          <a:xfrm>
            <a:off x="11062" y="4750066"/>
            <a:ext cx="2501725" cy="1754326"/>
          </a:xfrm>
          <a:prstGeom prst="rect">
            <a:avLst/>
          </a:prstGeom>
        </p:spPr>
        <p:txBody>
          <a:bodyPr wrap="square">
            <a:spAutoFit/>
          </a:bodyPr>
          <a:lstStyle/>
          <a:p>
            <a:r>
              <a:rPr lang="it-IT" dirty="0"/>
              <a:t>Se volessimo fare un archivio di dati astronomici relativi al SOLE per </a:t>
            </a:r>
            <a:r>
              <a:rPr lang="it-IT" b="1" u="sng" dirty="0"/>
              <a:t>UNA LOCALITÀ SPECIFICA</a:t>
            </a:r>
            <a:r>
              <a:rPr lang="it-IT" dirty="0"/>
              <a:t>, dovremmo calcolare A PRIORI:</a:t>
            </a:r>
          </a:p>
        </p:txBody>
      </p:sp>
      <p:sp>
        <p:nvSpPr>
          <p:cNvPr id="35" name="Rettangolo 34"/>
          <p:cNvSpPr/>
          <p:nvPr/>
        </p:nvSpPr>
        <p:spPr>
          <a:xfrm>
            <a:off x="2408671" y="4235086"/>
            <a:ext cx="3319029" cy="2062103"/>
          </a:xfrm>
          <a:prstGeom prst="rect">
            <a:avLst/>
          </a:prstGeom>
        </p:spPr>
        <p:txBody>
          <a:bodyPr wrap="square">
            <a:spAutoFit/>
          </a:bodyPr>
          <a:lstStyle/>
          <a:p>
            <a:r>
              <a:rPr lang="it-IT" sz="1600" dirty="0"/>
              <a:t>Se è esposta a </a:t>
            </a:r>
            <a:r>
              <a:rPr lang="it-IT" sz="1600" dirty="0" smtClean="0"/>
              <a:t>OVEST</a:t>
            </a:r>
            <a:endParaRPr lang="it-IT" sz="1600" dirty="0"/>
          </a:p>
          <a:p>
            <a:pPr marL="84138" indent="-84138">
              <a:buFont typeface="Arial" panose="020B0604020202020204" pitchFamily="34" charset="0"/>
              <a:buChar char="•"/>
            </a:pPr>
            <a:r>
              <a:rPr lang="it-IT" sz="1600" dirty="0"/>
              <a:t>Amplitudine </a:t>
            </a:r>
            <a:r>
              <a:rPr lang="it-IT" sz="1600" dirty="0" smtClean="0"/>
              <a:t>OCCASA al </a:t>
            </a:r>
            <a:r>
              <a:rPr lang="it-IT" sz="1600" dirty="0"/>
              <a:t>solstizio d’estate, e relativo AZIMUTH</a:t>
            </a:r>
          </a:p>
          <a:p>
            <a:pPr marL="84138" indent="-84138">
              <a:buFont typeface="Arial" panose="020B0604020202020204" pitchFamily="34" charset="0"/>
              <a:buChar char="•"/>
            </a:pPr>
            <a:r>
              <a:rPr lang="it-IT" sz="1600" dirty="0"/>
              <a:t>Amplitudine </a:t>
            </a:r>
            <a:r>
              <a:rPr lang="it-IT" sz="1600" dirty="0" smtClean="0"/>
              <a:t>OCCASA al </a:t>
            </a:r>
            <a:r>
              <a:rPr lang="it-IT" sz="1600" dirty="0"/>
              <a:t>solstizio d’inverno, e relativo AZIMUTH</a:t>
            </a:r>
          </a:p>
          <a:p>
            <a:pPr marL="84138" indent="-84138">
              <a:buFont typeface="Arial" panose="020B0604020202020204" pitchFamily="34" charset="0"/>
              <a:buChar char="•"/>
            </a:pPr>
            <a:r>
              <a:rPr lang="it-IT" sz="1600" dirty="0"/>
              <a:t>Amplitudine </a:t>
            </a:r>
            <a:r>
              <a:rPr lang="it-IT" sz="1600" dirty="0" smtClean="0"/>
              <a:t>OCCASA ai </a:t>
            </a:r>
            <a:r>
              <a:rPr lang="it-IT" sz="1600" dirty="0"/>
              <a:t>due equinozi (vicinissima allo 0°) e relativo AZIMUTH (vicinissimo a 090°)</a:t>
            </a:r>
          </a:p>
        </p:txBody>
      </p:sp>
      <p:sp>
        <p:nvSpPr>
          <p:cNvPr id="36" name="CasellaDiTesto 35"/>
          <p:cNvSpPr txBox="1"/>
          <p:nvPr/>
        </p:nvSpPr>
        <p:spPr>
          <a:xfrm>
            <a:off x="8695511" y="4214813"/>
            <a:ext cx="3496489" cy="2062103"/>
          </a:xfrm>
          <a:prstGeom prst="rect">
            <a:avLst/>
          </a:prstGeom>
        </p:spPr>
        <p:txBody>
          <a:bodyPr wrap="square">
            <a:spAutoFit/>
          </a:bodyPr>
          <a:lstStyle>
            <a:defPPr>
              <a:defRPr lang="it-IT"/>
            </a:defPPr>
          </a:lstStyle>
          <a:p>
            <a:r>
              <a:rPr lang="it-IT" sz="1600" dirty="0"/>
              <a:t>Se è esposta a </a:t>
            </a:r>
            <a:r>
              <a:rPr lang="it-IT" sz="1600" dirty="0" smtClean="0"/>
              <a:t>NORD</a:t>
            </a:r>
            <a:endParaRPr lang="it-IT" sz="1600" dirty="0"/>
          </a:p>
          <a:p>
            <a:pPr marL="84138" indent="-84138">
              <a:buFont typeface="Arial" panose="020B0604020202020204" pitchFamily="34" charset="0"/>
              <a:buChar char="•"/>
            </a:pPr>
            <a:r>
              <a:rPr lang="it-IT" sz="1600" dirty="0" smtClean="0"/>
              <a:t>Altezza massima del sole al solstizio d’estate (lembo inferiore o superiore)</a:t>
            </a:r>
          </a:p>
          <a:p>
            <a:pPr marL="84138" indent="-84138">
              <a:buFont typeface="Arial" panose="020B0604020202020204" pitchFamily="34" charset="0"/>
              <a:buChar char="•"/>
            </a:pPr>
            <a:r>
              <a:rPr lang="it-IT" sz="1600" dirty="0" smtClean="0"/>
              <a:t>Altezza massima del sole al solstizio d’inverno (lembo inferiore o superiore)</a:t>
            </a:r>
          </a:p>
          <a:p>
            <a:pPr marL="84138" indent="-84138">
              <a:buFont typeface="Arial" panose="020B0604020202020204" pitchFamily="34" charset="0"/>
              <a:buChar char="•"/>
            </a:pPr>
            <a:r>
              <a:rPr lang="it-IT" sz="1600" dirty="0" smtClean="0"/>
              <a:t>Altezza massima del sole ai due equinozi (lembo inferiore o superiore)</a:t>
            </a:r>
          </a:p>
          <a:p>
            <a:pPr marL="285750" indent="-285750">
              <a:buFont typeface="Arial" panose="020B0604020202020204" pitchFamily="34" charset="0"/>
              <a:buChar char="•"/>
            </a:pPr>
            <a:endParaRPr lang="it-IT" sz="1600" dirty="0"/>
          </a:p>
        </p:txBody>
      </p:sp>
      <p:sp>
        <p:nvSpPr>
          <p:cNvPr id="37" name="CasellaDiTesto 36"/>
          <p:cNvSpPr txBox="1"/>
          <p:nvPr/>
        </p:nvSpPr>
        <p:spPr>
          <a:xfrm>
            <a:off x="8840456" y="6046781"/>
            <a:ext cx="3191708" cy="307777"/>
          </a:xfrm>
          <a:prstGeom prst="rect">
            <a:avLst/>
          </a:prstGeom>
          <a:noFill/>
        </p:spPr>
        <p:txBody>
          <a:bodyPr wrap="none" rtlCol="0">
            <a:spAutoFit/>
          </a:bodyPr>
          <a:lstStyle/>
          <a:p>
            <a:r>
              <a:rPr lang="it-IT" sz="1400" dirty="0" smtClean="0"/>
              <a:t>ESEMPIO: </a:t>
            </a:r>
            <a:r>
              <a:rPr lang="it-IT" sz="1400" b="1" u="sng" dirty="0" smtClean="0"/>
              <a:t>PORT HEDLAND/MAHAJANGA</a:t>
            </a:r>
            <a:endParaRPr lang="it-IT" sz="1400" dirty="0"/>
          </a:p>
        </p:txBody>
      </p:sp>
      <p:sp>
        <p:nvSpPr>
          <p:cNvPr id="38" name="Parentesi graffa aperta 37"/>
          <p:cNvSpPr/>
          <p:nvPr/>
        </p:nvSpPr>
        <p:spPr>
          <a:xfrm rot="4216258">
            <a:off x="916947" y="3116873"/>
            <a:ext cx="386612" cy="1117388"/>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39" name="Parentesi graffa aperta 38"/>
          <p:cNvSpPr/>
          <p:nvPr/>
        </p:nvSpPr>
        <p:spPr>
          <a:xfrm rot="4396161">
            <a:off x="1980674" y="2720522"/>
            <a:ext cx="386612" cy="1117388"/>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1" name="Parentesi graffa aperta 40"/>
          <p:cNvSpPr/>
          <p:nvPr/>
        </p:nvSpPr>
        <p:spPr>
          <a:xfrm rot="6658819">
            <a:off x="10892345" y="3065727"/>
            <a:ext cx="386612" cy="1117388"/>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2" name="Parentesi graffa aperta 41"/>
          <p:cNvSpPr/>
          <p:nvPr/>
        </p:nvSpPr>
        <p:spPr>
          <a:xfrm rot="6271808">
            <a:off x="9765869" y="2697011"/>
            <a:ext cx="386612" cy="1117388"/>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3" name="Parentesi graffa aperta 42"/>
          <p:cNvSpPr/>
          <p:nvPr/>
        </p:nvSpPr>
        <p:spPr>
          <a:xfrm rot="10800000">
            <a:off x="6096106" y="489057"/>
            <a:ext cx="386612" cy="2195559"/>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4" name="Parentesi graffa aperta 43"/>
          <p:cNvSpPr/>
          <p:nvPr/>
        </p:nvSpPr>
        <p:spPr>
          <a:xfrm rot="10800000">
            <a:off x="6121893" y="1744648"/>
            <a:ext cx="648975" cy="966419"/>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5" name="Parentesi graffa aperta 44"/>
          <p:cNvSpPr/>
          <p:nvPr/>
        </p:nvSpPr>
        <p:spPr>
          <a:xfrm rot="10800000" flipH="1">
            <a:off x="5628154" y="1116852"/>
            <a:ext cx="479672" cy="1579483"/>
          </a:xfrm>
          <a:prstGeom prst="leftBrace">
            <a:avLst>
              <a:gd name="adj1" fmla="val 67339"/>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46" name="CasellaDiTesto 45"/>
          <p:cNvSpPr txBox="1"/>
          <p:nvPr/>
        </p:nvSpPr>
        <p:spPr>
          <a:xfrm>
            <a:off x="6454058" y="312176"/>
            <a:ext cx="1180131" cy="1200329"/>
          </a:xfrm>
          <a:prstGeom prst="rect">
            <a:avLst/>
          </a:prstGeom>
          <a:noFill/>
        </p:spPr>
        <p:txBody>
          <a:bodyPr wrap="none" rtlCol="0">
            <a:spAutoFit/>
          </a:bodyPr>
          <a:lstStyle/>
          <a:p>
            <a:pPr algn="ctr"/>
            <a:r>
              <a:rPr lang="it-IT" b="1" dirty="0" smtClean="0"/>
              <a:t>Passaggio</a:t>
            </a:r>
          </a:p>
          <a:p>
            <a:pPr algn="ctr"/>
            <a:r>
              <a:rPr lang="it-IT" b="1" dirty="0" smtClean="0"/>
              <a:t>in </a:t>
            </a:r>
          </a:p>
          <a:p>
            <a:pPr algn="ctr"/>
            <a:r>
              <a:rPr lang="it-IT" b="1" dirty="0" smtClean="0"/>
              <a:t>Meridiano</a:t>
            </a:r>
          </a:p>
          <a:p>
            <a:pPr algn="ctr"/>
            <a:r>
              <a:rPr lang="it-IT" b="1" dirty="0" smtClean="0"/>
              <a:t>del sole</a:t>
            </a:r>
            <a:endParaRPr lang="it-IT" b="1" dirty="0"/>
          </a:p>
        </p:txBody>
      </p:sp>
      <p:sp>
        <p:nvSpPr>
          <p:cNvPr id="47" name="CasellaDiTesto 46"/>
          <p:cNvSpPr txBox="1"/>
          <p:nvPr/>
        </p:nvSpPr>
        <p:spPr>
          <a:xfrm>
            <a:off x="11211131" y="2478433"/>
            <a:ext cx="918841" cy="646331"/>
          </a:xfrm>
          <a:prstGeom prst="rect">
            <a:avLst/>
          </a:prstGeom>
          <a:noFill/>
        </p:spPr>
        <p:txBody>
          <a:bodyPr wrap="none" rtlCol="0">
            <a:spAutoFit/>
          </a:bodyPr>
          <a:lstStyle/>
          <a:p>
            <a:pPr algn="ctr"/>
            <a:r>
              <a:rPr lang="it-IT" b="1" dirty="0" smtClean="0"/>
              <a:t>Sorgere</a:t>
            </a:r>
          </a:p>
          <a:p>
            <a:pPr algn="ctr"/>
            <a:r>
              <a:rPr lang="it-IT" b="1" dirty="0" smtClean="0"/>
              <a:t>del sole</a:t>
            </a:r>
            <a:endParaRPr lang="it-IT" b="1" dirty="0"/>
          </a:p>
        </p:txBody>
      </p:sp>
    </p:spTree>
    <p:extLst>
      <p:ext uri="{BB962C8B-B14F-4D97-AF65-F5344CB8AC3E}">
        <p14:creationId xmlns="" xmlns:p14="http://schemas.microsoft.com/office/powerpoint/2010/main" val="967273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fill="hold" grpId="0" nodeType="clickEffect">
                                  <p:stCondLst>
                                    <p:cond delay="0"/>
                                  </p:stCondLst>
                                  <p:childTnLst>
                                    <p:animMotion origin="layout" path="M 4.58333E-6 -3.7037E-6 L -0.1431 -0.2074 C -0.17292 -0.25416 -0.21758 -0.27916 -0.26459 -0.27916 C -0.31797 -0.27916 -0.36068 -0.25416 -0.3905 -0.2074 L -0.53347 -3.7037E-6 " pathEditMode="relative" rAng="0" ptsTypes="AAAAA">
                                      <p:cBhvr>
                                        <p:cTn id="6" dur="5000" fill="hold"/>
                                        <p:tgtEl>
                                          <p:spTgt spid="18"/>
                                        </p:tgtEl>
                                        <p:attrNameLst>
                                          <p:attrName>ppt_x</p:attrName>
                                          <p:attrName>ppt_y</p:attrName>
                                        </p:attrNameLst>
                                      </p:cBhvr>
                                      <p:rCtr x="-267" y="-140"/>
                                    </p:animMotion>
                                  </p:childTnLst>
                                </p:cTn>
                              </p:par>
                            </p:childTnLst>
                          </p:cTn>
                        </p:par>
                      </p:childTnLst>
                    </p:cTn>
                  </p:par>
                  <p:par>
                    <p:cTn id="7" fill="hold">
                      <p:stCondLst>
                        <p:cond delay="indefinite"/>
                      </p:stCondLst>
                      <p:childTnLst>
                        <p:par>
                          <p:cTn id="8" fill="hold">
                            <p:stCondLst>
                              <p:cond delay="0"/>
                            </p:stCondLst>
                            <p:childTnLst>
                              <p:par>
                                <p:cTn id="9" presetID="37" presetClass="path" presetSubtype="0" fill="hold" grpId="0" nodeType="clickEffect">
                                  <p:stCondLst>
                                    <p:cond delay="0"/>
                                  </p:stCondLst>
                                  <p:childTnLst>
                                    <p:animMotion origin="layout" path="M -1.66667E-6 -7.40741E-7 L -0.19271 -0.31505 C -0.23281 -0.38588 -0.29297 -0.42407 -0.35625 -0.42407 C -0.42825 -0.42407 -0.48581 -0.38588 -0.52591 -0.31505 L -0.71862 -7.40741E-7 " pathEditMode="relative" rAng="0" ptsTypes="AAAAA">
                                      <p:cBhvr>
                                        <p:cTn id="10" dur="7000" fill="hold"/>
                                        <p:tgtEl>
                                          <p:spTgt spid="15"/>
                                        </p:tgtEl>
                                        <p:attrNameLst>
                                          <p:attrName>ppt_x</p:attrName>
                                          <p:attrName>ppt_y</p:attrName>
                                        </p:attrNameLst>
                                      </p:cBhvr>
                                      <p:rCtr x="-359" y="-212"/>
                                    </p:animMotion>
                                  </p:childTnLst>
                                </p:cTn>
                              </p:par>
                            </p:childTnLst>
                          </p:cTn>
                        </p:par>
                      </p:childTnLst>
                    </p:cTn>
                  </p:par>
                  <p:par>
                    <p:cTn id="11" fill="hold">
                      <p:stCondLst>
                        <p:cond delay="indefinite"/>
                      </p:stCondLst>
                      <p:childTnLst>
                        <p:par>
                          <p:cTn id="12" fill="hold">
                            <p:stCondLst>
                              <p:cond delay="0"/>
                            </p:stCondLst>
                            <p:childTnLst>
                              <p:par>
                                <p:cTn id="13" presetID="37" presetClass="path" presetSubtype="0" fill="hold" grpId="0" nodeType="clickEffect">
                                  <p:stCondLst>
                                    <p:cond delay="0"/>
                                  </p:stCondLst>
                                  <p:childTnLst>
                                    <p:animMotion origin="layout" path="M 1.66667E-6 -4.81481E-6 L -0.24102 -0.42407 C -0.29102 -0.51967 -0.36654 -0.57106 -0.44557 -0.57106 C -0.53555 -0.57106 -0.60768 -0.51967 -0.65781 -0.42407 L -0.89883 -4.81481E-6 " pathEditMode="relative" rAng="0" ptsTypes="AAAAA">
                                      <p:cBhvr>
                                        <p:cTn id="14" dur="9000" fill="hold"/>
                                        <p:tgtEl>
                                          <p:spTgt spid="11"/>
                                        </p:tgtEl>
                                        <p:attrNameLst>
                                          <p:attrName>ppt_x</p:attrName>
                                          <p:attrName>ppt_y</p:attrName>
                                        </p:attrNameLst>
                                      </p:cBhvr>
                                      <p:rCtr x="-449" y="-286"/>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5">
                                            <p:txEl>
                                              <p:pRg st="0" end="0"/>
                                            </p:txEl>
                                          </p:spTgt>
                                        </p:tgtEl>
                                        <p:attrNameLst>
                                          <p:attrName>style.visibility</p:attrName>
                                        </p:attrNameLst>
                                      </p:cBhvr>
                                      <p:to>
                                        <p:strVal val="visible"/>
                                      </p:to>
                                    </p:set>
                                    <p:animEffect transition="in" filter="fade">
                                      <p:cBhvr>
                                        <p:cTn id="44" dur="500"/>
                                        <p:tgtEl>
                                          <p:spTgt spid="35">
                                            <p:txEl>
                                              <p:pRg st="0" end="0"/>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5">
                                            <p:txEl>
                                              <p:pRg st="1" end="1"/>
                                            </p:txEl>
                                          </p:spTgt>
                                        </p:tgtEl>
                                        <p:attrNameLst>
                                          <p:attrName>style.visibility</p:attrName>
                                        </p:attrNameLst>
                                      </p:cBhvr>
                                      <p:to>
                                        <p:strVal val="visible"/>
                                      </p:to>
                                    </p:set>
                                    <p:animEffect transition="in" filter="fade">
                                      <p:cBhvr>
                                        <p:cTn id="49" dur="500"/>
                                        <p:tgtEl>
                                          <p:spTgt spid="35">
                                            <p:txEl>
                                              <p:pRg st="1" end="1"/>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35">
                                            <p:txEl>
                                              <p:pRg st="2" end="2"/>
                                            </p:txEl>
                                          </p:spTgt>
                                        </p:tgtEl>
                                        <p:attrNameLst>
                                          <p:attrName>style.visibility</p:attrName>
                                        </p:attrNameLst>
                                      </p:cBhvr>
                                      <p:to>
                                        <p:strVal val="visible"/>
                                      </p:to>
                                    </p:set>
                                    <p:animEffect transition="in" filter="fade">
                                      <p:cBhvr>
                                        <p:cTn id="59" dur="500"/>
                                        <p:tgtEl>
                                          <p:spTgt spid="35">
                                            <p:txEl>
                                              <p:pRg st="2" end="2"/>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35">
                                            <p:txEl>
                                              <p:pRg st="3" end="3"/>
                                            </p:txEl>
                                          </p:spTgt>
                                        </p:tgtEl>
                                        <p:attrNameLst>
                                          <p:attrName>style.visibility</p:attrName>
                                        </p:attrNameLst>
                                      </p:cBhvr>
                                      <p:to>
                                        <p:strVal val="visible"/>
                                      </p:to>
                                    </p:set>
                                    <p:animEffect transition="in" filter="fade">
                                      <p:cBhvr>
                                        <p:cTn id="69" dur="500"/>
                                        <p:tgtEl>
                                          <p:spTgt spid="35">
                                            <p:txEl>
                                              <p:pRg st="3" end="3"/>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31">
                                            <p:txEl>
                                              <p:pRg st="0" end="0"/>
                                            </p:txEl>
                                          </p:spTgt>
                                        </p:tgtEl>
                                        <p:attrNameLst>
                                          <p:attrName>style.visibility</p:attrName>
                                        </p:attrNameLst>
                                      </p:cBhvr>
                                      <p:to>
                                        <p:strVal val="visible"/>
                                      </p:to>
                                    </p:set>
                                    <p:animEffect transition="in" filter="fade">
                                      <p:cBhvr>
                                        <p:cTn id="74" dur="500"/>
                                        <p:tgtEl>
                                          <p:spTgt spid="31">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31">
                                            <p:txEl>
                                              <p:pRg st="1" end="1"/>
                                            </p:txEl>
                                          </p:spTgt>
                                        </p:tgtEl>
                                        <p:attrNameLst>
                                          <p:attrName>style.visibility</p:attrName>
                                        </p:attrNameLst>
                                      </p:cBhvr>
                                      <p:to>
                                        <p:strVal val="visible"/>
                                      </p:to>
                                    </p:set>
                                    <p:animEffect transition="in" filter="fade">
                                      <p:cBhvr>
                                        <p:cTn id="79" dur="500"/>
                                        <p:tgtEl>
                                          <p:spTgt spid="31">
                                            <p:txEl>
                                              <p:pRg st="1" end="1"/>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fade">
                                      <p:cBhvr>
                                        <p:cTn id="84" dur="500"/>
                                        <p:tgtEl>
                                          <p:spTgt spid="41"/>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31">
                                            <p:txEl>
                                              <p:pRg st="2" end="2"/>
                                            </p:txEl>
                                          </p:spTgt>
                                        </p:tgtEl>
                                        <p:attrNameLst>
                                          <p:attrName>style.visibility</p:attrName>
                                        </p:attrNameLst>
                                      </p:cBhvr>
                                      <p:to>
                                        <p:strVal val="visible"/>
                                      </p:to>
                                    </p:set>
                                    <p:animEffect transition="in" filter="fade">
                                      <p:cBhvr>
                                        <p:cTn id="89" dur="500"/>
                                        <p:tgtEl>
                                          <p:spTgt spid="31">
                                            <p:txEl>
                                              <p:pRg st="2" end="2"/>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fade">
                                      <p:cBhvr>
                                        <p:cTn id="94" dur="500"/>
                                        <p:tgtEl>
                                          <p:spTgt spid="42"/>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31">
                                            <p:txEl>
                                              <p:pRg st="3" end="3"/>
                                            </p:txEl>
                                          </p:spTgt>
                                        </p:tgtEl>
                                        <p:attrNameLst>
                                          <p:attrName>style.visibility</p:attrName>
                                        </p:attrNameLst>
                                      </p:cBhvr>
                                      <p:to>
                                        <p:strVal val="visible"/>
                                      </p:to>
                                    </p:set>
                                    <p:animEffect transition="in" filter="fade">
                                      <p:cBhvr>
                                        <p:cTn id="99" dur="500"/>
                                        <p:tgtEl>
                                          <p:spTgt spid="31">
                                            <p:txEl>
                                              <p:pRg st="3" end="3"/>
                                            </p:txEl>
                                          </p:spTgt>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36">
                                            <p:txEl>
                                              <p:pRg st="0" end="0"/>
                                            </p:txEl>
                                          </p:spTgt>
                                        </p:tgtEl>
                                        <p:attrNameLst>
                                          <p:attrName>style.visibility</p:attrName>
                                        </p:attrNameLst>
                                      </p:cBhvr>
                                      <p:to>
                                        <p:strVal val="visible"/>
                                      </p:to>
                                    </p:set>
                                    <p:animEffect transition="in" filter="fade">
                                      <p:cBhvr>
                                        <p:cTn id="104" dur="500"/>
                                        <p:tgtEl>
                                          <p:spTgt spid="36">
                                            <p:txEl>
                                              <p:pRg st="0" end="0"/>
                                            </p:txEl>
                                          </p:spTgt>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36">
                                            <p:txEl>
                                              <p:pRg st="1" end="1"/>
                                            </p:txEl>
                                          </p:spTgt>
                                        </p:tgtEl>
                                        <p:attrNameLst>
                                          <p:attrName>style.visibility</p:attrName>
                                        </p:attrNameLst>
                                      </p:cBhvr>
                                      <p:to>
                                        <p:strVal val="visible"/>
                                      </p:to>
                                    </p:set>
                                    <p:animEffect transition="in" filter="fade">
                                      <p:cBhvr>
                                        <p:cTn id="109" dur="500"/>
                                        <p:tgtEl>
                                          <p:spTgt spid="36">
                                            <p:txEl>
                                              <p:pRg st="1" end="1"/>
                                            </p:txEl>
                                          </p:spTgt>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3"/>
                                        </p:tgtEl>
                                        <p:attrNameLst>
                                          <p:attrName>style.visibility</p:attrName>
                                        </p:attrNameLst>
                                      </p:cBhvr>
                                      <p:to>
                                        <p:strVal val="visible"/>
                                      </p:to>
                                    </p:set>
                                    <p:animEffect transition="in" filter="fade">
                                      <p:cBhvr>
                                        <p:cTn id="114" dur="500"/>
                                        <p:tgtEl>
                                          <p:spTgt spid="43"/>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nodeType="clickEffect">
                                  <p:stCondLst>
                                    <p:cond delay="0"/>
                                  </p:stCondLst>
                                  <p:childTnLst>
                                    <p:set>
                                      <p:cBhvr>
                                        <p:cTn id="118" dur="1" fill="hold">
                                          <p:stCondLst>
                                            <p:cond delay="0"/>
                                          </p:stCondLst>
                                        </p:cTn>
                                        <p:tgtEl>
                                          <p:spTgt spid="36">
                                            <p:txEl>
                                              <p:pRg st="2" end="2"/>
                                            </p:txEl>
                                          </p:spTgt>
                                        </p:tgtEl>
                                        <p:attrNameLst>
                                          <p:attrName>style.visibility</p:attrName>
                                        </p:attrNameLst>
                                      </p:cBhvr>
                                      <p:to>
                                        <p:strVal val="visible"/>
                                      </p:to>
                                    </p:set>
                                    <p:animEffect transition="in" filter="fade">
                                      <p:cBhvr>
                                        <p:cTn id="119" dur="500"/>
                                        <p:tgtEl>
                                          <p:spTgt spid="36">
                                            <p:txEl>
                                              <p:pRg st="2" end="2"/>
                                            </p:txEl>
                                          </p:spTgt>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fade">
                                      <p:cBhvr>
                                        <p:cTn id="124" dur="500"/>
                                        <p:tgtEl>
                                          <p:spTgt spid="44"/>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36">
                                            <p:txEl>
                                              <p:pRg st="3" end="3"/>
                                            </p:txEl>
                                          </p:spTgt>
                                        </p:tgtEl>
                                        <p:attrNameLst>
                                          <p:attrName>style.visibility</p:attrName>
                                        </p:attrNameLst>
                                      </p:cBhvr>
                                      <p:to>
                                        <p:strVal val="visible"/>
                                      </p:to>
                                    </p:set>
                                    <p:animEffect transition="in" filter="fade">
                                      <p:cBhvr>
                                        <p:cTn id="129" dur="500"/>
                                        <p:tgtEl>
                                          <p:spTgt spid="36">
                                            <p:txEl>
                                              <p:pRg st="3" end="3"/>
                                            </p:txEl>
                                          </p:spTgt>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grpId="0" nodeType="clickEffect">
                                  <p:stCondLst>
                                    <p:cond delay="0"/>
                                  </p:stCondLst>
                                  <p:childTnLst>
                                    <p:set>
                                      <p:cBhvr>
                                        <p:cTn id="133" dur="1" fill="hold">
                                          <p:stCondLst>
                                            <p:cond delay="0"/>
                                          </p:stCondLst>
                                        </p:cTn>
                                        <p:tgtEl>
                                          <p:spTgt spid="45"/>
                                        </p:tgtEl>
                                        <p:attrNameLst>
                                          <p:attrName>style.visibility</p:attrName>
                                        </p:attrNameLst>
                                      </p:cBhvr>
                                      <p:to>
                                        <p:strVal val="visible"/>
                                      </p:to>
                                    </p:set>
                                    <p:animEffect transition="in" filter="fade">
                                      <p:cBhvr>
                                        <p:cTn id="134" dur="500"/>
                                        <p:tgtEl>
                                          <p:spTgt spid="45"/>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grpId="0" nodeType="click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fade">
                                      <p:cBhvr>
                                        <p:cTn id="139" dur="500"/>
                                        <p:tgtEl>
                                          <p:spTgt spid="32"/>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33"/>
                                        </p:tgtEl>
                                        <p:attrNameLst>
                                          <p:attrName>style.visibility</p:attrName>
                                        </p:attrNameLst>
                                      </p:cBhvr>
                                      <p:to>
                                        <p:strVal val="visible"/>
                                      </p:to>
                                    </p:set>
                                    <p:animEffect transition="in" filter="fade">
                                      <p:cBhvr>
                                        <p:cTn id="142" dur="500"/>
                                        <p:tgtEl>
                                          <p:spTgt spid="33"/>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37"/>
                                        </p:tgtEl>
                                        <p:attrNameLst>
                                          <p:attrName>style.visibility</p:attrName>
                                        </p:attrNameLst>
                                      </p:cBhvr>
                                      <p:to>
                                        <p:strVal val="visible"/>
                                      </p:to>
                                    </p:set>
                                    <p:animEffect transition="in" filter="fade">
                                      <p:cBhvr>
                                        <p:cTn id="1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8" grpId="0" animBg="1"/>
      <p:bldP spid="24" grpId="0" animBg="1"/>
      <p:bldP spid="25" grpId="0" animBg="1"/>
      <p:bldP spid="26" grpId="0" animBg="1"/>
      <p:bldP spid="27" grpId="0" animBg="1"/>
      <p:bldP spid="28" grpId="0" animBg="1"/>
      <p:bldP spid="29" grpId="0" animBg="1"/>
      <p:bldP spid="32" grpId="0"/>
      <p:bldP spid="33" grpId="0"/>
      <p:bldP spid="34" grpId="0"/>
      <p:bldP spid="37" grpId="0"/>
      <p:bldP spid="38" grpId="0" animBg="1"/>
      <p:bldP spid="39" grpId="0" animBg="1"/>
      <p:bldP spid="41" grpId="0" animBg="1"/>
      <p:bldP spid="42" grpId="0" animBg="1"/>
      <p:bldP spid="43" grpId="0" animBg="1"/>
      <p:bldP spid="44" grpId="0" animBg="1"/>
      <p:bldP spid="45" grpId="0" animBg="1"/>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TotalTime>
  <Words>789</Words>
  <Application>Microsoft Office PowerPoint</Application>
  <PresentationFormat>Personalizzato</PresentationFormat>
  <Paragraphs>93</Paragraphs>
  <Slides>3</Slides>
  <Notes>0</Notes>
  <HiddenSlides>0</HiddenSlides>
  <MMClips>0</MMClips>
  <ScaleCrop>false</ScaleCrop>
  <HeadingPairs>
    <vt:vector size="4" baseType="variant">
      <vt:variant>
        <vt:lpstr>Tema</vt:lpstr>
      </vt:variant>
      <vt:variant>
        <vt:i4>1</vt:i4>
      </vt:variant>
      <vt:variant>
        <vt:lpstr>Titoli diapositive</vt:lpstr>
      </vt:variant>
      <vt:variant>
        <vt:i4>3</vt:i4>
      </vt:variant>
    </vt:vector>
  </HeadingPairs>
  <TitlesOfParts>
    <vt:vector size="4" baseType="lpstr">
      <vt:lpstr>Tema di Office</vt:lpstr>
      <vt:lpstr>Diapositiva 1</vt:lpstr>
      <vt:lpstr>Diapositiva 2</vt:lpstr>
      <vt:lpstr>Diapositiva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Mobile</dc:creator>
  <cp:lastModifiedBy>Win7</cp:lastModifiedBy>
  <cp:revision>21</cp:revision>
  <dcterms:created xsi:type="dcterms:W3CDTF">2021-07-18T07:50:41Z</dcterms:created>
  <dcterms:modified xsi:type="dcterms:W3CDTF">2021-07-18T17:21:14Z</dcterms:modified>
</cp:coreProperties>
</file>