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50" autoAdjust="0"/>
    <p:restoredTop sz="96377" autoAdjust="0"/>
  </p:normalViewPr>
  <p:slideViewPr>
    <p:cSldViewPr>
      <p:cViewPr>
        <p:scale>
          <a:sx n="100" d="100"/>
          <a:sy n="100" d="100"/>
        </p:scale>
        <p:origin x="-3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97307-D0D1-48C9-B1ED-7C9ADAC660B9}" type="datetimeFigureOut">
              <a:rPr lang="it-IT" smtClean="0"/>
              <a:pPr/>
              <a:t>05/01/2021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3FD4E-5596-43C7-895D-551D07B4189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07704" y="1484784"/>
            <a:ext cx="5148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spc="200" dirty="0" smtClean="0"/>
              <a:t>Carichi pendolari </a:t>
            </a:r>
          </a:p>
          <a:p>
            <a:pPr algn="ctr"/>
            <a:endParaRPr lang="it-IT" sz="1400" b="1" dirty="0" smtClean="0"/>
          </a:p>
          <a:p>
            <a:pPr algn="ctr"/>
            <a:endParaRPr lang="it-IT" sz="1400" b="1" dirty="0"/>
          </a:p>
          <a:p>
            <a:pPr algn="ctr"/>
            <a:r>
              <a:rPr lang="it-IT" sz="1400" b="1" dirty="0" smtClean="0"/>
              <a:t>Architettura navale – Teoria della Nave</a:t>
            </a:r>
          </a:p>
          <a:p>
            <a:pPr algn="ctr"/>
            <a:r>
              <a:rPr lang="it-IT" sz="1400" b="1" dirty="0" smtClean="0"/>
              <a:t>(Logistica)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/>
          <p:nvPr/>
        </p:nvSpPr>
        <p:spPr>
          <a:xfrm>
            <a:off x="3635896" y="3284984"/>
            <a:ext cx="72008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400" dirty="0"/>
          </a:p>
        </p:txBody>
      </p:sp>
      <p:cxnSp>
        <p:nvCxnSpPr>
          <p:cNvPr id="13" name="Connettore 1 12"/>
          <p:cNvCxnSpPr/>
          <p:nvPr/>
        </p:nvCxnSpPr>
        <p:spPr>
          <a:xfrm flipV="1">
            <a:off x="2627784" y="1340768"/>
            <a:ext cx="0" cy="24842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0" y="0"/>
            <a:ext cx="51480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Carichi pendolari </a:t>
            </a:r>
          </a:p>
          <a:p>
            <a:r>
              <a:rPr lang="it-IT" sz="2000" b="1" dirty="0" smtClean="0"/>
              <a:t>Carico pendolare già presente a bordo</a:t>
            </a:r>
            <a:endParaRPr lang="it-IT" sz="2000" b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395536" y="3717032"/>
            <a:ext cx="4464496" cy="2808312"/>
            <a:chOff x="899592" y="3717032"/>
            <a:chExt cx="2091258" cy="1872208"/>
          </a:xfrm>
        </p:grpSpPr>
        <p:sp>
          <p:nvSpPr>
            <p:cNvPr id="5" name="Ritardo 4"/>
            <p:cNvSpPr/>
            <p:nvPr/>
          </p:nvSpPr>
          <p:spPr>
            <a:xfrm rot="5400000">
              <a:off x="1043608" y="3645024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igura a mano libera 5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12" name="Connettore 1 11"/>
          <p:cNvCxnSpPr/>
          <p:nvPr/>
        </p:nvCxnSpPr>
        <p:spPr>
          <a:xfrm flipV="1">
            <a:off x="2627784" y="1772816"/>
            <a:ext cx="0" cy="475252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e 14"/>
          <p:cNvSpPr/>
          <p:nvPr/>
        </p:nvSpPr>
        <p:spPr>
          <a:xfrm>
            <a:off x="2627784" y="27809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8" name="Connettore 1 27"/>
          <p:cNvCxnSpPr/>
          <p:nvPr/>
        </p:nvCxnSpPr>
        <p:spPr>
          <a:xfrm>
            <a:off x="3995936" y="1916832"/>
            <a:ext cx="0" cy="15121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3923928" y="1124744"/>
            <a:ext cx="28803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Connettore 1 22"/>
          <p:cNvCxnSpPr/>
          <p:nvPr/>
        </p:nvCxnSpPr>
        <p:spPr>
          <a:xfrm>
            <a:off x="2627784" y="1340768"/>
            <a:ext cx="1368152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2627784" y="1916832"/>
            <a:ext cx="1368152" cy="93610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4860031" y="105013"/>
            <a:ext cx="4283969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arenR"/>
            </a:pPr>
            <a:r>
              <a:rPr lang="it-IT" sz="1400" b="1" dirty="0" smtClean="0"/>
              <a:t>Un peso </a:t>
            </a:r>
            <a:r>
              <a:rPr lang="it-IT" sz="1400" b="1" dirty="0" smtClean="0">
                <a:solidFill>
                  <a:srgbClr val="FF0000"/>
                </a:solidFill>
              </a:rPr>
              <a:t>P</a:t>
            </a:r>
            <a:r>
              <a:rPr lang="it-IT" sz="1400" b="1" dirty="0" smtClean="0"/>
              <a:t> piccolo rispetto al dislocamento </a:t>
            </a:r>
            <a:r>
              <a:rPr lang="it-IT" sz="1400" b="1" dirty="0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it-IT" sz="1400" dirty="0" smtClean="0"/>
              <a:t>, viene preso in carico da una gru di bordo (“bigo di carico” – in inglese “</a:t>
            </a:r>
            <a:r>
              <a:rPr lang="it-IT" sz="1400" dirty="0" err="1" smtClean="0"/>
              <a:t>derrik</a:t>
            </a:r>
            <a:r>
              <a:rPr lang="it-IT" sz="1400" dirty="0" smtClean="0"/>
              <a:t>”) per essere trasferito da un punto ad un altro della nave (dalla coperta nella stiva e viceversa). </a:t>
            </a:r>
          </a:p>
          <a:p>
            <a:pPr marL="342900" indent="-342900" algn="just">
              <a:buAutoNum type="arabicParenR"/>
            </a:pPr>
            <a:r>
              <a:rPr lang="it-IT" sz="1400" b="1" dirty="0" smtClean="0"/>
              <a:t>Prima del sollevamento</a:t>
            </a:r>
            <a:r>
              <a:rPr lang="it-IT" sz="1400" dirty="0" smtClean="0"/>
              <a:t>, il peso P è applicato al baricentro g del peso stesso, appoggiato sul ponte</a:t>
            </a:r>
          </a:p>
          <a:p>
            <a:pPr marL="342900" indent="-342900" algn="just">
              <a:buAutoNum type="arabicParenR"/>
            </a:pPr>
            <a:r>
              <a:rPr lang="it-IT" sz="1400" b="1" dirty="0" smtClean="0"/>
              <a:t>Prima del sollevamento</a:t>
            </a:r>
            <a:r>
              <a:rPr lang="it-IT" sz="1400" dirty="0" smtClean="0"/>
              <a:t>, B è il centro di carena,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 è il baricentro della nave  ed M è il metacentro.</a:t>
            </a:r>
          </a:p>
          <a:p>
            <a:pPr marL="342900" indent="-342900" algn="just">
              <a:buAutoNum type="arabicParenR"/>
            </a:pPr>
            <a:r>
              <a:rPr lang="it-IT" sz="1400" b="1" dirty="0" smtClean="0"/>
              <a:t>Nel momento in cui viene a mancare l’appoggio ed inizia la sospensione</a:t>
            </a:r>
            <a:r>
              <a:rPr lang="it-IT" sz="1400" dirty="0" smtClean="0"/>
              <a:t>, </a:t>
            </a:r>
            <a:r>
              <a:rPr lang="it-IT" sz="1400" u="sng" dirty="0" smtClean="0"/>
              <a:t>QUALSIASI SIA LA QUOTA A CUI SI FERMA IL PESO</a:t>
            </a:r>
            <a:r>
              <a:rPr lang="it-IT" sz="1400" dirty="0" smtClean="0"/>
              <a:t>, il centro </a:t>
            </a:r>
            <a:r>
              <a:rPr lang="it-IT" sz="1400" b="1" dirty="0" smtClean="0"/>
              <a:t>g</a:t>
            </a:r>
            <a:r>
              <a:rPr lang="it-IT" sz="1400" dirty="0" smtClean="0"/>
              <a:t> di gravità del peso DEVE essere considerato applicato alla testa della gru, nel punto </a:t>
            </a:r>
            <a:r>
              <a:rPr lang="it-IT" sz="1400" b="1" dirty="0" err="1" smtClean="0"/>
              <a:t>gv</a:t>
            </a:r>
            <a:r>
              <a:rPr lang="it-IT" sz="1400" dirty="0" smtClean="0"/>
              <a:t> (“centro di </a:t>
            </a:r>
            <a:r>
              <a:rPr lang="it-IT" sz="1400" b="1" dirty="0" smtClean="0"/>
              <a:t>gravità virtuale </a:t>
            </a:r>
            <a:r>
              <a:rPr lang="it-IT" sz="1400" dirty="0" smtClean="0"/>
              <a:t>del peso”)</a:t>
            </a:r>
          </a:p>
          <a:p>
            <a:pPr marL="342900" indent="-342900" algn="just">
              <a:buFontTx/>
              <a:buAutoNum type="arabicParenR"/>
            </a:pPr>
            <a:r>
              <a:rPr lang="it-IT" sz="1400" dirty="0" smtClean="0">
                <a:solidFill>
                  <a:srgbClr val="FF0000"/>
                </a:solidFill>
              </a:rPr>
              <a:t>L’esercizio deve essere risolto come se si trattasse di uno </a:t>
            </a:r>
            <a:r>
              <a:rPr lang="it-IT" sz="1400" b="1" dirty="0" smtClean="0">
                <a:solidFill>
                  <a:srgbClr val="FF0000"/>
                </a:solidFill>
              </a:rPr>
              <a:t>spostamento del peso verso l’alto</a:t>
            </a:r>
            <a:r>
              <a:rPr lang="it-IT" sz="1400" dirty="0" smtClean="0">
                <a:solidFill>
                  <a:srgbClr val="FF0000"/>
                </a:solidFill>
              </a:rPr>
              <a:t>,  ma lo spostamento messo a calcolo </a:t>
            </a:r>
            <a:r>
              <a:rPr lang="it-IT" sz="1400" b="1" dirty="0" smtClean="0">
                <a:solidFill>
                  <a:srgbClr val="FF0000"/>
                </a:solidFill>
              </a:rPr>
              <a:t>NON</a:t>
            </a:r>
            <a:r>
              <a:rPr lang="it-IT" sz="1400" dirty="0" smtClean="0">
                <a:solidFill>
                  <a:srgbClr val="FF0000"/>
                </a:solidFill>
              </a:rPr>
              <a:t> deve essere quello effettivo compiuto dall’oggetto sollevato, </a:t>
            </a:r>
            <a:r>
              <a:rPr lang="it-IT" sz="1400" b="1" dirty="0" smtClean="0">
                <a:solidFill>
                  <a:srgbClr val="FF0000"/>
                </a:solidFill>
              </a:rPr>
              <a:t>ma quello compreso tra la posizione del baricentro iniziale del peso (g) e la posizione del baricentro virtuale (</a:t>
            </a:r>
            <a:r>
              <a:rPr lang="it-IT" sz="1400" b="1" dirty="0" err="1" smtClean="0">
                <a:solidFill>
                  <a:srgbClr val="FF0000"/>
                </a:solidFill>
              </a:rPr>
              <a:t>gv</a:t>
            </a:r>
            <a:r>
              <a:rPr lang="it-IT" sz="1400" b="1" dirty="0" smtClean="0">
                <a:solidFill>
                  <a:srgbClr val="FF0000"/>
                </a:solidFill>
              </a:rPr>
              <a:t>)</a:t>
            </a:r>
          </a:p>
          <a:p>
            <a:pPr marL="895350" lvl="2" indent="-247650" algn="just"/>
            <a:r>
              <a:rPr lang="it-IT" sz="1400" dirty="0" smtClean="0"/>
              <a:t>6) Di quanto si sposta verso l’alto il baricentro G</a:t>
            </a:r>
            <a:r>
              <a:rPr lang="it-IT" sz="1400" baseline="-25000" dirty="0" smtClean="0"/>
              <a:t>0</a:t>
            </a:r>
            <a:r>
              <a:rPr lang="it-IT" sz="1400" dirty="0" smtClean="0"/>
              <a:t> della nave?</a:t>
            </a:r>
          </a:p>
          <a:p>
            <a:pPr marL="990600" lvl="2" indent="-342900" algn="just"/>
            <a:r>
              <a:rPr lang="it-IT" sz="1400" dirty="0"/>
              <a:t>	 </a:t>
            </a:r>
            <a:r>
              <a:rPr lang="it-IT" sz="1400" dirty="0" smtClean="0"/>
              <a:t>           G</a:t>
            </a:r>
            <a:r>
              <a:rPr lang="it-IT" sz="1400" baseline="-25000" dirty="0" smtClean="0"/>
              <a:t>0</a:t>
            </a:r>
            <a:r>
              <a:rPr lang="it-IT" sz="1400" dirty="0" smtClean="0">
                <a:solidFill>
                  <a:srgbClr val="FF0000"/>
                </a:solidFill>
              </a:rPr>
              <a:t>G</a:t>
            </a:r>
            <a:r>
              <a:rPr lang="it-IT" sz="1400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dirty="0" smtClean="0"/>
              <a:t> = </a:t>
            </a:r>
            <a:r>
              <a:rPr lang="it-IT" sz="1400" dirty="0" err="1" smtClean="0"/>
              <a:t>p*</a:t>
            </a:r>
            <a:r>
              <a:rPr lang="it-IT" sz="1400" dirty="0" smtClean="0"/>
              <a:t>(</a:t>
            </a:r>
            <a:r>
              <a:rPr lang="it-IT" sz="1400" dirty="0" err="1" smtClean="0"/>
              <a:t>Kgv</a:t>
            </a:r>
            <a:r>
              <a:rPr lang="it-IT" sz="1400" dirty="0" smtClean="0"/>
              <a:t> – Kg) / </a:t>
            </a:r>
            <a:r>
              <a:rPr lang="it-IT" sz="1400" dirty="0" smtClean="0">
                <a:latin typeface="Symbol" pitchFamily="18" charset="2"/>
              </a:rPr>
              <a:t>D = </a:t>
            </a:r>
            <a:r>
              <a:rPr lang="it-IT" sz="1400" dirty="0" err="1" smtClean="0"/>
              <a:t>p*</a:t>
            </a:r>
            <a:r>
              <a:rPr lang="it-IT" sz="1400" b="1" dirty="0" err="1" smtClean="0">
                <a:solidFill>
                  <a:srgbClr val="FF0000"/>
                </a:solidFill>
              </a:rPr>
              <a:t>d</a:t>
            </a:r>
            <a:r>
              <a:rPr lang="it-IT" sz="1400" dirty="0" smtClean="0"/>
              <a:t>/</a:t>
            </a:r>
            <a:r>
              <a:rPr lang="it-IT" sz="1400" dirty="0" smtClean="0">
                <a:latin typeface="Symbol" pitchFamily="18" charset="2"/>
              </a:rPr>
              <a:t>D</a:t>
            </a:r>
          </a:p>
          <a:p>
            <a:pPr marL="990600" lvl="2" indent="-342900" algn="just"/>
            <a:endParaRPr lang="it-IT" sz="1400" dirty="0" smtClean="0">
              <a:latin typeface="Symbol" pitchFamily="18" charset="2"/>
            </a:endParaRPr>
          </a:p>
          <a:p>
            <a:pPr marL="546100" lvl="2" indent="-342900" algn="just">
              <a:tabLst>
                <a:tab pos="361950" algn="l"/>
              </a:tabLst>
            </a:pPr>
            <a:r>
              <a:rPr lang="it-IT" sz="1400" dirty="0" smtClean="0"/>
              <a:t>7) Questo spostamento verso l’alto del baricentro è in pratica una riduzione del braccio raddrizzante (GM) e quindi una riduzione anche del momento di stabilità statica trasversale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3834806" y="3102059"/>
            <a:ext cx="449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 err="1" smtClean="0"/>
              <a:t>·</a:t>
            </a:r>
            <a:r>
              <a:rPr lang="it-IT" dirty="0" err="1" smtClean="0"/>
              <a:t>g</a:t>
            </a:r>
            <a:endParaRPr lang="it-IT" dirty="0"/>
          </a:p>
        </p:txBody>
      </p:sp>
      <p:cxnSp>
        <p:nvCxnSpPr>
          <p:cNvPr id="43" name="Connettore 2 42"/>
          <p:cNvCxnSpPr/>
          <p:nvPr/>
        </p:nvCxnSpPr>
        <p:spPr>
          <a:xfrm>
            <a:off x="3995936" y="3573016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3995936" y="37890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endParaRPr lang="it-IT" dirty="0"/>
          </a:p>
        </p:txBody>
      </p:sp>
      <p:cxnSp>
        <p:nvCxnSpPr>
          <p:cNvPr id="46" name="Connettore 1 45"/>
          <p:cNvCxnSpPr/>
          <p:nvPr/>
        </p:nvCxnSpPr>
        <p:spPr>
          <a:xfrm>
            <a:off x="107504" y="5168225"/>
            <a:ext cx="55446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5076056" y="5024209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</a:t>
            </a:r>
            <a:endParaRPr lang="it-IT" sz="1200" b="1" dirty="0">
              <a:solidFill>
                <a:srgbClr val="0070C0"/>
              </a:solidFill>
            </a:endParaRPr>
          </a:p>
        </p:txBody>
      </p:sp>
      <p:sp>
        <p:nvSpPr>
          <p:cNvPr id="48" name="CasellaDiTesto 47"/>
          <p:cNvSpPr txBox="1"/>
          <p:nvPr/>
        </p:nvSpPr>
        <p:spPr>
          <a:xfrm>
            <a:off x="2483768" y="545741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B</a:t>
            </a:r>
            <a:endParaRPr lang="it-IT" sz="4000" b="1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2483768" y="443711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G</a:t>
            </a:r>
            <a:r>
              <a:rPr lang="it-IT" sz="2400" b="1" baseline="-25000" dirty="0" smtClean="0"/>
              <a:t>0</a:t>
            </a:r>
            <a:endParaRPr lang="it-IT" sz="4000" b="1" baseline="-25000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2483768" y="35730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M</a:t>
            </a:r>
            <a:endParaRPr lang="it-IT" sz="40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3851920" y="1484784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err="1" smtClean="0">
                <a:solidFill>
                  <a:srgbClr val="FF0000"/>
                </a:solidFill>
              </a:rPr>
              <a:t>·</a:t>
            </a:r>
            <a:r>
              <a:rPr lang="it-IT" sz="2800" b="1" baseline="70000" dirty="0" err="1" smtClean="0"/>
              <a:t>gv</a:t>
            </a:r>
            <a:endParaRPr lang="it-IT" sz="4000" b="1" baseline="70000" dirty="0"/>
          </a:p>
        </p:txBody>
      </p:sp>
      <p:cxnSp>
        <p:nvCxnSpPr>
          <p:cNvPr id="55" name="Connettore 1 54"/>
          <p:cNvCxnSpPr/>
          <p:nvPr/>
        </p:nvCxnSpPr>
        <p:spPr>
          <a:xfrm>
            <a:off x="144016" y="6525344"/>
            <a:ext cx="5004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/>
          <p:cNvSpPr txBox="1"/>
          <p:nvPr/>
        </p:nvSpPr>
        <p:spPr>
          <a:xfrm>
            <a:off x="3995936" y="6309320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2123728" y="4089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G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2000" b="1" baseline="-25000" dirty="0" smtClean="0">
                <a:solidFill>
                  <a:srgbClr val="FF0000"/>
                </a:solidFill>
              </a:rPr>
              <a:t> </a:t>
            </a:r>
            <a:r>
              <a:rPr lang="it-IT" sz="5400" dirty="0" smtClean="0">
                <a:solidFill>
                  <a:srgbClr val="FF0000"/>
                </a:solidFill>
              </a:rPr>
              <a:t>·</a:t>
            </a:r>
            <a:endParaRPr lang="it-IT" sz="6000" b="1" baseline="-25000" dirty="0">
              <a:solidFill>
                <a:srgbClr val="FF0000"/>
              </a:solidFill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4572000" y="256490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d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64" name="Gruppo 63"/>
          <p:cNvGrpSpPr/>
          <p:nvPr/>
        </p:nvGrpSpPr>
        <p:grpSpPr>
          <a:xfrm>
            <a:off x="3995936" y="1916832"/>
            <a:ext cx="648072" cy="1656184"/>
            <a:chOff x="3995936" y="1916832"/>
            <a:chExt cx="648072" cy="1656184"/>
          </a:xfrm>
        </p:grpSpPr>
        <p:sp>
          <p:nvSpPr>
            <p:cNvPr id="59" name="Parentesi graffa chiusa 58"/>
            <p:cNvSpPr/>
            <p:nvPr/>
          </p:nvSpPr>
          <p:spPr>
            <a:xfrm>
              <a:off x="4427984" y="1916832"/>
              <a:ext cx="216024" cy="1656184"/>
            </a:xfrm>
            <a:prstGeom prst="rightBrace">
              <a:avLst>
                <a:gd name="adj1" fmla="val 137303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2" name="Connettore 1 61"/>
            <p:cNvCxnSpPr/>
            <p:nvPr/>
          </p:nvCxnSpPr>
          <p:spPr>
            <a:xfrm>
              <a:off x="3995936" y="1916832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3995936" y="3573016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5" name="CasellaDiTesto 64"/>
          <p:cNvSpPr txBox="1"/>
          <p:nvPr/>
        </p:nvSpPr>
        <p:spPr>
          <a:xfrm>
            <a:off x="179512" y="1124744"/>
            <a:ext cx="230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Mr</a:t>
            </a:r>
            <a:r>
              <a:rPr lang="it-IT" dirty="0" smtClean="0"/>
              <a:t> = G</a:t>
            </a:r>
            <a:r>
              <a:rPr lang="it-IT" baseline="-25000" dirty="0" smtClean="0"/>
              <a:t>0</a:t>
            </a:r>
            <a:r>
              <a:rPr lang="it-IT" dirty="0" smtClean="0"/>
              <a:t>M * </a:t>
            </a:r>
            <a:r>
              <a:rPr lang="it-IT" dirty="0" smtClean="0">
                <a:latin typeface="Symbol" pitchFamily="18" charset="2"/>
              </a:rPr>
              <a:t>D</a:t>
            </a:r>
            <a:r>
              <a:rPr lang="it-IT" dirty="0" smtClean="0"/>
              <a:t> * sen Q</a:t>
            </a:r>
            <a:endParaRPr lang="it-IT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179512" y="1556792"/>
            <a:ext cx="236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Mr</a:t>
            </a:r>
            <a:r>
              <a:rPr lang="it-IT" dirty="0" smtClean="0"/>
              <a:t>’ = G</a:t>
            </a:r>
            <a:r>
              <a:rPr lang="it-IT" baseline="-25000" dirty="0" smtClean="0"/>
              <a:t>1</a:t>
            </a:r>
            <a:r>
              <a:rPr lang="it-IT" dirty="0" smtClean="0"/>
              <a:t>M * </a:t>
            </a:r>
            <a:r>
              <a:rPr lang="it-IT" dirty="0" smtClean="0">
                <a:latin typeface="Symbol" pitchFamily="18" charset="2"/>
              </a:rPr>
              <a:t>D</a:t>
            </a:r>
            <a:r>
              <a:rPr lang="it-IT" dirty="0" smtClean="0"/>
              <a:t> * sen Q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7338 " pathEditMode="relative" ptsTypes="AA">
                                      <p:cBhvr>
                                        <p:cTn id="5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7338 " pathEditMode="relative" ptsTypes="AA"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5.18519E-6 L 8.33333E-7 -0.24167 " pathEditMode="relative" ptsTypes="AA">
                                      <p:cBhvr>
                                        <p:cTn id="6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3148 L -0.00174 -0.2578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41" grpId="0"/>
      <p:bldP spid="44" grpId="0"/>
      <p:bldP spid="44" grpId="1"/>
      <p:bldP spid="48" grpId="0"/>
      <p:bldP spid="49" grpId="0"/>
      <p:bldP spid="50" grpId="0"/>
      <p:bldP spid="52" grpId="0"/>
      <p:bldP spid="58" grpId="1"/>
      <p:bldP spid="60" grpId="0"/>
      <p:bldP spid="65" grpId="0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36096" y="620688"/>
            <a:ext cx="3600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 algn="just"/>
            <a:r>
              <a:rPr lang="it-IT" sz="1600" b="1" dirty="0" smtClean="0"/>
              <a:t>Esercizio</a:t>
            </a:r>
            <a:r>
              <a:rPr lang="it-IT" sz="1600" dirty="0" smtClean="0"/>
              <a:t>:  su una nave mercantile di dislocamento pari a 12400 tonnellate, con un KG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di 6 metri (KM=10m), è necessario trasferire un peso di 100 tonnellate da una stiva (Kg = 2,5 metri) al ponte. </a:t>
            </a:r>
          </a:p>
          <a:p>
            <a:pPr marL="450850" indent="-450850" algn="just"/>
            <a:endParaRPr lang="it-IT" sz="1600" dirty="0" smtClean="0"/>
          </a:p>
          <a:p>
            <a:pPr marL="450850" indent="-450850" algn="just"/>
            <a:r>
              <a:rPr lang="it-IT" sz="1600" dirty="0"/>
              <a:t>	</a:t>
            </a:r>
            <a:r>
              <a:rPr lang="it-IT" sz="1600" dirty="0" smtClean="0"/>
              <a:t>Determinare il KG</a:t>
            </a:r>
            <a:r>
              <a:rPr lang="it-IT" sz="1600" baseline="-25000" dirty="0" smtClean="0"/>
              <a:t>1</a:t>
            </a:r>
            <a:r>
              <a:rPr lang="it-IT" sz="1600" dirty="0" smtClean="0"/>
              <a:t> della nave e la nuova altezza metacentrica (G</a:t>
            </a:r>
            <a:r>
              <a:rPr lang="it-IT" sz="1600" baseline="-25000" dirty="0" smtClean="0"/>
              <a:t>1</a:t>
            </a:r>
            <a:r>
              <a:rPr lang="it-IT" sz="1600" dirty="0" smtClean="0"/>
              <a:t>M) nel momento in cui il peso viene sollevato dalla gru della nave, la cui testa si trova a 18 metri rispetto al piano di base</a:t>
            </a:r>
          </a:p>
          <a:p>
            <a:pPr marL="450850" indent="-450850" algn="just"/>
            <a:endParaRPr lang="it-IT" sz="1600" dirty="0" smtClean="0"/>
          </a:p>
          <a:p>
            <a:pPr marL="450850" indent="-450850" algn="just">
              <a:buAutoNum type="arabicParenR"/>
            </a:pPr>
            <a:r>
              <a:rPr lang="it-IT" sz="1600" dirty="0" smtClean="0"/>
              <a:t>d = 18m-2,5m=15,5m</a:t>
            </a:r>
          </a:p>
          <a:p>
            <a:pPr marL="450850" indent="-450850" algn="just">
              <a:buAutoNum type="arabicParenR"/>
            </a:pPr>
            <a:r>
              <a:rPr lang="it-IT" sz="1600" dirty="0"/>
              <a:t>S</a:t>
            </a:r>
            <a:r>
              <a:rPr lang="it-IT" sz="1600" dirty="0" smtClean="0"/>
              <a:t>ollevamento del peso</a:t>
            </a:r>
          </a:p>
          <a:p>
            <a:pPr marL="450850" indent="-450850" algn="just">
              <a:buAutoNum type="arabicParenR"/>
            </a:pPr>
            <a:r>
              <a:rPr lang="it-IT" sz="1600" dirty="0" smtClean="0"/>
              <a:t>Calcolo dello spostamento del baricentro nave</a:t>
            </a:r>
          </a:p>
          <a:p>
            <a:pPr marL="450850" indent="-450850" algn="just">
              <a:buAutoNum type="arabicParenR"/>
            </a:pPr>
            <a:r>
              <a:rPr lang="it-IT" sz="1600" dirty="0" smtClean="0"/>
              <a:t>G</a:t>
            </a:r>
            <a:r>
              <a:rPr lang="it-IT" sz="1600" baseline="-25000" dirty="0" smtClean="0"/>
              <a:t>0</a:t>
            </a:r>
            <a:r>
              <a:rPr lang="it-IT" sz="1600" dirty="0" smtClean="0">
                <a:solidFill>
                  <a:srgbClr val="FF0000"/>
                </a:solidFill>
              </a:rPr>
              <a:t>G</a:t>
            </a:r>
            <a:r>
              <a:rPr lang="it-IT" sz="1600" baseline="-25000" dirty="0" smtClean="0">
                <a:solidFill>
                  <a:srgbClr val="FF0000"/>
                </a:solidFill>
              </a:rPr>
              <a:t>1</a:t>
            </a:r>
            <a:r>
              <a:rPr lang="it-IT" sz="1600" dirty="0" smtClean="0"/>
              <a:t> = </a:t>
            </a:r>
            <a:r>
              <a:rPr lang="it-IT" sz="1600" dirty="0" err="1" smtClean="0"/>
              <a:t>P*d</a:t>
            </a:r>
            <a:r>
              <a:rPr lang="it-IT" sz="1600" dirty="0" smtClean="0"/>
              <a:t>/</a:t>
            </a:r>
            <a:r>
              <a:rPr lang="it-IT" sz="1600" dirty="0" smtClean="0">
                <a:latin typeface="Symbol" pitchFamily="18" charset="2"/>
              </a:rPr>
              <a:t>D </a:t>
            </a:r>
            <a:r>
              <a:rPr lang="it-IT" sz="1600" dirty="0" smtClean="0"/>
              <a:t>= 100t*15,5m/12400t</a:t>
            </a:r>
          </a:p>
          <a:p>
            <a:pPr marL="450850" indent="-450850" algn="just">
              <a:buAutoNum type="arabicParenR"/>
            </a:pPr>
            <a:r>
              <a:rPr lang="it-IT" sz="1600" dirty="0" smtClean="0"/>
              <a:t>G</a:t>
            </a:r>
            <a:r>
              <a:rPr lang="it-IT" sz="1600" baseline="-25000" dirty="0" smtClean="0"/>
              <a:t>0</a:t>
            </a:r>
            <a:r>
              <a:rPr lang="it-IT" sz="1600" dirty="0" smtClean="0">
                <a:solidFill>
                  <a:srgbClr val="FF0000"/>
                </a:solidFill>
              </a:rPr>
              <a:t>G</a:t>
            </a:r>
            <a:r>
              <a:rPr lang="it-IT" sz="1600" baseline="-25000" dirty="0" smtClean="0">
                <a:solidFill>
                  <a:srgbClr val="FF0000"/>
                </a:solidFill>
              </a:rPr>
              <a:t>1</a:t>
            </a:r>
            <a:r>
              <a:rPr lang="it-IT" sz="1600" dirty="0" smtClean="0"/>
              <a:t> = 1,25m</a:t>
            </a:r>
          </a:p>
          <a:p>
            <a:pPr marL="450850" indent="-450850" algn="just">
              <a:buAutoNum type="arabicParenR"/>
            </a:pPr>
            <a:r>
              <a:rPr lang="it-IT" sz="1600" dirty="0" smtClean="0"/>
              <a:t>KG</a:t>
            </a:r>
            <a:r>
              <a:rPr lang="it-IT" sz="1600" baseline="-25000" dirty="0" smtClean="0"/>
              <a:t>1</a:t>
            </a:r>
            <a:r>
              <a:rPr lang="it-IT" sz="1600" dirty="0" smtClean="0"/>
              <a:t> = 7,25m</a:t>
            </a:r>
          </a:p>
          <a:p>
            <a:pPr marL="450850" indent="-450850" algn="just">
              <a:buFontTx/>
              <a:buAutoNum type="arabicParenR"/>
            </a:pPr>
            <a:r>
              <a:rPr lang="it-IT" sz="1600" b="1" dirty="0" smtClean="0">
                <a:solidFill>
                  <a:srgbClr val="FF0000"/>
                </a:solidFill>
              </a:rPr>
              <a:t>G</a:t>
            </a:r>
            <a:r>
              <a:rPr lang="it-IT" sz="16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600" b="1" dirty="0" smtClean="0">
                <a:solidFill>
                  <a:srgbClr val="FF0000"/>
                </a:solidFill>
              </a:rPr>
              <a:t>M = 2,75m </a:t>
            </a:r>
            <a:r>
              <a:rPr lang="it-IT" sz="1600" dirty="0" smtClean="0"/>
              <a:t>(G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M = 4m)</a:t>
            </a:r>
          </a:p>
        </p:txBody>
      </p:sp>
      <p:sp>
        <p:nvSpPr>
          <p:cNvPr id="3" name="Rettangolo 2"/>
          <p:cNvSpPr/>
          <p:nvPr/>
        </p:nvSpPr>
        <p:spPr>
          <a:xfrm>
            <a:off x="3527376" y="5229200"/>
            <a:ext cx="72008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400" dirty="0"/>
          </a:p>
        </p:txBody>
      </p:sp>
      <p:cxnSp>
        <p:nvCxnSpPr>
          <p:cNvPr id="4" name="Connettore 1 3"/>
          <p:cNvCxnSpPr/>
          <p:nvPr/>
        </p:nvCxnSpPr>
        <p:spPr>
          <a:xfrm flipV="1">
            <a:off x="2519264" y="1340768"/>
            <a:ext cx="0" cy="24842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5" name="Gruppo 4"/>
          <p:cNvGrpSpPr/>
          <p:nvPr/>
        </p:nvGrpSpPr>
        <p:grpSpPr>
          <a:xfrm>
            <a:off x="287016" y="3717032"/>
            <a:ext cx="4464496" cy="2808312"/>
            <a:chOff x="899592" y="3717032"/>
            <a:chExt cx="2091258" cy="1872208"/>
          </a:xfrm>
        </p:grpSpPr>
        <p:sp>
          <p:nvSpPr>
            <p:cNvPr id="6" name="Ritardo 5"/>
            <p:cNvSpPr/>
            <p:nvPr/>
          </p:nvSpPr>
          <p:spPr>
            <a:xfrm rot="5400000">
              <a:off x="1043608" y="3645024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" name="Connettore 1 6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igura a mano libera 7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9" name="Connettore 1 8"/>
          <p:cNvCxnSpPr/>
          <p:nvPr/>
        </p:nvCxnSpPr>
        <p:spPr>
          <a:xfrm flipV="1">
            <a:off x="2519264" y="1772816"/>
            <a:ext cx="0" cy="475252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Ovale 9"/>
          <p:cNvSpPr/>
          <p:nvPr/>
        </p:nvSpPr>
        <p:spPr>
          <a:xfrm>
            <a:off x="2519264" y="27809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>
            <a:off x="3887416" y="1916832"/>
            <a:ext cx="0" cy="33123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3815408" y="0"/>
            <a:ext cx="288032" cy="1916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1 12"/>
          <p:cNvCxnSpPr/>
          <p:nvPr/>
        </p:nvCxnSpPr>
        <p:spPr>
          <a:xfrm>
            <a:off x="2519264" y="1340768"/>
            <a:ext cx="1368152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2519264" y="1916832"/>
            <a:ext cx="1368152" cy="93610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3726286" y="5046275"/>
            <a:ext cx="449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800" dirty="0" err="1" smtClean="0"/>
              <a:t>·</a:t>
            </a:r>
            <a:r>
              <a:rPr lang="it-IT" dirty="0" err="1" smtClean="0"/>
              <a:t>g</a:t>
            </a:r>
            <a:endParaRPr lang="it-IT" dirty="0"/>
          </a:p>
        </p:txBody>
      </p:sp>
      <p:cxnSp>
        <p:nvCxnSpPr>
          <p:cNvPr id="16" name="Connettore 2 15"/>
          <p:cNvCxnSpPr/>
          <p:nvPr/>
        </p:nvCxnSpPr>
        <p:spPr>
          <a:xfrm>
            <a:off x="3887416" y="5517232"/>
            <a:ext cx="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887416" y="573325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375248" y="545741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B</a:t>
            </a:r>
            <a:endParaRPr lang="it-IT" sz="4000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2375248" y="443711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G</a:t>
            </a:r>
            <a:r>
              <a:rPr lang="it-IT" sz="2400" b="1" baseline="-25000" dirty="0" smtClean="0"/>
              <a:t>0</a:t>
            </a:r>
            <a:endParaRPr lang="it-IT" sz="4000" b="1" baseline="-250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2375248" y="35730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M</a:t>
            </a:r>
            <a:endParaRPr lang="it-IT" sz="40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3743400" y="1484784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dirty="0" err="1" smtClean="0">
                <a:solidFill>
                  <a:srgbClr val="FF0000"/>
                </a:solidFill>
              </a:rPr>
              <a:t>·</a:t>
            </a:r>
            <a:r>
              <a:rPr lang="it-IT" sz="2800" b="1" baseline="70000" dirty="0" err="1" smtClean="0"/>
              <a:t>gv</a:t>
            </a:r>
            <a:endParaRPr lang="it-IT" sz="4000" b="1" baseline="70000" dirty="0"/>
          </a:p>
        </p:txBody>
      </p:sp>
      <p:cxnSp>
        <p:nvCxnSpPr>
          <p:cNvPr id="23" name="Connettore 1 22"/>
          <p:cNvCxnSpPr/>
          <p:nvPr/>
        </p:nvCxnSpPr>
        <p:spPr>
          <a:xfrm>
            <a:off x="35496" y="6525344"/>
            <a:ext cx="5004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251520" y="6525344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2015208" y="4089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G</a:t>
            </a:r>
            <a:r>
              <a:rPr lang="it-IT" sz="2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2000" b="1" baseline="-25000" dirty="0" smtClean="0">
                <a:solidFill>
                  <a:srgbClr val="FF0000"/>
                </a:solidFill>
              </a:rPr>
              <a:t> </a:t>
            </a:r>
            <a:r>
              <a:rPr lang="it-IT" sz="5400" dirty="0" smtClean="0">
                <a:solidFill>
                  <a:srgbClr val="FF0000"/>
                </a:solidFill>
              </a:rPr>
              <a:t>·</a:t>
            </a:r>
            <a:endParaRPr lang="it-IT" sz="6000" b="1" baseline="-25000" dirty="0">
              <a:solidFill>
                <a:srgbClr val="FF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499992" y="2780928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d = 15,5m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27" name="Gruppo 26"/>
          <p:cNvGrpSpPr/>
          <p:nvPr/>
        </p:nvGrpSpPr>
        <p:grpSpPr>
          <a:xfrm>
            <a:off x="3887416" y="1916832"/>
            <a:ext cx="648072" cy="3528392"/>
            <a:chOff x="3995936" y="1916832"/>
            <a:chExt cx="648072" cy="1656184"/>
          </a:xfrm>
        </p:grpSpPr>
        <p:sp>
          <p:nvSpPr>
            <p:cNvPr id="28" name="Parentesi graffa chiusa 27"/>
            <p:cNvSpPr/>
            <p:nvPr/>
          </p:nvSpPr>
          <p:spPr>
            <a:xfrm>
              <a:off x="4427984" y="1916832"/>
              <a:ext cx="216024" cy="1656184"/>
            </a:xfrm>
            <a:prstGeom prst="rightBrace">
              <a:avLst>
                <a:gd name="adj1" fmla="val 137303"/>
                <a:gd name="adj2" fmla="val 30653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9" name="Connettore 1 28"/>
            <p:cNvCxnSpPr/>
            <p:nvPr/>
          </p:nvCxnSpPr>
          <p:spPr>
            <a:xfrm>
              <a:off x="3995936" y="1916832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>
              <a:off x="3995936" y="3573016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3" name="Connettore 1 32"/>
          <p:cNvCxnSpPr/>
          <p:nvPr/>
        </p:nvCxnSpPr>
        <p:spPr>
          <a:xfrm flipV="1">
            <a:off x="107504" y="5315109"/>
            <a:ext cx="4968552" cy="55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1547664" y="5176609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</a:t>
            </a:r>
            <a:endParaRPr lang="it-IT" sz="1200" b="1" dirty="0">
              <a:solidFill>
                <a:srgbClr val="0070C0"/>
              </a:solidFill>
            </a:endParaRPr>
          </a:p>
        </p:txBody>
      </p:sp>
      <p:grpSp>
        <p:nvGrpSpPr>
          <p:cNvPr id="39" name="Gruppo 38"/>
          <p:cNvGrpSpPr/>
          <p:nvPr/>
        </p:nvGrpSpPr>
        <p:grpSpPr>
          <a:xfrm>
            <a:off x="3887416" y="5445224"/>
            <a:ext cx="900608" cy="1080120"/>
            <a:chOff x="3995936" y="5445224"/>
            <a:chExt cx="1296144" cy="1080120"/>
          </a:xfrm>
        </p:grpSpPr>
        <p:sp>
          <p:nvSpPr>
            <p:cNvPr id="36" name="Parentesi graffa chiusa 35"/>
            <p:cNvSpPr/>
            <p:nvPr/>
          </p:nvSpPr>
          <p:spPr>
            <a:xfrm>
              <a:off x="4932040" y="5445224"/>
              <a:ext cx="360040" cy="1080120"/>
            </a:xfrm>
            <a:prstGeom prst="rightBrace">
              <a:avLst>
                <a:gd name="adj1" fmla="val 63360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7" name="Connettore 1 36"/>
            <p:cNvCxnSpPr/>
            <p:nvPr/>
          </p:nvCxnSpPr>
          <p:spPr>
            <a:xfrm>
              <a:off x="3995936" y="5445224"/>
              <a:ext cx="93610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CasellaDiTesto 39"/>
          <p:cNvSpPr txBox="1"/>
          <p:nvPr/>
        </p:nvSpPr>
        <p:spPr>
          <a:xfrm>
            <a:off x="4716016" y="5805264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2,5m</a:t>
            </a:r>
            <a:endParaRPr lang="it-IT" dirty="0"/>
          </a:p>
        </p:txBody>
      </p:sp>
      <p:grpSp>
        <p:nvGrpSpPr>
          <p:cNvPr id="41" name="Gruppo 40"/>
          <p:cNvGrpSpPr/>
          <p:nvPr/>
        </p:nvGrpSpPr>
        <p:grpSpPr>
          <a:xfrm flipH="1">
            <a:off x="1907704" y="4797152"/>
            <a:ext cx="611560" cy="1728192"/>
            <a:chOff x="3635896" y="5517232"/>
            <a:chExt cx="1656184" cy="1944216"/>
          </a:xfrm>
        </p:grpSpPr>
        <p:sp>
          <p:nvSpPr>
            <p:cNvPr id="42" name="Parentesi graffa chiusa 41"/>
            <p:cNvSpPr/>
            <p:nvPr/>
          </p:nvSpPr>
          <p:spPr>
            <a:xfrm>
              <a:off x="4932040" y="5517232"/>
              <a:ext cx="360040" cy="1944216"/>
            </a:xfrm>
            <a:prstGeom prst="rightBrace">
              <a:avLst>
                <a:gd name="adj1" fmla="val 63360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3" name="Connettore 1 42"/>
            <p:cNvCxnSpPr/>
            <p:nvPr/>
          </p:nvCxnSpPr>
          <p:spPr>
            <a:xfrm>
              <a:off x="3635896" y="5517232"/>
              <a:ext cx="129614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5" name="CasellaDiTesto 44"/>
          <p:cNvSpPr txBox="1"/>
          <p:nvPr/>
        </p:nvSpPr>
        <p:spPr>
          <a:xfrm>
            <a:off x="1403648" y="544522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6m</a:t>
            </a:r>
            <a:endParaRPr lang="it-IT" dirty="0"/>
          </a:p>
        </p:txBody>
      </p:sp>
      <p:cxnSp>
        <p:nvCxnSpPr>
          <p:cNvPr id="47" name="Connettore 1 46"/>
          <p:cNvCxnSpPr/>
          <p:nvPr/>
        </p:nvCxnSpPr>
        <p:spPr>
          <a:xfrm>
            <a:off x="3203848" y="5733256"/>
            <a:ext cx="12961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8" name="Gruppo 47"/>
          <p:cNvGrpSpPr/>
          <p:nvPr/>
        </p:nvGrpSpPr>
        <p:grpSpPr>
          <a:xfrm flipH="1">
            <a:off x="3347864" y="1916832"/>
            <a:ext cx="648072" cy="4608512"/>
            <a:chOff x="3995936" y="1916832"/>
            <a:chExt cx="648072" cy="1656184"/>
          </a:xfrm>
        </p:grpSpPr>
        <p:sp>
          <p:nvSpPr>
            <p:cNvPr id="49" name="Parentesi graffa chiusa 48"/>
            <p:cNvSpPr/>
            <p:nvPr/>
          </p:nvSpPr>
          <p:spPr>
            <a:xfrm>
              <a:off x="4427984" y="1916832"/>
              <a:ext cx="216024" cy="1656184"/>
            </a:xfrm>
            <a:prstGeom prst="rightBrace">
              <a:avLst>
                <a:gd name="adj1" fmla="val 137303"/>
                <a:gd name="adj2" fmla="val 31482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0" name="Connettore 1 49"/>
            <p:cNvCxnSpPr/>
            <p:nvPr/>
          </p:nvCxnSpPr>
          <p:spPr>
            <a:xfrm>
              <a:off x="3995936" y="1916832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3995936" y="3573016"/>
              <a:ext cx="432048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CasellaDiTesto 51"/>
          <p:cNvSpPr txBox="1"/>
          <p:nvPr/>
        </p:nvSpPr>
        <p:spPr>
          <a:xfrm>
            <a:off x="2771800" y="314096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18m</a:t>
            </a:r>
            <a:endParaRPr lang="it-IT" dirty="0"/>
          </a:p>
        </p:txBody>
      </p:sp>
      <p:grpSp>
        <p:nvGrpSpPr>
          <p:cNvPr id="55" name="Gruppo 54"/>
          <p:cNvGrpSpPr/>
          <p:nvPr/>
        </p:nvGrpSpPr>
        <p:grpSpPr>
          <a:xfrm flipH="1">
            <a:off x="1835696" y="4581128"/>
            <a:ext cx="683568" cy="216024"/>
            <a:chOff x="3635896" y="5517232"/>
            <a:chExt cx="1656184" cy="1944216"/>
          </a:xfrm>
        </p:grpSpPr>
        <p:sp>
          <p:nvSpPr>
            <p:cNvPr id="56" name="Parentesi graffa chiusa 55"/>
            <p:cNvSpPr/>
            <p:nvPr/>
          </p:nvSpPr>
          <p:spPr>
            <a:xfrm>
              <a:off x="4932040" y="5517232"/>
              <a:ext cx="360040" cy="1944216"/>
            </a:xfrm>
            <a:prstGeom prst="rightBrace">
              <a:avLst>
                <a:gd name="adj1" fmla="val 63360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Connettore 1 56"/>
            <p:cNvCxnSpPr/>
            <p:nvPr/>
          </p:nvCxnSpPr>
          <p:spPr>
            <a:xfrm>
              <a:off x="3635896" y="5517232"/>
              <a:ext cx="1296144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8" name="CasellaDiTesto 57"/>
          <p:cNvSpPr txBox="1"/>
          <p:nvPr/>
        </p:nvSpPr>
        <p:spPr>
          <a:xfrm>
            <a:off x="1115616" y="4509120"/>
            <a:ext cx="77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1,25m</a:t>
            </a:r>
            <a:endParaRPr lang="it-IT" dirty="0"/>
          </a:p>
        </p:txBody>
      </p:sp>
      <p:grpSp>
        <p:nvGrpSpPr>
          <p:cNvPr id="59" name="Gruppo 58"/>
          <p:cNvGrpSpPr/>
          <p:nvPr/>
        </p:nvGrpSpPr>
        <p:grpSpPr>
          <a:xfrm flipH="1">
            <a:off x="971600" y="4581128"/>
            <a:ext cx="1012698" cy="1944216"/>
            <a:chOff x="2159548" y="5517232"/>
            <a:chExt cx="3132532" cy="1944216"/>
          </a:xfrm>
        </p:grpSpPr>
        <p:sp>
          <p:nvSpPr>
            <p:cNvPr id="60" name="Parentesi graffa chiusa 59"/>
            <p:cNvSpPr/>
            <p:nvPr/>
          </p:nvSpPr>
          <p:spPr>
            <a:xfrm>
              <a:off x="4932040" y="5517232"/>
              <a:ext cx="360040" cy="1944216"/>
            </a:xfrm>
            <a:prstGeom prst="rightBrace">
              <a:avLst>
                <a:gd name="adj1" fmla="val 63360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1" name="Connettore 1 60"/>
            <p:cNvCxnSpPr>
              <a:stCxn id="56" idx="0"/>
            </p:cNvCxnSpPr>
            <p:nvPr/>
          </p:nvCxnSpPr>
          <p:spPr>
            <a:xfrm>
              <a:off x="2159548" y="5517232"/>
              <a:ext cx="277249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CasellaDiTesto 61"/>
          <p:cNvSpPr txBox="1"/>
          <p:nvPr/>
        </p:nvSpPr>
        <p:spPr>
          <a:xfrm>
            <a:off x="323528" y="5373216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7,25m</a:t>
            </a:r>
            <a:endParaRPr lang="it-IT" sz="1400" b="1" dirty="0"/>
          </a:p>
        </p:txBody>
      </p:sp>
      <p:grpSp>
        <p:nvGrpSpPr>
          <p:cNvPr id="64" name="Gruppo 63"/>
          <p:cNvGrpSpPr/>
          <p:nvPr/>
        </p:nvGrpSpPr>
        <p:grpSpPr>
          <a:xfrm flipH="1">
            <a:off x="1547664" y="3933056"/>
            <a:ext cx="1012698" cy="648072"/>
            <a:chOff x="2159548" y="5517232"/>
            <a:chExt cx="3132532" cy="1944216"/>
          </a:xfrm>
        </p:grpSpPr>
        <p:sp>
          <p:nvSpPr>
            <p:cNvPr id="65" name="Parentesi graffa chiusa 64"/>
            <p:cNvSpPr/>
            <p:nvPr/>
          </p:nvSpPr>
          <p:spPr>
            <a:xfrm>
              <a:off x="4932040" y="5517232"/>
              <a:ext cx="360040" cy="1944216"/>
            </a:xfrm>
            <a:prstGeom prst="rightBrace">
              <a:avLst>
                <a:gd name="adj1" fmla="val 63360"/>
                <a:gd name="adj2" fmla="val 50000"/>
              </a:avLst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6" name="Connettore 1 65"/>
            <p:cNvCxnSpPr/>
            <p:nvPr/>
          </p:nvCxnSpPr>
          <p:spPr>
            <a:xfrm>
              <a:off x="2159548" y="5517232"/>
              <a:ext cx="277249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7" name="CasellaDiTesto 66"/>
          <p:cNvSpPr txBox="1"/>
          <p:nvPr/>
        </p:nvSpPr>
        <p:spPr>
          <a:xfrm>
            <a:off x="899592" y="4077072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2,75m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63" name="Ovale 62"/>
          <p:cNvSpPr/>
          <p:nvPr/>
        </p:nvSpPr>
        <p:spPr>
          <a:xfrm>
            <a:off x="539552" y="404664"/>
            <a:ext cx="1368152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Esercizio</a:t>
            </a:r>
            <a:r>
              <a:rPr lang="it-IT" sz="2000" b="1" dirty="0" smtClean="0"/>
              <a:t> </a:t>
            </a:r>
            <a:r>
              <a:rPr lang="it-IT" sz="4800" b="1" dirty="0" smtClean="0"/>
              <a:t>1</a:t>
            </a:r>
            <a:endParaRPr lang="it-IT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12 " pathEditMode="relative" ptsTypes="AA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9912 " pathEditMode="relative" ptsTypes="AA">
                                      <p:cBhvr>
                                        <p:cTn id="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52451 " pathEditMode="relative" ptsTypes="AA"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52451 " pathEditMode="relative" ptsTypes="AA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/>
      <p:bldP spid="26" grpId="0"/>
      <p:bldP spid="40" grpId="0"/>
      <p:bldP spid="45" grpId="0"/>
      <p:bldP spid="52" grpId="0"/>
      <p:bldP spid="58" grpId="0"/>
      <p:bldP spid="62" grpId="0"/>
      <p:bldP spid="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ttore 1 26"/>
          <p:cNvCxnSpPr/>
          <p:nvPr/>
        </p:nvCxnSpPr>
        <p:spPr>
          <a:xfrm>
            <a:off x="5868144" y="1700808"/>
            <a:ext cx="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ttangolo 27"/>
          <p:cNvSpPr/>
          <p:nvPr/>
        </p:nvSpPr>
        <p:spPr>
          <a:xfrm>
            <a:off x="5580112" y="3068960"/>
            <a:ext cx="576064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carico</a:t>
            </a:r>
            <a:endParaRPr lang="it-IT" sz="1200" dirty="0"/>
          </a:p>
        </p:txBody>
      </p:sp>
      <p:sp>
        <p:nvSpPr>
          <p:cNvPr id="29" name="Rettangolo 28"/>
          <p:cNvSpPr/>
          <p:nvPr/>
        </p:nvSpPr>
        <p:spPr>
          <a:xfrm>
            <a:off x="5724128" y="908720"/>
            <a:ext cx="28803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0" y="0"/>
            <a:ext cx="51480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Carichi pendolari </a:t>
            </a:r>
          </a:p>
          <a:p>
            <a:r>
              <a:rPr lang="it-IT" sz="2000" b="1" dirty="0" smtClean="0"/>
              <a:t>Imbarco di un carico pendolare di lieve entità</a:t>
            </a:r>
            <a:endParaRPr lang="it-IT" sz="2000" b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395536" y="3717032"/>
            <a:ext cx="4464496" cy="2808312"/>
            <a:chOff x="899592" y="3717032"/>
            <a:chExt cx="2091258" cy="1872208"/>
          </a:xfrm>
        </p:grpSpPr>
        <p:sp>
          <p:nvSpPr>
            <p:cNvPr id="4" name="Ritardo 3"/>
            <p:cNvSpPr/>
            <p:nvPr/>
          </p:nvSpPr>
          <p:spPr>
            <a:xfrm rot="5400000">
              <a:off x="1043608" y="3645024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" name="Connettore 1 4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igura a mano libera 5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7" name="Connettore 1 6"/>
          <p:cNvCxnSpPr/>
          <p:nvPr/>
        </p:nvCxnSpPr>
        <p:spPr>
          <a:xfrm flipV="1">
            <a:off x="2627784" y="1340768"/>
            <a:ext cx="0" cy="24842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V="1">
            <a:off x="2627784" y="1772816"/>
            <a:ext cx="0" cy="475252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2627784" y="27809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483768" y="545741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B</a:t>
            </a:r>
            <a:endParaRPr lang="it-IT" sz="40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483768" y="436510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</a:t>
            </a:r>
            <a:r>
              <a:rPr lang="it-IT" sz="1400" b="1" dirty="0" smtClean="0"/>
              <a:t>G</a:t>
            </a:r>
            <a:r>
              <a:rPr lang="it-IT" sz="1400" b="1" baseline="-25000" dirty="0" smtClean="0"/>
              <a:t>0</a:t>
            </a:r>
            <a:endParaRPr lang="it-IT" sz="2400" b="1" baseline="-25000" dirty="0"/>
          </a:p>
        </p:txBody>
      </p:sp>
      <p:cxnSp>
        <p:nvCxnSpPr>
          <p:cNvPr id="16" name="Connettore 1 15"/>
          <p:cNvCxnSpPr/>
          <p:nvPr/>
        </p:nvCxnSpPr>
        <p:spPr>
          <a:xfrm>
            <a:off x="2627784" y="1340768"/>
            <a:ext cx="324036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2627784" y="1700808"/>
            <a:ext cx="3240360" cy="11521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ttangolo 21"/>
          <p:cNvSpPr/>
          <p:nvPr/>
        </p:nvSpPr>
        <p:spPr>
          <a:xfrm>
            <a:off x="5292080" y="3501008"/>
            <a:ext cx="3851920" cy="3356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342900" indent="-342900">
              <a:buAutoNum type="arabicParenR"/>
            </a:pPr>
            <a:endParaRPr lang="it-IT" sz="1100" dirty="0" smtClean="0"/>
          </a:p>
        </p:txBody>
      </p:sp>
      <p:cxnSp>
        <p:nvCxnSpPr>
          <p:cNvPr id="23" name="Connettore 1 22"/>
          <p:cNvCxnSpPr/>
          <p:nvPr/>
        </p:nvCxnSpPr>
        <p:spPr>
          <a:xfrm flipV="1">
            <a:off x="107504" y="5157192"/>
            <a:ext cx="5184576" cy="110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467544" y="5024209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</a:t>
            </a:r>
            <a:endParaRPr lang="it-IT" sz="1200" b="1" dirty="0">
              <a:solidFill>
                <a:srgbClr val="0070C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796136" y="13407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cxnSp>
        <p:nvCxnSpPr>
          <p:cNvPr id="32" name="Connettore 2 31"/>
          <p:cNvCxnSpPr/>
          <p:nvPr/>
        </p:nvCxnSpPr>
        <p:spPr>
          <a:xfrm>
            <a:off x="5868144" y="1700808"/>
            <a:ext cx="0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5868144" y="1700808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p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2339752" y="4941168"/>
            <a:ext cx="576064" cy="43204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2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483768" y="486916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·</a:t>
            </a:r>
            <a:r>
              <a:rPr lang="it-IT" sz="1400" b="1" dirty="0" smtClean="0"/>
              <a:t>m</a:t>
            </a:r>
            <a:r>
              <a:rPr lang="it-IT" sz="1400" b="1" baseline="-25000" dirty="0" smtClean="0"/>
              <a:t>0</a:t>
            </a:r>
            <a:endParaRPr lang="it-IT" sz="2400" b="1" baseline="-250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6228184" y="260649"/>
            <a:ext cx="2808312" cy="65973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975" indent="-180975" algn="just">
              <a:buAutoNum type="arabicParenR"/>
            </a:pPr>
            <a:r>
              <a:rPr lang="it-IT" sz="1200" dirty="0" smtClean="0"/>
              <a:t>Il carico viene sollevato e il peso deve essere applicato alla testa della gru (punto A).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Il dislocamento cambia </a:t>
            </a:r>
            <a:r>
              <a:rPr lang="it-IT" sz="1200" dirty="0" smtClean="0">
                <a:latin typeface="Symbol" pitchFamily="18" charset="2"/>
              </a:rPr>
              <a:t>D</a:t>
            </a:r>
            <a:r>
              <a:rPr lang="it-IT" sz="1200" dirty="0" smtClean="0"/>
              <a:t>’ = </a:t>
            </a:r>
            <a:r>
              <a:rPr lang="it-IT" sz="1200" dirty="0" smtClean="0">
                <a:latin typeface="Symbol" pitchFamily="18" charset="2"/>
              </a:rPr>
              <a:t>D</a:t>
            </a:r>
            <a:r>
              <a:rPr lang="it-IT" sz="1200" dirty="0" smtClean="0"/>
              <a:t> + p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Dato che il carico è di lieve entità, dobbiamo immaginare che sia stato caricato in corrispondenza della linea di galleggiamento iniziale, con il proprio baricentro sul punto che si chiama “metacentro differenziale”, indicato con “m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”. 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Per capire i movimenti della nave, conseguenti all’imbarco, bisogna immaginare che il peso si sposti verticalmente di una altezza “h” ed infine lateralmente a dritta di una distanza “y”, fino alla testa della gru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L’imbarco “virtuale” del peso su m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, comporta un aumento dell’immersione chiamato “</a:t>
            </a:r>
            <a:r>
              <a:rPr lang="it-IT" sz="1200" dirty="0" smtClean="0">
                <a:latin typeface="Symbol" pitchFamily="18" charset="2"/>
              </a:rPr>
              <a:t>e</a:t>
            </a:r>
            <a:r>
              <a:rPr lang="it-IT" sz="1200" dirty="0" smtClean="0"/>
              <a:t>” (</a:t>
            </a:r>
            <a:r>
              <a:rPr lang="it-IT" sz="1200" dirty="0" err="1" smtClean="0">
                <a:latin typeface="Symbol" pitchFamily="18" charset="2"/>
              </a:rPr>
              <a:t>e</a:t>
            </a:r>
            <a:r>
              <a:rPr lang="it-IT" sz="1200" dirty="0" smtClean="0">
                <a:latin typeface="Symbol" pitchFamily="18" charset="2"/>
              </a:rPr>
              <a:t> </a:t>
            </a:r>
            <a:r>
              <a:rPr lang="it-IT" sz="1200" dirty="0" smtClean="0"/>
              <a:t>variazione del Bordo Libero). Dato che il peso è di lieve entità dobbiamo approssimare che il baricentro G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 non abbia cambiato la sua posizione a causa del carico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Lo spostamento “virtuale” verso l’alto “h” comporta un innalzamento del baricentro da G</a:t>
            </a:r>
            <a:r>
              <a:rPr lang="it-IT" sz="1200" baseline="-25000" dirty="0" smtClean="0"/>
              <a:t>0</a:t>
            </a:r>
            <a:r>
              <a:rPr lang="it-IT" sz="1200" dirty="0" smtClean="0"/>
              <a:t> a </a:t>
            </a:r>
            <a:r>
              <a:rPr lang="it-IT" sz="1200" dirty="0" smtClean="0">
                <a:solidFill>
                  <a:srgbClr val="FF0000"/>
                </a:solidFill>
              </a:rPr>
              <a:t>G</a:t>
            </a:r>
            <a:r>
              <a:rPr lang="it-IT" sz="1200" baseline="-25000" dirty="0" smtClean="0">
                <a:solidFill>
                  <a:srgbClr val="FF0000"/>
                </a:solidFill>
              </a:rPr>
              <a:t>1</a:t>
            </a:r>
            <a:r>
              <a:rPr lang="it-IT" sz="1200" dirty="0" smtClean="0"/>
              <a:t>. </a:t>
            </a:r>
          </a:p>
          <a:p>
            <a:pPr marL="180975" indent="-180975" algn="just">
              <a:buAutoNum type="arabicParenR"/>
            </a:pPr>
            <a:r>
              <a:rPr lang="it-IT" sz="1200" dirty="0" smtClean="0"/>
              <a:t>Lo spostamento “virtuale” verso dritta “y”, comporta lo spostamento a dritta del baricentro da G</a:t>
            </a:r>
            <a:r>
              <a:rPr lang="it-IT" sz="1200" baseline="-25000" dirty="0" smtClean="0"/>
              <a:t>1</a:t>
            </a:r>
            <a:r>
              <a:rPr lang="it-IT" sz="1200" dirty="0" smtClean="0"/>
              <a:t> a G</a:t>
            </a:r>
            <a:r>
              <a:rPr lang="it-IT" sz="1200" baseline="-25000" dirty="0" smtClean="0"/>
              <a:t>2</a:t>
            </a:r>
            <a:r>
              <a:rPr lang="it-IT" sz="1200" dirty="0" smtClean="0"/>
              <a:t> e lo sbandamento della nave di un angolo “</a:t>
            </a:r>
            <a:r>
              <a:rPr lang="it-IT" sz="1200" dirty="0" smtClean="0">
                <a:latin typeface="Symbol" pitchFamily="18" charset="2"/>
              </a:rPr>
              <a:t>q</a:t>
            </a:r>
            <a:r>
              <a:rPr lang="it-IT" sz="1200" dirty="0" smtClean="0"/>
              <a:t>” (con conseguente variazione del bordo libero, con la creazione dei due menischi, di immersione a dritta e di emersione a sinistra)</a:t>
            </a:r>
            <a:endParaRPr lang="it-IT" sz="1050" dirty="0"/>
          </a:p>
        </p:txBody>
      </p:sp>
      <p:cxnSp>
        <p:nvCxnSpPr>
          <p:cNvPr id="41" name="Connettore 1 40"/>
          <p:cNvCxnSpPr/>
          <p:nvPr/>
        </p:nvCxnSpPr>
        <p:spPr>
          <a:xfrm>
            <a:off x="2627784" y="1700808"/>
            <a:ext cx="3240360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>
            <a:off x="3203848" y="134076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y</a:t>
            </a:r>
            <a:endParaRPr lang="it-IT" b="1" dirty="0">
              <a:solidFill>
                <a:srgbClr val="00B050"/>
              </a:solidFill>
            </a:endParaRPr>
          </a:p>
        </p:txBody>
      </p:sp>
      <p:cxnSp>
        <p:nvCxnSpPr>
          <p:cNvPr id="47" name="Connettore 1 46"/>
          <p:cNvCxnSpPr/>
          <p:nvPr/>
        </p:nvCxnSpPr>
        <p:spPr>
          <a:xfrm>
            <a:off x="2555776" y="1700808"/>
            <a:ext cx="0" cy="3456384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>
            <a:off x="2195736" y="27089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h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323528" y="692696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b="1" dirty="0" smtClean="0"/>
              <a:t> = Peso/TPC</a:t>
            </a:r>
            <a:endParaRPr lang="it-IT" sz="14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2483768" y="342900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err="1" smtClean="0">
                <a:solidFill>
                  <a:schemeClr val="accent2"/>
                </a:solidFill>
              </a:rPr>
              <a:t>·</a:t>
            </a:r>
            <a:r>
              <a:rPr lang="it-IT" sz="1400" b="1" dirty="0" err="1" smtClean="0">
                <a:solidFill>
                  <a:schemeClr val="accent2"/>
                </a:solidFill>
              </a:rPr>
              <a:t>M</a:t>
            </a:r>
            <a:endParaRPr lang="it-IT" sz="2400" b="1" baseline="-25000" dirty="0">
              <a:solidFill>
                <a:schemeClr val="accent2"/>
              </a:solidFill>
            </a:endParaRPr>
          </a:p>
        </p:txBody>
      </p:sp>
      <p:cxnSp>
        <p:nvCxnSpPr>
          <p:cNvPr id="53" name="Connettore 1 52"/>
          <p:cNvCxnSpPr/>
          <p:nvPr/>
        </p:nvCxnSpPr>
        <p:spPr>
          <a:xfrm flipV="1">
            <a:off x="107504" y="4930135"/>
            <a:ext cx="5184576" cy="1103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467544" y="4797152"/>
            <a:ext cx="42511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>
                    <a:lumMod val="50000"/>
                  </a:schemeClr>
                </a:solidFill>
              </a:rPr>
              <a:t>WL’</a:t>
            </a:r>
            <a:endParaRPr lang="it-IT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5" name="Connettore 1 54"/>
          <p:cNvCxnSpPr/>
          <p:nvPr/>
        </p:nvCxnSpPr>
        <p:spPr>
          <a:xfrm>
            <a:off x="144016" y="6525344"/>
            <a:ext cx="5004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/>
          <p:cNvSpPr txBox="1"/>
          <p:nvPr/>
        </p:nvSpPr>
        <p:spPr>
          <a:xfrm>
            <a:off x="3995936" y="6309320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971600" y="4880193"/>
            <a:ext cx="25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Symbol" pitchFamily="18" charset="2"/>
              </a:rPr>
              <a:t>e</a:t>
            </a:r>
            <a:endParaRPr lang="it-IT" sz="1200" b="1" dirty="0">
              <a:latin typeface="Symbol" pitchFamily="18" charset="2"/>
            </a:endParaRPr>
          </a:p>
        </p:txBody>
      </p:sp>
      <p:cxnSp>
        <p:nvCxnSpPr>
          <p:cNvPr id="59" name="Connettore 2 58"/>
          <p:cNvCxnSpPr/>
          <p:nvPr/>
        </p:nvCxnSpPr>
        <p:spPr>
          <a:xfrm flipV="1">
            <a:off x="1187624" y="494116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323528" y="888975"/>
            <a:ext cx="989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BL’ = BL – </a:t>
            </a:r>
            <a:r>
              <a:rPr lang="it-IT" sz="1400" b="1" dirty="0" smtClean="0">
                <a:latin typeface="Symbol" pitchFamily="18" charset="2"/>
              </a:rPr>
              <a:t>e</a:t>
            </a:r>
            <a:endParaRPr lang="it-IT" sz="1400" b="1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2267744" y="4129916"/>
            <a:ext cx="5148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sz="3000" b="1" dirty="0" smtClean="0">
                <a:solidFill>
                  <a:srgbClr val="FF0000"/>
                </a:solidFill>
              </a:rPr>
              <a:t>·</a:t>
            </a:r>
            <a:endParaRPr lang="it-IT" sz="3000" b="1" dirty="0">
              <a:solidFill>
                <a:srgbClr val="FF0000"/>
              </a:solidFill>
            </a:endParaRPr>
          </a:p>
        </p:txBody>
      </p:sp>
      <p:sp>
        <p:nvSpPr>
          <p:cNvPr id="63" name="CasellaDiTesto 62"/>
          <p:cNvSpPr txBox="1"/>
          <p:nvPr/>
        </p:nvSpPr>
        <p:spPr>
          <a:xfrm>
            <a:off x="323528" y="1104999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G</a:t>
            </a:r>
            <a:r>
              <a:rPr lang="it-IT" sz="1400" b="1" baseline="-25000" dirty="0" smtClean="0"/>
              <a:t>0</a:t>
            </a:r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P*h</a:t>
            </a:r>
            <a:r>
              <a:rPr lang="it-IT" sz="1400" b="1" dirty="0" smtClean="0"/>
              <a:t> /</a:t>
            </a:r>
            <a:r>
              <a:rPr lang="it-IT" sz="1400" b="1" dirty="0" smtClean="0">
                <a:latin typeface="Symbol" pitchFamily="18" charset="2"/>
              </a:rPr>
              <a:t>D</a:t>
            </a:r>
            <a:r>
              <a:rPr lang="it-IT" sz="1400" b="1" dirty="0" smtClean="0"/>
              <a:t>’</a:t>
            </a:r>
            <a:endParaRPr lang="it-IT" sz="1400" b="1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323528" y="1321023"/>
            <a:ext cx="1439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it-IT" sz="14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P*y</a:t>
            </a:r>
            <a:r>
              <a:rPr lang="it-IT" sz="1400" b="1" dirty="0" smtClean="0"/>
              <a:t> /</a:t>
            </a:r>
            <a:r>
              <a:rPr lang="it-IT" sz="1400" b="1" dirty="0" smtClean="0">
                <a:latin typeface="Symbol" pitchFamily="18" charset="2"/>
              </a:rPr>
              <a:t>D</a:t>
            </a:r>
            <a:r>
              <a:rPr lang="it-IT" sz="1400" b="1" dirty="0" smtClean="0"/>
              <a:t>’</a:t>
            </a:r>
          </a:p>
          <a:p>
            <a:r>
              <a:rPr lang="it-IT" sz="1400" b="1" dirty="0" smtClean="0"/>
              <a:t>Tg </a:t>
            </a:r>
            <a:r>
              <a:rPr lang="it-IT" sz="1400" b="1" dirty="0" smtClean="0">
                <a:latin typeface="Symbol" pitchFamily="18" charset="2"/>
              </a:rPr>
              <a:t>q</a:t>
            </a:r>
            <a:r>
              <a:rPr lang="it-IT" sz="1400" b="1" dirty="0" smtClean="0"/>
              <a:t> = 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G</a:t>
            </a:r>
            <a:r>
              <a:rPr lang="it-IT" sz="1400" b="1" baseline="-25000" dirty="0" smtClean="0"/>
              <a:t>2</a:t>
            </a:r>
            <a:r>
              <a:rPr lang="it-IT" sz="1400" b="1" dirty="0" smtClean="0"/>
              <a:t>/G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M</a:t>
            </a:r>
            <a:endParaRPr lang="it-IT" sz="1400" b="1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99792" y="4005064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>
                <a:solidFill>
                  <a:schemeClr val="accent6">
                    <a:lumMod val="75000"/>
                  </a:schemeClr>
                </a:solidFill>
              </a:rPr>
              <a:t>·</a:t>
            </a:r>
            <a:r>
              <a:rPr lang="it-IT" sz="14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it-IT" sz="14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it-IT" sz="2400" b="1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8" name="Connettore 1 67"/>
          <p:cNvCxnSpPr/>
          <p:nvPr/>
        </p:nvCxnSpPr>
        <p:spPr>
          <a:xfrm>
            <a:off x="2627784" y="3789040"/>
            <a:ext cx="216024" cy="576064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igura a mano libera 68"/>
          <p:cNvSpPr/>
          <p:nvPr/>
        </p:nvSpPr>
        <p:spPr>
          <a:xfrm>
            <a:off x="2628900" y="4093369"/>
            <a:ext cx="104775" cy="36512"/>
          </a:xfrm>
          <a:custGeom>
            <a:avLst/>
            <a:gdLst>
              <a:gd name="connsiteX0" fmla="*/ 0 w 104775"/>
              <a:gd name="connsiteY0" fmla="*/ 33337 h 36512"/>
              <a:gd name="connsiteX1" fmla="*/ 76200 w 104775"/>
              <a:gd name="connsiteY1" fmla="*/ 30956 h 36512"/>
              <a:gd name="connsiteX2" fmla="*/ 104775 w 104775"/>
              <a:gd name="connsiteY2" fmla="*/ 0 h 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36512">
                <a:moveTo>
                  <a:pt x="0" y="33337"/>
                </a:moveTo>
                <a:cubicBezTo>
                  <a:pt x="29369" y="34924"/>
                  <a:pt x="58738" y="36512"/>
                  <a:pt x="76200" y="30956"/>
                </a:cubicBezTo>
                <a:cubicBezTo>
                  <a:pt x="93662" y="25400"/>
                  <a:pt x="104775" y="0"/>
                  <a:pt x="104775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/>
          <p:cNvSpPr txBox="1"/>
          <p:nvPr/>
        </p:nvSpPr>
        <p:spPr>
          <a:xfrm>
            <a:off x="2555776" y="4077072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Symbol" pitchFamily="18" charset="2"/>
              </a:rPr>
              <a:t>q</a:t>
            </a:r>
            <a:endParaRPr lang="it-IT" sz="1200" dirty="0">
              <a:latin typeface="Symbol" pitchFamily="18" charset="2"/>
            </a:endParaRPr>
          </a:p>
        </p:txBody>
      </p:sp>
      <p:cxnSp>
        <p:nvCxnSpPr>
          <p:cNvPr id="71" name="Connettore 1 70"/>
          <p:cNvCxnSpPr/>
          <p:nvPr/>
        </p:nvCxnSpPr>
        <p:spPr>
          <a:xfrm rot="21000000" flipH="1" flipV="1">
            <a:off x="145928" y="4912120"/>
            <a:ext cx="5184576" cy="1103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CasellaDiTesto 71"/>
          <p:cNvSpPr txBox="1"/>
          <p:nvPr/>
        </p:nvSpPr>
        <p:spPr>
          <a:xfrm rot="21000000" flipH="1">
            <a:off x="3855846" y="4474853"/>
            <a:ext cx="45890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>
                    <a:lumMod val="50000"/>
                  </a:schemeClr>
                </a:solidFill>
              </a:rPr>
              <a:t>WL’’</a:t>
            </a:r>
            <a:endParaRPr lang="it-IT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Figura a mano libera 73"/>
          <p:cNvSpPr/>
          <p:nvPr/>
        </p:nvSpPr>
        <p:spPr>
          <a:xfrm>
            <a:off x="4481513" y="4622006"/>
            <a:ext cx="69452" cy="292894"/>
          </a:xfrm>
          <a:custGeom>
            <a:avLst/>
            <a:gdLst>
              <a:gd name="connsiteX0" fmla="*/ 0 w 69452"/>
              <a:gd name="connsiteY0" fmla="*/ 0 h 292894"/>
              <a:gd name="connsiteX1" fmla="*/ 64293 w 69452"/>
              <a:gd name="connsiteY1" fmla="*/ 133350 h 292894"/>
              <a:gd name="connsiteX2" fmla="*/ 30956 w 69452"/>
              <a:gd name="connsiteY2" fmla="*/ 292894 h 29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452" h="292894">
                <a:moveTo>
                  <a:pt x="0" y="0"/>
                </a:moveTo>
                <a:cubicBezTo>
                  <a:pt x="29567" y="42267"/>
                  <a:pt x="59134" y="84534"/>
                  <a:pt x="64293" y="133350"/>
                </a:cubicBezTo>
                <a:cubicBezTo>
                  <a:pt x="69452" y="182166"/>
                  <a:pt x="50204" y="237530"/>
                  <a:pt x="30956" y="292894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45811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Symbol" pitchFamily="18" charset="2"/>
              </a:rPr>
              <a:t>q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76" name="CasellaDiTesto 75"/>
          <p:cNvSpPr txBox="1"/>
          <p:nvPr/>
        </p:nvSpPr>
        <p:spPr>
          <a:xfrm>
            <a:off x="1592940" y="422108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BL’</a:t>
            </a:r>
            <a:endParaRPr lang="it-IT" dirty="0"/>
          </a:p>
        </p:txBody>
      </p:sp>
      <p:cxnSp>
        <p:nvCxnSpPr>
          <p:cNvPr id="78" name="Connettore 1 77"/>
          <p:cNvCxnSpPr/>
          <p:nvPr/>
        </p:nvCxnSpPr>
        <p:spPr>
          <a:xfrm>
            <a:off x="1520932" y="3861048"/>
            <a:ext cx="0" cy="108012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1551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1551 " pathEditMode="relative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2" grpId="0" build="allAtOnce" animBg="1"/>
      <p:bldP spid="30" grpId="0"/>
      <p:bldP spid="34" grpId="0"/>
      <p:bldP spid="35" grpId="0" animBg="1"/>
      <p:bldP spid="37" grpId="0"/>
      <p:bldP spid="45" grpId="0"/>
      <p:bldP spid="50" grpId="0"/>
      <p:bldP spid="51" grpId="0"/>
      <p:bldP spid="54" grpId="0" animBg="1"/>
      <p:bldP spid="57" grpId="0"/>
      <p:bldP spid="60" grpId="0"/>
      <p:bldP spid="62" grpId="0"/>
      <p:bldP spid="63" grpId="0"/>
      <p:bldP spid="64" grpId="0"/>
      <p:bldP spid="66" grpId="0"/>
      <p:bldP spid="69" grpId="0" animBg="1"/>
      <p:bldP spid="70" grpId="0"/>
      <p:bldP spid="72" grpId="0" animBg="1"/>
      <p:bldP spid="74" grpId="0" animBg="1"/>
      <p:bldP spid="75" grpId="0"/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/>
          <p:cNvSpPr/>
          <p:nvPr/>
        </p:nvSpPr>
        <p:spPr>
          <a:xfrm>
            <a:off x="5724128" y="908720"/>
            <a:ext cx="288032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0" y="0"/>
            <a:ext cx="51480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Carichi pendolari </a:t>
            </a:r>
          </a:p>
          <a:p>
            <a:r>
              <a:rPr lang="it-IT" sz="2000" b="1" dirty="0" smtClean="0"/>
              <a:t>Imbarco di un carico pendolare di lieve entità</a:t>
            </a:r>
            <a:endParaRPr lang="it-IT" sz="2000" b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395536" y="3717032"/>
            <a:ext cx="4464496" cy="2808312"/>
            <a:chOff x="899592" y="3717032"/>
            <a:chExt cx="2091258" cy="1872208"/>
          </a:xfrm>
        </p:grpSpPr>
        <p:sp>
          <p:nvSpPr>
            <p:cNvPr id="4" name="Ritardo 3"/>
            <p:cNvSpPr/>
            <p:nvPr/>
          </p:nvSpPr>
          <p:spPr>
            <a:xfrm rot="5400000">
              <a:off x="1043608" y="3645024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" name="Connettore 1 4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igura a mano libera 5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7" name="Connettore 1 6"/>
          <p:cNvCxnSpPr/>
          <p:nvPr/>
        </p:nvCxnSpPr>
        <p:spPr>
          <a:xfrm flipV="1">
            <a:off x="2627784" y="1340768"/>
            <a:ext cx="0" cy="24842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V="1">
            <a:off x="2627784" y="1772816"/>
            <a:ext cx="0" cy="475252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Ovale 8"/>
          <p:cNvSpPr/>
          <p:nvPr/>
        </p:nvSpPr>
        <p:spPr>
          <a:xfrm>
            <a:off x="2627784" y="27809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483768" y="545741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 </a:t>
            </a:r>
            <a:r>
              <a:rPr lang="it-IT" sz="2400" b="1" dirty="0" smtClean="0"/>
              <a:t>B</a:t>
            </a:r>
            <a:endParaRPr lang="it-IT" sz="40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483768" y="436510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/>
              <a:t>·</a:t>
            </a:r>
            <a:r>
              <a:rPr lang="it-IT" sz="1400" b="1" dirty="0" smtClean="0"/>
              <a:t>G</a:t>
            </a:r>
            <a:r>
              <a:rPr lang="it-IT" sz="1400" b="1" baseline="-25000" dirty="0" smtClean="0"/>
              <a:t>0</a:t>
            </a:r>
            <a:endParaRPr lang="it-IT" sz="2400" b="1" baseline="-25000" dirty="0"/>
          </a:p>
        </p:txBody>
      </p:sp>
      <p:cxnSp>
        <p:nvCxnSpPr>
          <p:cNvPr id="16" name="Connettore 1 15"/>
          <p:cNvCxnSpPr/>
          <p:nvPr/>
        </p:nvCxnSpPr>
        <p:spPr>
          <a:xfrm>
            <a:off x="2627784" y="1340768"/>
            <a:ext cx="324036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 flipV="1">
            <a:off x="2627784" y="1700808"/>
            <a:ext cx="3240360" cy="11521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V="1">
            <a:off x="107504" y="5157192"/>
            <a:ext cx="5184576" cy="110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467544" y="5024209"/>
            <a:ext cx="3898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WL</a:t>
            </a:r>
            <a:endParaRPr lang="it-IT" sz="1200" b="1" dirty="0">
              <a:solidFill>
                <a:srgbClr val="0070C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796136" y="134076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grpSp>
        <p:nvGrpSpPr>
          <p:cNvPr id="96" name="Gruppo 95"/>
          <p:cNvGrpSpPr/>
          <p:nvPr/>
        </p:nvGrpSpPr>
        <p:grpSpPr>
          <a:xfrm>
            <a:off x="5580112" y="1700808"/>
            <a:ext cx="576064" cy="1800200"/>
            <a:chOff x="5580112" y="1700808"/>
            <a:chExt cx="576064" cy="1800200"/>
          </a:xfrm>
        </p:grpSpPr>
        <p:cxnSp>
          <p:nvCxnSpPr>
            <p:cNvPr id="27" name="Connettore 1 26"/>
            <p:cNvCxnSpPr/>
            <p:nvPr/>
          </p:nvCxnSpPr>
          <p:spPr>
            <a:xfrm>
              <a:off x="5868144" y="1700808"/>
              <a:ext cx="0" cy="1368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ttangolo 27"/>
            <p:cNvSpPr/>
            <p:nvPr/>
          </p:nvSpPr>
          <p:spPr>
            <a:xfrm>
              <a:off x="5580112" y="3068960"/>
              <a:ext cx="576064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/>
                <a:t>carico</a:t>
              </a:r>
              <a:endParaRPr lang="it-IT" sz="1200" dirty="0"/>
            </a:p>
          </p:txBody>
        </p:sp>
        <p:cxnSp>
          <p:nvCxnSpPr>
            <p:cNvPr id="32" name="Connettore 2 31"/>
            <p:cNvCxnSpPr/>
            <p:nvPr/>
          </p:nvCxnSpPr>
          <p:spPr>
            <a:xfrm>
              <a:off x="5868144" y="1700808"/>
              <a:ext cx="0" cy="43204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/>
            <p:cNvSpPr txBox="1"/>
            <p:nvPr/>
          </p:nvSpPr>
          <p:spPr>
            <a:xfrm>
              <a:off x="5868144" y="1700808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smtClean="0">
                  <a:solidFill>
                    <a:srgbClr val="FF0000"/>
                  </a:solidFill>
                </a:rPr>
                <a:t>p</a:t>
              </a:r>
              <a:endParaRPr lang="it-IT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5" name="Rettangolo 34"/>
          <p:cNvSpPr/>
          <p:nvPr/>
        </p:nvSpPr>
        <p:spPr>
          <a:xfrm>
            <a:off x="2339752" y="4941168"/>
            <a:ext cx="576064" cy="43204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200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483768" y="4869160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·</a:t>
            </a:r>
            <a:r>
              <a:rPr lang="it-IT" sz="1400" b="1" dirty="0" smtClean="0"/>
              <a:t>m</a:t>
            </a:r>
            <a:r>
              <a:rPr lang="it-IT" sz="1400" b="1" baseline="-25000" dirty="0" smtClean="0"/>
              <a:t>0</a:t>
            </a:r>
            <a:endParaRPr lang="it-IT" sz="2400" b="1" baseline="-250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6228184" y="260649"/>
            <a:ext cx="280831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80975" indent="-180975" algn="just"/>
            <a:r>
              <a:rPr lang="it-IT" sz="1200" dirty="0" smtClean="0"/>
              <a:t>8) Si creano i due menischi (di immersione e di emersione) </a:t>
            </a:r>
          </a:p>
          <a:p>
            <a:pPr marL="180975" indent="-180975" algn="just"/>
            <a:r>
              <a:rPr lang="it-IT" sz="1200" dirty="0" smtClean="0"/>
              <a:t>9) Si determinano i due nuovi bordi liberi</a:t>
            </a:r>
          </a:p>
        </p:txBody>
      </p:sp>
      <p:cxnSp>
        <p:nvCxnSpPr>
          <p:cNvPr id="41" name="Connettore 1 40"/>
          <p:cNvCxnSpPr/>
          <p:nvPr/>
        </p:nvCxnSpPr>
        <p:spPr>
          <a:xfrm>
            <a:off x="2627784" y="1700808"/>
            <a:ext cx="3240360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>
            <a:off x="3203848" y="134076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y</a:t>
            </a:r>
            <a:endParaRPr lang="it-IT" b="1" dirty="0">
              <a:solidFill>
                <a:srgbClr val="00B050"/>
              </a:solidFill>
            </a:endParaRPr>
          </a:p>
        </p:txBody>
      </p:sp>
      <p:cxnSp>
        <p:nvCxnSpPr>
          <p:cNvPr id="47" name="Connettore 1 46"/>
          <p:cNvCxnSpPr/>
          <p:nvPr/>
        </p:nvCxnSpPr>
        <p:spPr>
          <a:xfrm>
            <a:off x="2555776" y="1700808"/>
            <a:ext cx="0" cy="3456384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/>
          <p:cNvSpPr txBox="1"/>
          <p:nvPr/>
        </p:nvSpPr>
        <p:spPr>
          <a:xfrm>
            <a:off x="2195736" y="27089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h</a:t>
            </a:r>
            <a:endParaRPr lang="it-IT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323528" y="692696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b="1" dirty="0" smtClean="0"/>
              <a:t> = Peso/TPC</a:t>
            </a:r>
            <a:endParaRPr lang="it-IT" sz="1400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2483768" y="342900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err="1" smtClean="0">
                <a:solidFill>
                  <a:schemeClr val="accent2"/>
                </a:solidFill>
              </a:rPr>
              <a:t>·</a:t>
            </a:r>
            <a:r>
              <a:rPr lang="it-IT" sz="1400" b="1" dirty="0" err="1" smtClean="0">
                <a:solidFill>
                  <a:schemeClr val="accent2"/>
                </a:solidFill>
              </a:rPr>
              <a:t>M</a:t>
            </a:r>
            <a:endParaRPr lang="it-IT" sz="2400" b="1" baseline="-25000" dirty="0">
              <a:solidFill>
                <a:schemeClr val="accent2"/>
              </a:solidFill>
            </a:endParaRPr>
          </a:p>
        </p:txBody>
      </p:sp>
      <p:cxnSp>
        <p:nvCxnSpPr>
          <p:cNvPr id="53" name="Connettore 1 52"/>
          <p:cNvCxnSpPr/>
          <p:nvPr/>
        </p:nvCxnSpPr>
        <p:spPr>
          <a:xfrm flipV="1">
            <a:off x="107504" y="4930135"/>
            <a:ext cx="5184576" cy="1103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467544" y="4797152"/>
            <a:ext cx="42511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>
                    <a:lumMod val="50000"/>
                  </a:schemeClr>
                </a:solidFill>
              </a:rPr>
              <a:t>WL’</a:t>
            </a:r>
            <a:endParaRPr lang="it-IT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5" name="Connettore 1 54"/>
          <p:cNvCxnSpPr/>
          <p:nvPr/>
        </p:nvCxnSpPr>
        <p:spPr>
          <a:xfrm>
            <a:off x="144016" y="6525344"/>
            <a:ext cx="5004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/>
          <p:cNvSpPr txBox="1"/>
          <p:nvPr/>
        </p:nvSpPr>
        <p:spPr>
          <a:xfrm>
            <a:off x="3995936" y="6309320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971600" y="4880193"/>
            <a:ext cx="25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Symbol" pitchFamily="18" charset="2"/>
              </a:rPr>
              <a:t>e</a:t>
            </a:r>
            <a:endParaRPr lang="it-IT" sz="1200" b="1" dirty="0">
              <a:latin typeface="Symbol" pitchFamily="18" charset="2"/>
            </a:endParaRPr>
          </a:p>
        </p:txBody>
      </p:sp>
      <p:cxnSp>
        <p:nvCxnSpPr>
          <p:cNvPr id="59" name="Connettore 2 58"/>
          <p:cNvCxnSpPr/>
          <p:nvPr/>
        </p:nvCxnSpPr>
        <p:spPr>
          <a:xfrm flipV="1">
            <a:off x="1187624" y="494116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323528" y="888975"/>
            <a:ext cx="989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BL’ = BL – </a:t>
            </a:r>
            <a:r>
              <a:rPr lang="it-IT" sz="1400" b="1" dirty="0" smtClean="0">
                <a:latin typeface="Symbol" pitchFamily="18" charset="2"/>
              </a:rPr>
              <a:t>e</a:t>
            </a:r>
            <a:endParaRPr lang="it-IT" sz="1400" b="1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2267744" y="4129916"/>
            <a:ext cx="5148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sz="3000" b="1" dirty="0" smtClean="0">
                <a:solidFill>
                  <a:srgbClr val="FF0000"/>
                </a:solidFill>
              </a:rPr>
              <a:t>·</a:t>
            </a:r>
            <a:endParaRPr lang="it-IT" sz="3000" b="1" dirty="0">
              <a:solidFill>
                <a:srgbClr val="FF0000"/>
              </a:solidFill>
            </a:endParaRPr>
          </a:p>
        </p:txBody>
      </p:sp>
      <p:sp>
        <p:nvSpPr>
          <p:cNvPr id="63" name="CasellaDiTesto 62"/>
          <p:cNvSpPr txBox="1"/>
          <p:nvPr/>
        </p:nvSpPr>
        <p:spPr>
          <a:xfrm>
            <a:off x="323528" y="1104999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G</a:t>
            </a:r>
            <a:r>
              <a:rPr lang="it-IT" sz="1400" b="1" baseline="-25000" dirty="0" smtClean="0"/>
              <a:t>0</a:t>
            </a:r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P*h</a:t>
            </a:r>
            <a:r>
              <a:rPr lang="it-IT" sz="1400" b="1" dirty="0" smtClean="0"/>
              <a:t> /</a:t>
            </a:r>
            <a:r>
              <a:rPr lang="it-IT" sz="1400" b="1" dirty="0" smtClean="0">
                <a:latin typeface="Symbol" pitchFamily="18" charset="2"/>
              </a:rPr>
              <a:t>D</a:t>
            </a:r>
            <a:r>
              <a:rPr lang="it-IT" sz="1400" b="1" dirty="0" smtClean="0"/>
              <a:t>’</a:t>
            </a:r>
            <a:endParaRPr lang="it-IT" sz="1400" b="1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323528" y="1321023"/>
            <a:ext cx="210025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4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it-IT" sz="14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P*y</a:t>
            </a:r>
            <a:r>
              <a:rPr lang="it-IT" sz="1400" b="1" dirty="0" smtClean="0"/>
              <a:t> /</a:t>
            </a:r>
            <a:r>
              <a:rPr lang="it-IT" sz="1400" b="1" dirty="0" smtClean="0">
                <a:latin typeface="Symbol" pitchFamily="18" charset="2"/>
              </a:rPr>
              <a:t>D</a:t>
            </a:r>
            <a:r>
              <a:rPr lang="it-IT" sz="1400" b="1" dirty="0" smtClean="0"/>
              <a:t>’</a:t>
            </a:r>
          </a:p>
          <a:p>
            <a:r>
              <a:rPr lang="it-IT" sz="1400" b="1" dirty="0" smtClean="0"/>
              <a:t>Tg </a:t>
            </a:r>
            <a:r>
              <a:rPr lang="it-IT" sz="1400" b="1" dirty="0" smtClean="0">
                <a:latin typeface="Symbol" pitchFamily="18" charset="2"/>
              </a:rPr>
              <a:t>q</a:t>
            </a:r>
            <a:r>
              <a:rPr lang="it-IT" sz="1400" b="1" dirty="0" smtClean="0"/>
              <a:t> = 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G</a:t>
            </a:r>
            <a:r>
              <a:rPr lang="it-IT" sz="1400" b="1" baseline="-25000" dirty="0" smtClean="0"/>
              <a:t>2</a:t>
            </a:r>
            <a:r>
              <a:rPr lang="it-IT" sz="1400" b="1" dirty="0" smtClean="0"/>
              <a:t>/G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M</a:t>
            </a:r>
          </a:p>
          <a:p>
            <a:r>
              <a:rPr lang="it-IT" sz="1400" b="1" dirty="0" smtClean="0">
                <a:solidFill>
                  <a:srgbClr val="C00000"/>
                </a:solidFill>
              </a:rPr>
              <a:t>T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tg</a:t>
            </a:r>
            <a:r>
              <a:rPr lang="it-IT" sz="1400" b="1" dirty="0" err="1" smtClean="0">
                <a:latin typeface="Symbol" pitchFamily="18" charset="2"/>
              </a:rPr>
              <a:t>q</a:t>
            </a:r>
            <a:r>
              <a:rPr lang="it-IT" sz="1400" b="1" dirty="0" smtClean="0"/>
              <a:t> * B/2</a:t>
            </a:r>
            <a:r>
              <a:rPr lang="it-IT" sz="1050" b="1" dirty="0" smtClean="0"/>
              <a:t> (metà del baglio)</a:t>
            </a:r>
          </a:p>
          <a:p>
            <a:r>
              <a:rPr lang="it-IT" sz="1400" b="1" dirty="0" smtClean="0"/>
              <a:t>BL’’DRITTA = BL’ – T</a:t>
            </a:r>
          </a:p>
          <a:p>
            <a:r>
              <a:rPr lang="it-IT" sz="1400" b="1" dirty="0" smtClean="0"/>
              <a:t>BL’’ SINISTRA = BL’ + T</a:t>
            </a:r>
            <a:endParaRPr lang="it-IT" sz="2000" b="1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699792" y="4005064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>
                <a:solidFill>
                  <a:schemeClr val="accent6">
                    <a:lumMod val="75000"/>
                  </a:schemeClr>
                </a:solidFill>
              </a:rPr>
              <a:t>·</a:t>
            </a:r>
            <a:r>
              <a:rPr lang="it-IT" sz="14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it-IT" sz="14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it-IT" sz="2400" b="1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8" name="Connettore 1 67"/>
          <p:cNvCxnSpPr/>
          <p:nvPr/>
        </p:nvCxnSpPr>
        <p:spPr>
          <a:xfrm>
            <a:off x="2627784" y="3789040"/>
            <a:ext cx="216024" cy="576064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igura a mano libera 68"/>
          <p:cNvSpPr/>
          <p:nvPr/>
        </p:nvSpPr>
        <p:spPr>
          <a:xfrm>
            <a:off x="2628900" y="4093369"/>
            <a:ext cx="104775" cy="36512"/>
          </a:xfrm>
          <a:custGeom>
            <a:avLst/>
            <a:gdLst>
              <a:gd name="connsiteX0" fmla="*/ 0 w 104775"/>
              <a:gd name="connsiteY0" fmla="*/ 33337 h 36512"/>
              <a:gd name="connsiteX1" fmla="*/ 76200 w 104775"/>
              <a:gd name="connsiteY1" fmla="*/ 30956 h 36512"/>
              <a:gd name="connsiteX2" fmla="*/ 104775 w 104775"/>
              <a:gd name="connsiteY2" fmla="*/ 0 h 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36512">
                <a:moveTo>
                  <a:pt x="0" y="33337"/>
                </a:moveTo>
                <a:cubicBezTo>
                  <a:pt x="29369" y="34924"/>
                  <a:pt x="58738" y="36512"/>
                  <a:pt x="76200" y="30956"/>
                </a:cubicBezTo>
                <a:cubicBezTo>
                  <a:pt x="93662" y="25400"/>
                  <a:pt x="104775" y="0"/>
                  <a:pt x="104775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/>
          <p:cNvSpPr txBox="1"/>
          <p:nvPr/>
        </p:nvSpPr>
        <p:spPr>
          <a:xfrm>
            <a:off x="2555776" y="4077072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Symbol" pitchFamily="18" charset="2"/>
              </a:rPr>
              <a:t>q</a:t>
            </a:r>
            <a:endParaRPr lang="it-IT" sz="1200" dirty="0">
              <a:latin typeface="Symbol" pitchFamily="18" charset="2"/>
            </a:endParaRPr>
          </a:p>
        </p:txBody>
      </p:sp>
      <p:cxnSp>
        <p:nvCxnSpPr>
          <p:cNvPr id="71" name="Connettore 1 70"/>
          <p:cNvCxnSpPr/>
          <p:nvPr/>
        </p:nvCxnSpPr>
        <p:spPr>
          <a:xfrm rot="21000000" flipH="1" flipV="1">
            <a:off x="145928" y="4912120"/>
            <a:ext cx="5184576" cy="1103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CasellaDiTesto 71"/>
          <p:cNvSpPr txBox="1"/>
          <p:nvPr/>
        </p:nvSpPr>
        <p:spPr>
          <a:xfrm rot="21000000" flipH="1">
            <a:off x="3855846" y="4474853"/>
            <a:ext cx="45890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1">
                    <a:lumMod val="50000"/>
                  </a:schemeClr>
                </a:solidFill>
              </a:rPr>
              <a:t>WL’’</a:t>
            </a:r>
            <a:endParaRPr lang="it-IT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Figura a mano libera 73"/>
          <p:cNvSpPr/>
          <p:nvPr/>
        </p:nvSpPr>
        <p:spPr>
          <a:xfrm>
            <a:off x="4481513" y="4622006"/>
            <a:ext cx="69452" cy="292894"/>
          </a:xfrm>
          <a:custGeom>
            <a:avLst/>
            <a:gdLst>
              <a:gd name="connsiteX0" fmla="*/ 0 w 69452"/>
              <a:gd name="connsiteY0" fmla="*/ 0 h 292894"/>
              <a:gd name="connsiteX1" fmla="*/ 64293 w 69452"/>
              <a:gd name="connsiteY1" fmla="*/ 133350 h 292894"/>
              <a:gd name="connsiteX2" fmla="*/ 30956 w 69452"/>
              <a:gd name="connsiteY2" fmla="*/ 292894 h 29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452" h="292894">
                <a:moveTo>
                  <a:pt x="0" y="0"/>
                </a:moveTo>
                <a:cubicBezTo>
                  <a:pt x="29567" y="42267"/>
                  <a:pt x="59134" y="84534"/>
                  <a:pt x="64293" y="133350"/>
                </a:cubicBezTo>
                <a:cubicBezTo>
                  <a:pt x="69452" y="182166"/>
                  <a:pt x="50204" y="237530"/>
                  <a:pt x="30956" y="292894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CasellaDiTesto 74"/>
          <p:cNvSpPr txBox="1"/>
          <p:nvPr/>
        </p:nvSpPr>
        <p:spPr>
          <a:xfrm>
            <a:off x="4499992" y="45811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Symbol" pitchFamily="18" charset="2"/>
              </a:rPr>
              <a:t>q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4860032" y="4437112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</a:rPr>
              <a:t>T</a:t>
            </a:r>
            <a:endParaRPr lang="it-IT" sz="2800" b="1" dirty="0">
              <a:solidFill>
                <a:srgbClr val="C00000"/>
              </a:solidFill>
            </a:endParaRPr>
          </a:p>
        </p:txBody>
      </p:sp>
      <p:cxnSp>
        <p:nvCxnSpPr>
          <p:cNvPr id="65" name="Connettore 1 64"/>
          <p:cNvCxnSpPr/>
          <p:nvPr/>
        </p:nvCxnSpPr>
        <p:spPr>
          <a:xfrm>
            <a:off x="4860032" y="4581128"/>
            <a:ext cx="0" cy="36004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Connettore 1 76"/>
          <p:cNvCxnSpPr/>
          <p:nvPr/>
        </p:nvCxnSpPr>
        <p:spPr>
          <a:xfrm>
            <a:off x="395536" y="3501008"/>
            <a:ext cx="446449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sellaDiTesto 77"/>
          <p:cNvSpPr txBox="1"/>
          <p:nvPr/>
        </p:nvSpPr>
        <p:spPr>
          <a:xfrm>
            <a:off x="683568" y="3140968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C00000"/>
                </a:solidFill>
              </a:rPr>
              <a:t>Baglio = B</a:t>
            </a:r>
            <a:endParaRPr lang="it-IT" sz="1400" b="1" dirty="0">
              <a:solidFill>
                <a:srgbClr val="C00000"/>
              </a:solidFill>
            </a:endParaRPr>
          </a:p>
        </p:txBody>
      </p:sp>
      <p:sp>
        <p:nvSpPr>
          <p:cNvPr id="79" name="Parentesi graffa chiusa 78"/>
          <p:cNvSpPr/>
          <p:nvPr/>
        </p:nvSpPr>
        <p:spPr>
          <a:xfrm rot="16200000">
            <a:off x="3491880" y="2132856"/>
            <a:ext cx="432048" cy="2160240"/>
          </a:xfrm>
          <a:prstGeom prst="rightBrace">
            <a:avLst>
              <a:gd name="adj1" fmla="val 66210"/>
              <a:gd name="adj2" fmla="val 73516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CasellaDiTesto 79"/>
          <p:cNvSpPr txBox="1"/>
          <p:nvPr/>
        </p:nvSpPr>
        <p:spPr>
          <a:xfrm>
            <a:off x="3995936" y="270892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C00000"/>
                </a:solidFill>
              </a:rPr>
              <a:t>B/2</a:t>
            </a:r>
            <a:endParaRPr lang="it-IT" sz="1400" b="1" dirty="0">
              <a:solidFill>
                <a:srgbClr val="C00000"/>
              </a:solidFill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0" y="486916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</a:rPr>
              <a:t>T</a:t>
            </a:r>
            <a:endParaRPr lang="it-IT" sz="2800" b="1" dirty="0">
              <a:solidFill>
                <a:srgbClr val="C00000"/>
              </a:solidFill>
            </a:endParaRPr>
          </a:p>
        </p:txBody>
      </p:sp>
      <p:cxnSp>
        <p:nvCxnSpPr>
          <p:cNvPr id="82" name="Connettore 1 81"/>
          <p:cNvCxnSpPr/>
          <p:nvPr/>
        </p:nvCxnSpPr>
        <p:spPr>
          <a:xfrm>
            <a:off x="395536" y="4941168"/>
            <a:ext cx="0" cy="360040"/>
          </a:xfrm>
          <a:prstGeom prst="line">
            <a:avLst/>
          </a:prstGeom>
          <a:ln>
            <a:solidFill>
              <a:srgbClr val="C0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CasellaDiTesto 84"/>
          <p:cNvSpPr txBox="1"/>
          <p:nvPr/>
        </p:nvSpPr>
        <p:spPr>
          <a:xfrm>
            <a:off x="4932040" y="4005064"/>
            <a:ext cx="97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B050"/>
                </a:solidFill>
              </a:rPr>
              <a:t>BL’’</a:t>
            </a:r>
            <a:r>
              <a:rPr lang="it-IT" b="1" baseline="-25000" dirty="0" smtClean="0">
                <a:solidFill>
                  <a:srgbClr val="00B050"/>
                </a:solidFill>
              </a:rPr>
              <a:t>DRITTA</a:t>
            </a:r>
            <a:endParaRPr lang="it-IT" b="1" baseline="-25000" dirty="0">
              <a:solidFill>
                <a:srgbClr val="00B050"/>
              </a:solidFill>
            </a:endParaRPr>
          </a:p>
        </p:txBody>
      </p:sp>
      <p:cxnSp>
        <p:nvCxnSpPr>
          <p:cNvPr id="87" name="Connettore 1 86"/>
          <p:cNvCxnSpPr/>
          <p:nvPr/>
        </p:nvCxnSpPr>
        <p:spPr>
          <a:xfrm>
            <a:off x="4860032" y="3789040"/>
            <a:ext cx="0" cy="720080"/>
          </a:xfrm>
          <a:prstGeom prst="line">
            <a:avLst/>
          </a:prstGeom>
          <a:ln w="381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CasellaDiTesto 90"/>
          <p:cNvSpPr txBox="1"/>
          <p:nvPr/>
        </p:nvSpPr>
        <p:spPr>
          <a:xfrm>
            <a:off x="395536" y="4157464"/>
            <a:ext cx="109786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BL’’</a:t>
            </a:r>
            <a:r>
              <a:rPr lang="it-IT" b="1" baseline="-25000" dirty="0" smtClean="0">
                <a:solidFill>
                  <a:srgbClr val="FF0000"/>
                </a:solidFill>
              </a:rPr>
              <a:t>SINISTRA</a:t>
            </a:r>
            <a:endParaRPr lang="it-IT" b="1" baseline="-25000" dirty="0">
              <a:solidFill>
                <a:srgbClr val="FF0000"/>
              </a:solidFill>
            </a:endParaRPr>
          </a:p>
        </p:txBody>
      </p:sp>
      <p:cxnSp>
        <p:nvCxnSpPr>
          <p:cNvPr id="92" name="Connettore 1 91"/>
          <p:cNvCxnSpPr/>
          <p:nvPr/>
        </p:nvCxnSpPr>
        <p:spPr>
          <a:xfrm>
            <a:off x="323528" y="3861048"/>
            <a:ext cx="0" cy="144016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/>
          <p:cNvSpPr txBox="1"/>
          <p:nvPr/>
        </p:nvSpPr>
        <p:spPr>
          <a:xfrm>
            <a:off x="6804248" y="1844824"/>
            <a:ext cx="2339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Per correttezza, il peso si inclina sempre dell’angolo </a:t>
            </a:r>
            <a:r>
              <a:rPr lang="it-IT" sz="1400" dirty="0" smtClean="0">
                <a:latin typeface="Symbol" pitchFamily="18" charset="2"/>
              </a:rPr>
              <a:t>q</a:t>
            </a:r>
            <a:endParaRPr lang="it-IT" sz="1400" dirty="0">
              <a:latin typeface="Symbol" pitchFamily="18" charset="2"/>
            </a:endParaRPr>
          </a:p>
        </p:txBody>
      </p:sp>
      <p:grpSp>
        <p:nvGrpSpPr>
          <p:cNvPr id="97" name="Gruppo 96"/>
          <p:cNvGrpSpPr/>
          <p:nvPr/>
        </p:nvGrpSpPr>
        <p:grpSpPr>
          <a:xfrm rot="21000000">
            <a:off x="5732037" y="1700808"/>
            <a:ext cx="576064" cy="1800200"/>
            <a:chOff x="5580112" y="1700808"/>
            <a:chExt cx="576064" cy="1800200"/>
          </a:xfrm>
        </p:grpSpPr>
        <p:cxnSp>
          <p:nvCxnSpPr>
            <p:cNvPr id="98" name="Connettore 1 97"/>
            <p:cNvCxnSpPr/>
            <p:nvPr/>
          </p:nvCxnSpPr>
          <p:spPr>
            <a:xfrm>
              <a:off x="5868144" y="1700808"/>
              <a:ext cx="0" cy="1368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9" name="Rettangolo 98"/>
            <p:cNvSpPr/>
            <p:nvPr/>
          </p:nvSpPr>
          <p:spPr>
            <a:xfrm>
              <a:off x="5580112" y="3068960"/>
              <a:ext cx="576064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sz="1200" dirty="0" smtClean="0"/>
                <a:t>carico</a:t>
              </a:r>
              <a:endParaRPr lang="it-IT" sz="1200" dirty="0"/>
            </a:p>
          </p:txBody>
        </p:sp>
        <p:cxnSp>
          <p:nvCxnSpPr>
            <p:cNvPr id="100" name="Connettore 2 99"/>
            <p:cNvCxnSpPr/>
            <p:nvPr/>
          </p:nvCxnSpPr>
          <p:spPr>
            <a:xfrm>
              <a:off x="5868144" y="1700808"/>
              <a:ext cx="0" cy="43204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asellaDiTesto 100"/>
            <p:cNvSpPr txBox="1"/>
            <p:nvPr/>
          </p:nvSpPr>
          <p:spPr>
            <a:xfrm>
              <a:off x="5868144" y="1700808"/>
              <a:ext cx="2792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smtClean="0">
                  <a:solidFill>
                    <a:srgbClr val="FF0000"/>
                  </a:solidFill>
                </a:rPr>
                <a:t>p</a:t>
              </a:r>
              <a:endParaRPr lang="it-IT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2" name="CasellaDiTesto 101"/>
          <p:cNvSpPr txBox="1"/>
          <p:nvPr/>
        </p:nvSpPr>
        <p:spPr>
          <a:xfrm>
            <a:off x="1592940" y="422108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BL’</a:t>
            </a:r>
            <a:endParaRPr lang="it-IT" dirty="0"/>
          </a:p>
        </p:txBody>
      </p:sp>
      <p:cxnSp>
        <p:nvCxnSpPr>
          <p:cNvPr id="103" name="Connettore 1 102"/>
          <p:cNvCxnSpPr/>
          <p:nvPr/>
        </p:nvCxnSpPr>
        <p:spPr>
          <a:xfrm>
            <a:off x="1520932" y="3861048"/>
            <a:ext cx="0" cy="108012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igura a mano libera 103"/>
          <p:cNvSpPr/>
          <p:nvPr/>
        </p:nvSpPr>
        <p:spPr>
          <a:xfrm>
            <a:off x="5870575" y="2686050"/>
            <a:ext cx="155575" cy="44979"/>
          </a:xfrm>
          <a:custGeom>
            <a:avLst/>
            <a:gdLst>
              <a:gd name="connsiteX0" fmla="*/ 0 w 155575"/>
              <a:gd name="connsiteY0" fmla="*/ 3175 h 44979"/>
              <a:gd name="connsiteX1" fmla="*/ 66675 w 155575"/>
              <a:gd name="connsiteY1" fmla="*/ 44450 h 44979"/>
              <a:gd name="connsiteX2" fmla="*/ 155575 w 155575"/>
              <a:gd name="connsiteY2" fmla="*/ 0 h 4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75" h="44979">
                <a:moveTo>
                  <a:pt x="0" y="3175"/>
                </a:moveTo>
                <a:cubicBezTo>
                  <a:pt x="20373" y="24077"/>
                  <a:pt x="40746" y="44979"/>
                  <a:pt x="66675" y="44450"/>
                </a:cubicBezTo>
                <a:cubicBezTo>
                  <a:pt x="92604" y="43921"/>
                  <a:pt x="124089" y="21960"/>
                  <a:pt x="1555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5" name="CasellaDiTesto 104"/>
          <p:cNvSpPr txBox="1"/>
          <p:nvPr/>
        </p:nvSpPr>
        <p:spPr>
          <a:xfrm>
            <a:off x="5819352" y="2708920"/>
            <a:ext cx="264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latin typeface="Symbol" pitchFamily="18" charset="2"/>
              </a:rPr>
              <a:t>q</a:t>
            </a:r>
            <a:endParaRPr lang="it-IT" sz="120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78" grpId="0"/>
      <p:bldP spid="79" grpId="0" animBg="1"/>
      <p:bldP spid="80" grpId="1"/>
      <p:bldP spid="81" grpId="0"/>
      <p:bldP spid="85" grpId="0"/>
      <p:bldP spid="91" grpId="0"/>
      <p:bldP spid="95" grpId="0"/>
      <p:bldP spid="104" grpId="0" animBg="1"/>
      <p:bldP spid="104" grpId="1" animBg="1"/>
      <p:bldP spid="105" grpId="0"/>
      <p:bldP spid="10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2"/>
          <p:cNvSpPr/>
          <p:nvPr/>
        </p:nvSpPr>
        <p:spPr>
          <a:xfrm>
            <a:off x="539552" y="404664"/>
            <a:ext cx="1368152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Esercizio</a:t>
            </a:r>
            <a:r>
              <a:rPr lang="it-IT" sz="2000" b="1" dirty="0" smtClean="0"/>
              <a:t> </a:t>
            </a:r>
            <a:r>
              <a:rPr lang="it-IT" sz="4800" b="1" dirty="0" smtClean="0"/>
              <a:t>2</a:t>
            </a:r>
            <a:endParaRPr lang="it-IT" sz="32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7504" y="2204864"/>
            <a:ext cx="2088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Dati Nave</a:t>
            </a:r>
          </a:p>
          <a:p>
            <a:r>
              <a:rPr lang="it-IT" sz="1600" dirty="0" smtClean="0"/>
              <a:t>Dislocamento: 12700 t</a:t>
            </a:r>
          </a:p>
          <a:p>
            <a:r>
              <a:rPr lang="it-IT" sz="1600" dirty="0" smtClean="0"/>
              <a:t>KG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= 4m</a:t>
            </a:r>
          </a:p>
          <a:p>
            <a:r>
              <a:rPr lang="it-IT" sz="1600" dirty="0" smtClean="0"/>
              <a:t>KM = 6,4m</a:t>
            </a:r>
          </a:p>
          <a:p>
            <a:r>
              <a:rPr lang="it-IT" sz="1600" dirty="0" smtClean="0"/>
              <a:t>(G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M =2,4m)</a:t>
            </a:r>
          </a:p>
          <a:p>
            <a:r>
              <a:rPr lang="it-IT" sz="1600" dirty="0" smtClean="0"/>
              <a:t>B (Baglio) = 12m</a:t>
            </a:r>
          </a:p>
          <a:p>
            <a:r>
              <a:rPr lang="it-IT" sz="1600" dirty="0" smtClean="0"/>
              <a:t>TPC = 25t/cm</a:t>
            </a:r>
          </a:p>
          <a:p>
            <a:r>
              <a:rPr lang="it-IT" sz="1600" dirty="0" err="1" smtClean="0"/>
              <a:t>Tm</a:t>
            </a:r>
            <a:r>
              <a:rPr lang="it-IT" sz="1600" dirty="0" smtClean="0"/>
              <a:t> = 4,8m</a:t>
            </a:r>
          </a:p>
          <a:p>
            <a:r>
              <a:rPr lang="it-IT" sz="1600" dirty="0" smtClean="0"/>
              <a:t>BL = 3,2m</a:t>
            </a:r>
          </a:p>
          <a:p>
            <a:r>
              <a:rPr lang="it-IT" sz="1600" dirty="0" smtClean="0"/>
              <a:t>KA = 20m</a:t>
            </a:r>
          </a:p>
          <a:p>
            <a:r>
              <a:rPr lang="it-IT" sz="1600" dirty="0" smtClean="0"/>
              <a:t>YA = 10m Dritta</a:t>
            </a:r>
          </a:p>
          <a:p>
            <a:endParaRPr lang="it-IT" sz="1600" dirty="0" smtClean="0"/>
          </a:p>
          <a:p>
            <a:r>
              <a:rPr lang="it-IT" sz="1600" dirty="0" smtClean="0"/>
              <a:t>Carico da sollevare dalla banchina</a:t>
            </a:r>
          </a:p>
          <a:p>
            <a:r>
              <a:rPr lang="it-IT" sz="1600" dirty="0" smtClean="0"/>
              <a:t>P = 100t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483768" y="188640"/>
            <a:ext cx="4634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1) Fare il disegno e determinare la posizione di m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e h</a:t>
            </a:r>
            <a:endParaRPr lang="it-IT" sz="1600" dirty="0"/>
          </a:p>
        </p:txBody>
      </p:sp>
      <p:grpSp>
        <p:nvGrpSpPr>
          <p:cNvPr id="6" name="Gruppo 5"/>
          <p:cNvGrpSpPr/>
          <p:nvPr/>
        </p:nvGrpSpPr>
        <p:grpSpPr>
          <a:xfrm>
            <a:off x="3419872" y="1943254"/>
            <a:ext cx="2232248" cy="1512169"/>
            <a:chOff x="899592" y="3717032"/>
            <a:chExt cx="2091258" cy="1872209"/>
          </a:xfrm>
        </p:grpSpPr>
        <p:sp>
          <p:nvSpPr>
            <p:cNvPr id="7" name="Ritardo 6"/>
            <p:cNvSpPr/>
            <p:nvPr/>
          </p:nvSpPr>
          <p:spPr>
            <a:xfrm rot="5400000">
              <a:off x="1043608" y="3645025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igura a mano libera 8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11" name="Connettore 1 10"/>
          <p:cNvCxnSpPr>
            <a:endCxn id="7" idx="3"/>
          </p:cNvCxnSpPr>
          <p:nvPr/>
        </p:nvCxnSpPr>
        <p:spPr>
          <a:xfrm>
            <a:off x="4499992" y="647110"/>
            <a:ext cx="34389" cy="2808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3059832" y="3455422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>
            <a:off x="5292080" y="2591326"/>
            <a:ext cx="0" cy="86400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H="1">
            <a:off x="2699792" y="2591326"/>
            <a:ext cx="3888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3203848" y="2015262"/>
            <a:ext cx="0" cy="576000"/>
          </a:xfrm>
          <a:prstGeom prst="line">
            <a:avLst/>
          </a:prstGeom>
          <a:ln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rot="5400000">
            <a:off x="4499872" y="503214"/>
            <a:ext cx="0" cy="2160000"/>
          </a:xfrm>
          <a:prstGeom prst="line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>
            <a:off x="4139952" y="2735342"/>
            <a:ext cx="0" cy="72000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3995936" y="2303294"/>
            <a:ext cx="0" cy="1152000"/>
          </a:xfrm>
          <a:prstGeom prst="line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 flipV="1">
            <a:off x="4499992" y="764704"/>
            <a:ext cx="1512168" cy="6744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>
            <a:off x="4499992" y="692696"/>
            <a:ext cx="1512168" cy="2642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6230744" y="755422"/>
            <a:ext cx="0" cy="2700000"/>
          </a:xfrm>
          <a:prstGeom prst="line">
            <a:avLst/>
          </a:prstGeom>
          <a:ln>
            <a:solidFill>
              <a:srgbClr val="7030A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6012160" y="764704"/>
            <a:ext cx="0" cy="129614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ttangolo 38"/>
          <p:cNvSpPr/>
          <p:nvPr/>
        </p:nvSpPr>
        <p:spPr>
          <a:xfrm flipV="1">
            <a:off x="5940152" y="206084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1" name="Connettore 1 40"/>
          <p:cNvCxnSpPr/>
          <p:nvPr/>
        </p:nvCxnSpPr>
        <p:spPr>
          <a:xfrm>
            <a:off x="3995936" y="2303294"/>
            <a:ext cx="50405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>
            <a:off x="4139952" y="2735342"/>
            <a:ext cx="36004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3923928" y="1378223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B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45" name="CasellaDiTesto 44"/>
          <p:cNvSpPr txBox="1"/>
          <p:nvPr/>
        </p:nvSpPr>
        <p:spPr>
          <a:xfrm>
            <a:off x="5220072" y="2807350"/>
            <a:ext cx="378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accent2">
                    <a:lumMod val="50000"/>
                  </a:schemeClr>
                </a:solidFill>
              </a:rPr>
              <a:t>Tm</a:t>
            </a:r>
            <a:endParaRPr lang="it-IT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2915816" y="2159278"/>
            <a:ext cx="336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B050"/>
                </a:solidFill>
              </a:rPr>
              <a:t>BL</a:t>
            </a:r>
            <a:endParaRPr lang="it-IT" sz="1200" b="1" dirty="0">
              <a:solidFill>
                <a:srgbClr val="00B050"/>
              </a:solidFill>
            </a:endParaRPr>
          </a:p>
        </p:txBody>
      </p:sp>
      <p:sp>
        <p:nvSpPr>
          <p:cNvPr id="47" name="CasellaDiTesto 46"/>
          <p:cNvSpPr txBox="1"/>
          <p:nvPr/>
        </p:nvSpPr>
        <p:spPr>
          <a:xfrm>
            <a:off x="4067944" y="2951366"/>
            <a:ext cx="361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KG</a:t>
            </a:r>
            <a:endParaRPr lang="it-IT" sz="1200" b="1" dirty="0"/>
          </a:p>
        </p:txBody>
      </p:sp>
      <p:sp>
        <p:nvSpPr>
          <p:cNvPr id="48" name="CasellaDiTesto 47"/>
          <p:cNvSpPr txBox="1"/>
          <p:nvPr/>
        </p:nvSpPr>
        <p:spPr>
          <a:xfrm>
            <a:off x="3635896" y="2663334"/>
            <a:ext cx="404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0070C0"/>
                </a:solidFill>
              </a:rPr>
              <a:t>KM</a:t>
            </a:r>
            <a:endParaRPr lang="it-IT" sz="1200" b="1" dirty="0">
              <a:solidFill>
                <a:srgbClr val="0070C0"/>
              </a:solidFill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5940152" y="2708920"/>
            <a:ext cx="362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7030A0"/>
                </a:solidFill>
              </a:rPr>
              <a:t>KA</a:t>
            </a:r>
            <a:endParaRPr lang="it-IT" sz="1200" b="1" dirty="0">
              <a:solidFill>
                <a:srgbClr val="7030A0"/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5148064" y="503094"/>
            <a:ext cx="344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accent6">
                    <a:lumMod val="50000"/>
                  </a:schemeClr>
                </a:solidFill>
              </a:rPr>
              <a:t>YA</a:t>
            </a:r>
            <a:endParaRPr lang="it-IT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4396444" y="2447310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/>
              <a:t>·</a:t>
            </a:r>
            <a:r>
              <a:rPr lang="it-IT" sz="1200" b="1" dirty="0" err="1" smtClean="0"/>
              <a:t>G</a:t>
            </a:r>
            <a:endParaRPr lang="it-IT" b="1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4377334" y="1943254"/>
            <a:ext cx="43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>
                <a:solidFill>
                  <a:srgbClr val="0070C0"/>
                </a:solidFill>
              </a:rPr>
              <a:t>·</a:t>
            </a:r>
            <a:r>
              <a:rPr lang="it-IT" sz="1200" b="1" dirty="0" err="1" smtClean="0">
                <a:solidFill>
                  <a:srgbClr val="0070C0"/>
                </a:solidFill>
              </a:rPr>
              <a:t>M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6012160" y="50309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4" name="Ovale 53"/>
          <p:cNvSpPr/>
          <p:nvPr/>
        </p:nvSpPr>
        <p:spPr>
          <a:xfrm>
            <a:off x="5940152" y="647110"/>
            <a:ext cx="144016" cy="21602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FF0000"/>
                </a:solidFill>
              </a:rPr>
              <a:t>·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5364088" y="345542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5796136" y="2447310"/>
            <a:ext cx="37221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WL</a:t>
            </a:r>
            <a:endParaRPr lang="it-IT" sz="1100" b="1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6804248" y="548680"/>
            <a:ext cx="1483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Km</a:t>
            </a:r>
            <a:r>
              <a:rPr lang="it-IT" sz="1200" b="1" baseline="-25000" dirty="0" smtClean="0"/>
              <a:t>0</a:t>
            </a:r>
            <a:r>
              <a:rPr lang="it-IT" sz="1200" b="1" dirty="0" smtClean="0"/>
              <a:t> = </a:t>
            </a:r>
            <a:r>
              <a:rPr lang="it-IT" sz="1200" b="1" dirty="0" err="1" smtClean="0"/>
              <a:t>Tm</a:t>
            </a:r>
            <a:r>
              <a:rPr lang="it-IT" sz="1200" b="1" dirty="0" smtClean="0"/>
              <a:t> = 4,8m</a:t>
            </a:r>
          </a:p>
          <a:p>
            <a:r>
              <a:rPr lang="it-IT" sz="1200" b="1" dirty="0" smtClean="0"/>
              <a:t>h = KA – </a:t>
            </a:r>
            <a:r>
              <a:rPr lang="it-IT" sz="1200" b="1" dirty="0" err="1" smtClean="0"/>
              <a:t>Tm</a:t>
            </a:r>
            <a:r>
              <a:rPr lang="it-IT" sz="1200" b="1" dirty="0" smtClean="0"/>
              <a:t> = 15,2m</a:t>
            </a:r>
            <a:endParaRPr lang="it-IT" sz="12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4404458" y="2165181"/>
            <a:ext cx="455574" cy="543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aseline="-25000" dirty="0" smtClean="0"/>
              <a:t>·</a:t>
            </a:r>
            <a:r>
              <a:rPr lang="it-IT" sz="1100" b="1" dirty="0" smtClean="0"/>
              <a:t>m</a:t>
            </a:r>
            <a:r>
              <a:rPr lang="it-IT" sz="1100" b="1" baseline="-25000" dirty="0" smtClean="0"/>
              <a:t>0</a:t>
            </a:r>
            <a:endParaRPr lang="it-IT" sz="1200" b="1" baseline="-25000" dirty="0"/>
          </a:p>
        </p:txBody>
      </p:sp>
      <p:cxnSp>
        <p:nvCxnSpPr>
          <p:cNvPr id="59" name="Connettore 1 58"/>
          <p:cNvCxnSpPr/>
          <p:nvPr/>
        </p:nvCxnSpPr>
        <p:spPr>
          <a:xfrm>
            <a:off x="6374760" y="764704"/>
            <a:ext cx="0" cy="180020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CasellaDiTesto 59"/>
          <p:cNvSpPr txBox="1"/>
          <p:nvPr/>
        </p:nvSpPr>
        <p:spPr>
          <a:xfrm>
            <a:off x="6374760" y="1772816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h</a:t>
            </a:r>
            <a:endParaRPr lang="it-IT" sz="1200" b="1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6804247" y="1052736"/>
            <a:ext cx="2339753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2) Determinare il nuovo dislocamento</a:t>
            </a:r>
          </a:p>
          <a:p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’ = 12800 ton</a:t>
            </a:r>
          </a:p>
          <a:p>
            <a:endParaRPr lang="it-IT" sz="900" dirty="0" smtClean="0"/>
          </a:p>
          <a:p>
            <a:r>
              <a:rPr lang="it-IT" sz="1600" dirty="0" smtClean="0"/>
              <a:t>3) Determinare di quanto diminuisce il bordo libero per l’imbarco del carico ed il valore del bordo libero intermedio</a:t>
            </a:r>
          </a:p>
          <a:p>
            <a:r>
              <a:rPr lang="it-IT" sz="1200" b="1" dirty="0" smtClean="0">
                <a:latin typeface="Symbol" pitchFamily="18" charset="2"/>
              </a:rPr>
              <a:t>e</a:t>
            </a:r>
            <a:r>
              <a:rPr lang="it-IT" sz="1200" b="1" dirty="0" smtClean="0"/>
              <a:t> = peso/TPC = 4cm = 0,04m</a:t>
            </a:r>
          </a:p>
          <a:p>
            <a:r>
              <a:rPr lang="it-IT" sz="1200" b="1" dirty="0" smtClean="0"/>
              <a:t>BL’ =  BL – </a:t>
            </a:r>
            <a:r>
              <a:rPr lang="it-IT" sz="1200" b="1" dirty="0" smtClean="0">
                <a:latin typeface="Symbol" pitchFamily="18" charset="2"/>
              </a:rPr>
              <a:t>e</a:t>
            </a:r>
            <a:r>
              <a:rPr lang="it-IT" sz="1200" b="1" dirty="0" smtClean="0"/>
              <a:t> = 3,16m </a:t>
            </a:r>
          </a:p>
          <a:p>
            <a:r>
              <a:rPr lang="it-IT" sz="1050" dirty="0" smtClean="0"/>
              <a:t>(sia a DR che a SN)</a:t>
            </a:r>
            <a:endParaRPr lang="it-IT" sz="1050" dirty="0"/>
          </a:p>
        </p:txBody>
      </p:sp>
      <p:sp>
        <p:nvSpPr>
          <p:cNvPr id="63" name="CasellaDiTesto 62"/>
          <p:cNvSpPr txBox="1"/>
          <p:nvPr/>
        </p:nvSpPr>
        <p:spPr>
          <a:xfrm>
            <a:off x="2051720" y="3789040"/>
            <a:ext cx="7092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4) Determinare lo spostamento del baricentro verso l’alto per l’innalzamento fittizio del peso da m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ad A (h). Determinare la nuova altezza metacentrica G</a:t>
            </a:r>
            <a:r>
              <a:rPr lang="it-IT" sz="1600" baseline="-25000" dirty="0" smtClean="0"/>
              <a:t>1</a:t>
            </a:r>
            <a:r>
              <a:rPr lang="it-IT" sz="1600" dirty="0" smtClean="0"/>
              <a:t>M</a:t>
            </a:r>
          </a:p>
          <a:p>
            <a:r>
              <a:rPr lang="it-IT" sz="1200" b="1" dirty="0" smtClean="0"/>
              <a:t>G</a:t>
            </a:r>
            <a:r>
              <a:rPr lang="it-IT" sz="1200" b="1" baseline="-25000" dirty="0" smtClean="0"/>
              <a:t>0</a:t>
            </a:r>
            <a:r>
              <a:rPr lang="it-IT" sz="1200" b="1" dirty="0" smtClean="0">
                <a:solidFill>
                  <a:srgbClr val="FF0000"/>
                </a:solidFill>
              </a:rPr>
              <a:t>G</a:t>
            </a:r>
            <a:r>
              <a:rPr lang="it-IT" sz="12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200" b="1" dirty="0" smtClean="0"/>
              <a:t> = </a:t>
            </a:r>
            <a:r>
              <a:rPr lang="it-IT" sz="1200" b="1" dirty="0" err="1" smtClean="0"/>
              <a:t>P*h</a:t>
            </a:r>
            <a:r>
              <a:rPr lang="it-IT" sz="1200" b="1" dirty="0" smtClean="0"/>
              <a:t> /</a:t>
            </a:r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’ = 100t*15,2m/12800t = 0,11875m        </a:t>
            </a:r>
            <a:r>
              <a:rPr lang="it-IT" sz="1200" b="1" dirty="0" smtClean="0">
                <a:solidFill>
                  <a:srgbClr val="FF0000"/>
                </a:solidFill>
              </a:rPr>
              <a:t>G</a:t>
            </a:r>
            <a:r>
              <a:rPr lang="it-IT" sz="12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200" b="1" dirty="0" smtClean="0"/>
              <a:t>M = G</a:t>
            </a:r>
            <a:r>
              <a:rPr lang="it-IT" sz="1200" b="1" baseline="-25000" dirty="0" smtClean="0"/>
              <a:t>0</a:t>
            </a:r>
            <a:r>
              <a:rPr lang="it-IT" sz="1200" b="1" dirty="0" smtClean="0"/>
              <a:t>M – G</a:t>
            </a:r>
            <a:r>
              <a:rPr lang="it-IT" sz="1200" b="1" baseline="-25000" dirty="0" smtClean="0"/>
              <a:t>0</a:t>
            </a:r>
            <a:r>
              <a:rPr lang="it-IT" sz="1200" b="1" dirty="0" smtClean="0">
                <a:solidFill>
                  <a:srgbClr val="FF0000"/>
                </a:solidFill>
              </a:rPr>
              <a:t>G</a:t>
            </a:r>
            <a:r>
              <a:rPr lang="it-IT" sz="12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200" b="1" dirty="0" smtClean="0"/>
              <a:t>= 2,4m – 0,11875m = 2,28125m</a:t>
            </a:r>
          </a:p>
          <a:p>
            <a:endParaRPr lang="it-IT" sz="1600" b="1" dirty="0" smtClean="0"/>
          </a:p>
          <a:p>
            <a:r>
              <a:rPr lang="it-IT" sz="1600" dirty="0" smtClean="0"/>
              <a:t>5) Determinare lo spostamento del baricentro verso dritta per lo spostamento fittizio del peso verso dritta (YA). Determinare prima la tangente, poi l’angolo </a:t>
            </a:r>
            <a:r>
              <a:rPr lang="it-IT" sz="1600" dirty="0" smtClean="0">
                <a:latin typeface="Symbol" pitchFamily="18" charset="2"/>
              </a:rPr>
              <a:t>q</a:t>
            </a:r>
            <a:r>
              <a:rPr lang="it-IT" sz="1600" dirty="0" smtClean="0"/>
              <a:t>.</a:t>
            </a:r>
          </a:p>
          <a:p>
            <a:r>
              <a:rPr lang="it-IT" sz="1200" b="1" dirty="0" smtClean="0">
                <a:solidFill>
                  <a:srgbClr val="FF0000"/>
                </a:solidFill>
              </a:rPr>
              <a:t>G</a:t>
            </a:r>
            <a:r>
              <a:rPr lang="it-IT" sz="1200" b="1" baseline="-25000" dirty="0" smtClean="0">
                <a:solidFill>
                  <a:srgbClr val="FF0000"/>
                </a:solidFill>
              </a:rPr>
              <a:t>1</a:t>
            </a:r>
            <a:r>
              <a:rPr lang="it-IT" sz="1200" b="1" dirty="0" smtClean="0">
                <a:solidFill>
                  <a:schemeClr val="accent6">
                    <a:lumMod val="75000"/>
                  </a:schemeClr>
                </a:solidFill>
              </a:rPr>
              <a:t>G</a:t>
            </a:r>
            <a:r>
              <a:rPr lang="it-IT" sz="1200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it-IT" sz="1200" b="1" dirty="0" smtClean="0"/>
              <a:t> = </a:t>
            </a:r>
            <a:r>
              <a:rPr lang="it-IT" sz="1200" b="1" dirty="0" err="1" smtClean="0"/>
              <a:t>P*y</a:t>
            </a:r>
            <a:r>
              <a:rPr lang="it-IT" sz="1200" b="1" dirty="0" smtClean="0"/>
              <a:t> /</a:t>
            </a:r>
            <a:r>
              <a:rPr lang="it-IT" sz="1200" b="1" dirty="0" smtClean="0">
                <a:latin typeface="Symbol" pitchFamily="18" charset="2"/>
              </a:rPr>
              <a:t>D</a:t>
            </a:r>
            <a:r>
              <a:rPr lang="it-IT" sz="1200" b="1" dirty="0" smtClean="0"/>
              <a:t>’ = 100t*10m/12800t = 0,078125m     Tg </a:t>
            </a:r>
            <a:r>
              <a:rPr lang="it-IT" sz="1200" b="1" dirty="0" smtClean="0">
                <a:latin typeface="Symbol" pitchFamily="18" charset="2"/>
              </a:rPr>
              <a:t>q</a:t>
            </a:r>
            <a:r>
              <a:rPr lang="it-IT" sz="1200" b="1" dirty="0" smtClean="0"/>
              <a:t> = G</a:t>
            </a:r>
            <a:r>
              <a:rPr lang="it-IT" sz="1200" b="1" baseline="-25000" dirty="0" smtClean="0"/>
              <a:t>1</a:t>
            </a:r>
            <a:r>
              <a:rPr lang="it-IT" sz="1200" b="1" dirty="0" smtClean="0"/>
              <a:t>G</a:t>
            </a:r>
            <a:r>
              <a:rPr lang="it-IT" sz="1200" b="1" baseline="-25000" dirty="0" smtClean="0"/>
              <a:t>2</a:t>
            </a:r>
            <a:r>
              <a:rPr lang="it-IT" sz="1200" b="1" dirty="0" smtClean="0"/>
              <a:t>/G</a:t>
            </a:r>
            <a:r>
              <a:rPr lang="it-IT" sz="1200" b="1" baseline="-25000" dirty="0" smtClean="0"/>
              <a:t>1</a:t>
            </a:r>
            <a:r>
              <a:rPr lang="it-IT" sz="1200" b="1" dirty="0" smtClean="0"/>
              <a:t>M = 0,078125m/2.28125m = 0,034246575</a:t>
            </a:r>
          </a:p>
          <a:p>
            <a:r>
              <a:rPr lang="it-IT" sz="1200" b="1" dirty="0" smtClean="0">
                <a:latin typeface="Symbol" pitchFamily="18" charset="2"/>
              </a:rPr>
              <a:t>q</a:t>
            </a:r>
            <a:r>
              <a:rPr lang="it-IT" sz="1200" b="1" dirty="0" smtClean="0"/>
              <a:t> = 1,96°</a:t>
            </a:r>
          </a:p>
          <a:p>
            <a:endParaRPr lang="it-IT" sz="1200" b="1" dirty="0" smtClean="0"/>
          </a:p>
          <a:p>
            <a:r>
              <a:rPr lang="it-IT" sz="1600" dirty="0" smtClean="0"/>
              <a:t>6) Determinare il menisco T ed i nuovi bordi liberi (BL’’</a:t>
            </a:r>
            <a:r>
              <a:rPr lang="it-IT" sz="1600" baseline="-25000" dirty="0" smtClean="0"/>
              <a:t>DR</a:t>
            </a:r>
            <a:r>
              <a:rPr lang="it-IT" sz="1600" dirty="0" smtClean="0"/>
              <a:t> e BL’’</a:t>
            </a:r>
            <a:r>
              <a:rPr lang="it-IT" sz="1600" baseline="-25000" dirty="0" smtClean="0"/>
              <a:t>SN</a:t>
            </a:r>
            <a:r>
              <a:rPr lang="it-IT" sz="1600" dirty="0" smtClean="0"/>
              <a:t>)</a:t>
            </a:r>
          </a:p>
          <a:p>
            <a:r>
              <a:rPr lang="it-IT" sz="1200" b="1" dirty="0" smtClean="0">
                <a:solidFill>
                  <a:srgbClr val="C00000"/>
                </a:solidFill>
              </a:rPr>
              <a:t>T</a:t>
            </a:r>
            <a:r>
              <a:rPr lang="it-IT" sz="1200" b="1" dirty="0" smtClean="0"/>
              <a:t> = </a:t>
            </a:r>
            <a:r>
              <a:rPr lang="it-IT" sz="1200" b="1" dirty="0" err="1" smtClean="0"/>
              <a:t>tg</a:t>
            </a:r>
            <a:r>
              <a:rPr lang="it-IT" sz="1200" b="1" dirty="0" err="1" smtClean="0">
                <a:latin typeface="Symbol" pitchFamily="18" charset="2"/>
              </a:rPr>
              <a:t>q</a:t>
            </a:r>
            <a:r>
              <a:rPr lang="it-IT" sz="1200" b="1" dirty="0" smtClean="0"/>
              <a:t> * B/2 = 0,034246575*6m = 0,205m (approssimato al millimetro)</a:t>
            </a:r>
          </a:p>
          <a:p>
            <a:r>
              <a:rPr lang="it-IT" sz="1200" b="1" dirty="0" smtClean="0"/>
              <a:t>BL’’</a:t>
            </a:r>
            <a:r>
              <a:rPr lang="it-IT" sz="1200" b="1" baseline="-25000" dirty="0" smtClean="0"/>
              <a:t>DR</a:t>
            </a:r>
            <a:r>
              <a:rPr lang="it-IT" sz="1200" b="1" dirty="0" smtClean="0"/>
              <a:t> = BL’ – T = 3,16 – 0,205 = 2,955m</a:t>
            </a:r>
          </a:p>
          <a:p>
            <a:r>
              <a:rPr lang="it-IT" sz="1200" b="1" dirty="0" smtClean="0"/>
              <a:t>BL’’</a:t>
            </a:r>
            <a:r>
              <a:rPr lang="it-IT" sz="1200" b="1" baseline="-25000" dirty="0" smtClean="0"/>
              <a:t>SN</a:t>
            </a:r>
            <a:r>
              <a:rPr lang="it-IT" sz="1200" b="1" dirty="0" smtClean="0"/>
              <a:t> = BL’ + T = 3,16 + 0,205 = 3,365m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000"/>
                                        <p:tgtEl>
                                          <p:spTgt spid="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000"/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4" grpId="0"/>
      <p:bldP spid="55" grpId="0"/>
      <p:bldP spid="56" grpId="0" animBg="1"/>
      <p:bldP spid="58" grpId="0"/>
      <p:bldP spid="58" grpId="1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2"/>
          <p:cNvSpPr/>
          <p:nvPr/>
        </p:nvSpPr>
        <p:spPr>
          <a:xfrm>
            <a:off x="539552" y="404664"/>
            <a:ext cx="1368152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Esercizio</a:t>
            </a:r>
            <a:r>
              <a:rPr lang="it-IT" sz="2000" b="1" dirty="0" smtClean="0"/>
              <a:t> </a:t>
            </a:r>
            <a:r>
              <a:rPr lang="it-IT" sz="4800" b="1" dirty="0" smtClean="0"/>
              <a:t>2</a:t>
            </a:r>
            <a:endParaRPr lang="it-IT" sz="32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7504" y="2204864"/>
            <a:ext cx="2088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Dati Nave</a:t>
            </a:r>
          </a:p>
          <a:p>
            <a:r>
              <a:rPr lang="it-IT" sz="1600" dirty="0" smtClean="0"/>
              <a:t>Dislocamento: 12700 t</a:t>
            </a:r>
          </a:p>
          <a:p>
            <a:r>
              <a:rPr lang="it-IT" sz="1600" dirty="0" smtClean="0"/>
              <a:t>KG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= 4m</a:t>
            </a:r>
          </a:p>
          <a:p>
            <a:r>
              <a:rPr lang="it-IT" sz="1600" dirty="0" smtClean="0"/>
              <a:t>KM = 6,4m</a:t>
            </a:r>
          </a:p>
          <a:p>
            <a:r>
              <a:rPr lang="it-IT" sz="1600" dirty="0" smtClean="0"/>
              <a:t>(G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M =2,4m)</a:t>
            </a:r>
          </a:p>
          <a:p>
            <a:r>
              <a:rPr lang="it-IT" sz="1600" dirty="0" smtClean="0"/>
              <a:t>B (Baglio) = 12m</a:t>
            </a:r>
          </a:p>
          <a:p>
            <a:r>
              <a:rPr lang="it-IT" sz="1600" dirty="0" smtClean="0"/>
              <a:t>TPC = 25t/cm</a:t>
            </a:r>
          </a:p>
          <a:p>
            <a:r>
              <a:rPr lang="it-IT" sz="1600" dirty="0" err="1" smtClean="0"/>
              <a:t>Tm</a:t>
            </a:r>
            <a:r>
              <a:rPr lang="it-IT" sz="1600" dirty="0" smtClean="0"/>
              <a:t> = 4,8m</a:t>
            </a:r>
          </a:p>
          <a:p>
            <a:r>
              <a:rPr lang="it-IT" sz="1600" dirty="0" smtClean="0"/>
              <a:t>BL = 3,2m</a:t>
            </a:r>
          </a:p>
          <a:p>
            <a:r>
              <a:rPr lang="it-IT" sz="1600" dirty="0" smtClean="0"/>
              <a:t>KA = 20m</a:t>
            </a:r>
          </a:p>
          <a:p>
            <a:r>
              <a:rPr lang="it-IT" sz="1600" dirty="0" smtClean="0"/>
              <a:t>YA = 10m Dritta</a:t>
            </a:r>
          </a:p>
          <a:p>
            <a:endParaRPr lang="it-IT" sz="1600" dirty="0" smtClean="0"/>
          </a:p>
          <a:p>
            <a:r>
              <a:rPr lang="it-IT" sz="1600" dirty="0" smtClean="0"/>
              <a:t>Carico da sollevare dalla banchina</a:t>
            </a:r>
          </a:p>
          <a:p>
            <a:r>
              <a:rPr lang="it-IT" sz="1600" dirty="0" smtClean="0"/>
              <a:t>P = 100t</a:t>
            </a:r>
            <a:endParaRPr lang="it-IT" sz="1600" dirty="0"/>
          </a:p>
        </p:txBody>
      </p:sp>
      <p:grpSp>
        <p:nvGrpSpPr>
          <p:cNvPr id="2" name="Gruppo 5"/>
          <p:cNvGrpSpPr/>
          <p:nvPr/>
        </p:nvGrpSpPr>
        <p:grpSpPr>
          <a:xfrm>
            <a:off x="3059832" y="1943254"/>
            <a:ext cx="2232248" cy="1512169"/>
            <a:chOff x="899592" y="3717032"/>
            <a:chExt cx="2091258" cy="1872209"/>
          </a:xfrm>
        </p:grpSpPr>
        <p:sp>
          <p:nvSpPr>
            <p:cNvPr id="7" name="Ritardo 6"/>
            <p:cNvSpPr/>
            <p:nvPr/>
          </p:nvSpPr>
          <p:spPr>
            <a:xfrm rot="5400000">
              <a:off x="1043608" y="3645025"/>
              <a:ext cx="1800200" cy="2088232"/>
            </a:xfrm>
            <a:prstGeom prst="flowChartDelay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" name="Connettore 1 7"/>
            <p:cNvCxnSpPr/>
            <p:nvPr/>
          </p:nvCxnSpPr>
          <p:spPr>
            <a:xfrm>
              <a:off x="971824" y="3784600"/>
              <a:ext cx="1944000" cy="444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igura a mano libera 8"/>
            <p:cNvSpPr/>
            <p:nvPr/>
          </p:nvSpPr>
          <p:spPr>
            <a:xfrm>
              <a:off x="901700" y="3717032"/>
              <a:ext cx="2089150" cy="67568"/>
            </a:xfrm>
            <a:custGeom>
              <a:avLst/>
              <a:gdLst>
                <a:gd name="connsiteX0" fmla="*/ 0 w 2089150"/>
                <a:gd name="connsiteY0" fmla="*/ 177800 h 177800"/>
                <a:gd name="connsiteX1" fmla="*/ 1073150 w 2089150"/>
                <a:gd name="connsiteY1" fmla="*/ 0 h 177800"/>
                <a:gd name="connsiteX2" fmla="*/ 2089150 w 208915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9150" h="177800">
                  <a:moveTo>
                    <a:pt x="0" y="177800"/>
                  </a:moveTo>
                  <a:cubicBezTo>
                    <a:pt x="362479" y="88900"/>
                    <a:pt x="724958" y="0"/>
                    <a:pt x="1073150" y="0"/>
                  </a:cubicBezTo>
                  <a:cubicBezTo>
                    <a:pt x="1421342" y="0"/>
                    <a:pt x="1755246" y="88900"/>
                    <a:pt x="2089150" y="177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lt1"/>
                </a:solidFill>
              </a:endParaRPr>
            </a:p>
          </p:txBody>
        </p:sp>
      </p:grpSp>
      <p:cxnSp>
        <p:nvCxnSpPr>
          <p:cNvPr id="11" name="Connettore 1 10"/>
          <p:cNvCxnSpPr>
            <a:endCxn id="7" idx="3"/>
          </p:cNvCxnSpPr>
          <p:nvPr/>
        </p:nvCxnSpPr>
        <p:spPr>
          <a:xfrm>
            <a:off x="4139952" y="647110"/>
            <a:ext cx="34389" cy="2808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H="1">
            <a:off x="2699792" y="3455422"/>
            <a:ext cx="35283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 flipH="1">
            <a:off x="2339752" y="2564904"/>
            <a:ext cx="3096344" cy="26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 flipV="1">
            <a:off x="4139952" y="764704"/>
            <a:ext cx="1512168" cy="6744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>
            <a:off x="5652120" y="764704"/>
            <a:ext cx="0" cy="129614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ttangolo 38"/>
          <p:cNvSpPr/>
          <p:nvPr/>
        </p:nvSpPr>
        <p:spPr>
          <a:xfrm flipV="1">
            <a:off x="5580112" y="206084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2"/>
          <p:cNvSpPr txBox="1"/>
          <p:nvPr/>
        </p:nvSpPr>
        <p:spPr>
          <a:xfrm>
            <a:off x="5652120" y="50309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4" name="Ovale 53"/>
          <p:cNvSpPr/>
          <p:nvPr/>
        </p:nvSpPr>
        <p:spPr>
          <a:xfrm>
            <a:off x="5580112" y="647110"/>
            <a:ext cx="144016" cy="21602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dirty="0" smtClean="0">
                <a:solidFill>
                  <a:srgbClr val="FF0000"/>
                </a:solidFill>
              </a:rPr>
              <a:t>·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55" name="CasellaDiTesto 54"/>
          <p:cNvSpPr txBox="1"/>
          <p:nvPr/>
        </p:nvSpPr>
        <p:spPr>
          <a:xfrm>
            <a:off x="5004048" y="345542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Piano di base K</a:t>
            </a:r>
            <a:endParaRPr lang="it-IT" sz="11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2555776" y="2447310"/>
            <a:ext cx="37221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WL</a:t>
            </a:r>
            <a:endParaRPr lang="it-IT" sz="11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4044418" y="2165181"/>
            <a:ext cx="455574" cy="543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aseline="-25000" dirty="0" smtClean="0"/>
              <a:t>·</a:t>
            </a:r>
            <a:r>
              <a:rPr lang="it-IT" sz="1100" b="1" dirty="0" smtClean="0"/>
              <a:t>m</a:t>
            </a:r>
            <a:r>
              <a:rPr lang="it-IT" sz="1100" b="1" baseline="-25000" dirty="0" smtClean="0"/>
              <a:t>0</a:t>
            </a:r>
            <a:endParaRPr lang="it-IT" sz="1200" b="1" baseline="-250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6444208" y="188640"/>
            <a:ext cx="2699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Facendo vedere I QUATTRO MOVIMENTI SEPARATI (perché in realtà avvengono contemporaneamente) cos’è successo alla nave?</a:t>
            </a:r>
            <a:endParaRPr lang="it-IT" sz="1600" dirty="0"/>
          </a:p>
        </p:txBody>
      </p:sp>
      <p:cxnSp>
        <p:nvCxnSpPr>
          <p:cNvPr id="68" name="Connettore 1 67"/>
          <p:cNvCxnSpPr/>
          <p:nvPr/>
        </p:nvCxnSpPr>
        <p:spPr>
          <a:xfrm>
            <a:off x="5508104" y="2204864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1 69"/>
          <p:cNvCxnSpPr/>
          <p:nvPr/>
        </p:nvCxnSpPr>
        <p:spPr>
          <a:xfrm>
            <a:off x="5508104" y="220486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ttangolo 74"/>
          <p:cNvSpPr/>
          <p:nvPr/>
        </p:nvSpPr>
        <p:spPr>
          <a:xfrm>
            <a:off x="5508104" y="-243408"/>
            <a:ext cx="216024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>
            <a:off x="6660232" y="2257127"/>
            <a:ext cx="1445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1) Si alza il carico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1157 " pathEditMode="relative" ptsTypes="AA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1157 " pathEditMode="relative" ptsTypes="AA">
                                      <p:cBhvr>
                                        <p:cTn id="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3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o 26"/>
          <p:cNvGrpSpPr/>
          <p:nvPr/>
        </p:nvGrpSpPr>
        <p:grpSpPr>
          <a:xfrm>
            <a:off x="2123728" y="-891480"/>
            <a:ext cx="4104456" cy="6912768"/>
            <a:chOff x="2123728" y="-891480"/>
            <a:chExt cx="4104456" cy="6912768"/>
          </a:xfrm>
        </p:grpSpPr>
        <p:grpSp>
          <p:nvGrpSpPr>
            <p:cNvPr id="24" name="Gruppo 23"/>
            <p:cNvGrpSpPr/>
            <p:nvPr/>
          </p:nvGrpSpPr>
          <p:grpSpPr>
            <a:xfrm>
              <a:off x="2699792" y="-891480"/>
              <a:ext cx="3528392" cy="4608512"/>
              <a:chOff x="2699792" y="-891480"/>
              <a:chExt cx="3528392" cy="4608512"/>
            </a:xfrm>
          </p:grpSpPr>
          <p:cxnSp>
            <p:nvCxnSpPr>
              <p:cNvPr id="38" name="Connettore 2 37"/>
              <p:cNvCxnSpPr/>
              <p:nvPr/>
            </p:nvCxnSpPr>
            <p:spPr>
              <a:xfrm>
                <a:off x="5652120" y="-27384"/>
                <a:ext cx="0" cy="1296144"/>
              </a:xfrm>
              <a:prstGeom prst="straightConnector1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3" name="Gruppo 22"/>
              <p:cNvGrpSpPr/>
              <p:nvPr/>
            </p:nvGrpSpPr>
            <p:grpSpPr>
              <a:xfrm>
                <a:off x="2699792" y="503094"/>
                <a:ext cx="3528392" cy="3213938"/>
                <a:chOff x="2699792" y="503094"/>
                <a:chExt cx="3528392" cy="3213938"/>
              </a:xfrm>
            </p:grpSpPr>
            <p:grpSp>
              <p:nvGrpSpPr>
                <p:cNvPr id="2" name="Gruppo 5"/>
                <p:cNvGrpSpPr/>
                <p:nvPr/>
              </p:nvGrpSpPr>
              <p:grpSpPr>
                <a:xfrm>
                  <a:off x="3059832" y="1943254"/>
                  <a:ext cx="2232248" cy="1512169"/>
                  <a:chOff x="899592" y="3717032"/>
                  <a:chExt cx="2091258" cy="1872209"/>
                </a:xfrm>
              </p:grpSpPr>
              <p:sp>
                <p:nvSpPr>
                  <p:cNvPr id="7" name="Ritardo 6"/>
                  <p:cNvSpPr/>
                  <p:nvPr/>
                </p:nvSpPr>
                <p:spPr>
                  <a:xfrm rot="5400000">
                    <a:off x="1043608" y="3645025"/>
                    <a:ext cx="1800200" cy="2088232"/>
                  </a:xfrm>
                  <a:prstGeom prst="flowChartDelay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cxnSp>
                <p:nvCxnSpPr>
                  <p:cNvPr id="8" name="Connettore 1 7"/>
                  <p:cNvCxnSpPr/>
                  <p:nvPr/>
                </p:nvCxnSpPr>
                <p:spPr>
                  <a:xfrm>
                    <a:off x="971824" y="3784600"/>
                    <a:ext cx="1944000" cy="444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" name="Figura a mano libera 8"/>
                  <p:cNvSpPr/>
                  <p:nvPr/>
                </p:nvSpPr>
                <p:spPr>
                  <a:xfrm>
                    <a:off x="901700" y="3717032"/>
                    <a:ext cx="2089150" cy="67568"/>
                  </a:xfrm>
                  <a:custGeom>
                    <a:avLst/>
                    <a:gdLst>
                      <a:gd name="connsiteX0" fmla="*/ 0 w 2089150"/>
                      <a:gd name="connsiteY0" fmla="*/ 177800 h 177800"/>
                      <a:gd name="connsiteX1" fmla="*/ 1073150 w 2089150"/>
                      <a:gd name="connsiteY1" fmla="*/ 0 h 177800"/>
                      <a:gd name="connsiteX2" fmla="*/ 2089150 w 2089150"/>
                      <a:gd name="connsiteY2" fmla="*/ 177800 h 177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89150" h="177800">
                        <a:moveTo>
                          <a:pt x="0" y="177800"/>
                        </a:moveTo>
                        <a:cubicBezTo>
                          <a:pt x="362479" y="88900"/>
                          <a:pt x="724958" y="0"/>
                          <a:pt x="1073150" y="0"/>
                        </a:cubicBezTo>
                        <a:cubicBezTo>
                          <a:pt x="1421342" y="0"/>
                          <a:pt x="1755246" y="88900"/>
                          <a:pt x="2089150" y="177800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solidFill>
                        <a:schemeClr val="lt1"/>
                      </a:solidFill>
                    </a:endParaRPr>
                  </a:p>
                </p:txBody>
              </p:sp>
            </p:grpSp>
            <p:cxnSp>
              <p:nvCxnSpPr>
                <p:cNvPr id="11" name="Connettore 1 10"/>
                <p:cNvCxnSpPr>
                  <a:endCxn id="7" idx="3"/>
                </p:cNvCxnSpPr>
                <p:nvPr/>
              </p:nvCxnSpPr>
              <p:spPr>
                <a:xfrm>
                  <a:off x="4139952" y="647110"/>
                  <a:ext cx="34389" cy="2808313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ttore 1 11"/>
                <p:cNvCxnSpPr/>
                <p:nvPr/>
              </p:nvCxnSpPr>
              <p:spPr>
                <a:xfrm flipH="1">
                  <a:off x="2699792" y="3455422"/>
                  <a:ext cx="352839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ttore 1 27"/>
                <p:cNvCxnSpPr/>
                <p:nvPr/>
              </p:nvCxnSpPr>
              <p:spPr>
                <a:xfrm flipV="1">
                  <a:off x="4139952" y="764704"/>
                  <a:ext cx="1512168" cy="67449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ttangolo 38"/>
                <p:cNvSpPr/>
                <p:nvPr/>
              </p:nvSpPr>
              <p:spPr>
                <a:xfrm flipV="1">
                  <a:off x="5580112" y="1268760"/>
                  <a:ext cx="144016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54" name="Ovale 53"/>
                <p:cNvSpPr/>
                <p:nvPr/>
              </p:nvSpPr>
              <p:spPr>
                <a:xfrm>
                  <a:off x="5580112" y="647110"/>
                  <a:ext cx="144016" cy="216024"/>
                </a:xfrm>
                <a:prstGeom prst="ellips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3600" dirty="0" smtClean="0">
                      <a:solidFill>
                        <a:srgbClr val="FF0000"/>
                      </a:solidFill>
                    </a:rPr>
                    <a:t>·</a:t>
                  </a:r>
                  <a:endParaRPr lang="it-IT" sz="3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5" name="CasellaDiTesto 54"/>
                <p:cNvSpPr txBox="1"/>
                <p:nvPr/>
              </p:nvSpPr>
              <p:spPr>
                <a:xfrm>
                  <a:off x="5004048" y="3455422"/>
                  <a:ext cx="106952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100" b="1" dirty="0" smtClean="0"/>
                    <a:t>Piano di base K</a:t>
                  </a:r>
                  <a:endParaRPr lang="it-IT" sz="1100" b="1" dirty="0"/>
                </a:p>
              </p:txBody>
            </p:sp>
            <p:sp>
              <p:nvSpPr>
                <p:cNvPr id="53" name="CasellaDiTesto 52"/>
                <p:cNvSpPr txBox="1"/>
                <p:nvPr/>
              </p:nvSpPr>
              <p:spPr>
                <a:xfrm>
                  <a:off x="5652120" y="503094"/>
                  <a:ext cx="3177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smtClean="0">
                      <a:solidFill>
                        <a:srgbClr val="FF0000"/>
                      </a:solidFill>
                    </a:rPr>
                    <a:t>A</a:t>
                  </a:r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75" name="Rettangolo 74"/>
              <p:cNvSpPr/>
              <p:nvPr/>
            </p:nvSpPr>
            <p:spPr>
              <a:xfrm>
                <a:off x="5508104" y="-891480"/>
                <a:ext cx="216024" cy="16561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26" name="Connettore 1 25"/>
            <p:cNvCxnSpPr/>
            <p:nvPr/>
          </p:nvCxnSpPr>
          <p:spPr>
            <a:xfrm>
              <a:off x="2123728" y="6021288"/>
              <a:ext cx="1440160" cy="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ttangolo 30"/>
          <p:cNvSpPr/>
          <p:nvPr/>
        </p:nvSpPr>
        <p:spPr>
          <a:xfrm>
            <a:off x="5580112" y="1052736"/>
            <a:ext cx="14401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/>
          <p:cNvSpPr/>
          <p:nvPr/>
        </p:nvSpPr>
        <p:spPr>
          <a:xfrm>
            <a:off x="539552" y="404664"/>
            <a:ext cx="1368152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Esercizio</a:t>
            </a:r>
            <a:r>
              <a:rPr lang="it-IT" sz="2000" b="1" dirty="0" smtClean="0"/>
              <a:t> </a:t>
            </a:r>
            <a:r>
              <a:rPr lang="it-IT" sz="4800" b="1" dirty="0" smtClean="0"/>
              <a:t>2</a:t>
            </a:r>
            <a:endParaRPr lang="it-IT" sz="32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7504" y="2204864"/>
            <a:ext cx="2088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Dati Nave</a:t>
            </a:r>
          </a:p>
          <a:p>
            <a:r>
              <a:rPr lang="it-IT" sz="1600" dirty="0" smtClean="0"/>
              <a:t>Dislocamento: 12700 t</a:t>
            </a:r>
          </a:p>
          <a:p>
            <a:r>
              <a:rPr lang="it-IT" sz="1600" dirty="0" smtClean="0"/>
              <a:t>KG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= 4m</a:t>
            </a:r>
          </a:p>
          <a:p>
            <a:r>
              <a:rPr lang="it-IT" sz="1600" dirty="0" smtClean="0"/>
              <a:t>KM = 6,4m</a:t>
            </a:r>
          </a:p>
          <a:p>
            <a:r>
              <a:rPr lang="it-IT" sz="1600" dirty="0" smtClean="0"/>
              <a:t>(G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M =2,4m)</a:t>
            </a:r>
          </a:p>
          <a:p>
            <a:r>
              <a:rPr lang="it-IT" sz="1600" dirty="0" smtClean="0"/>
              <a:t>B (Baglio) = 12m</a:t>
            </a:r>
          </a:p>
          <a:p>
            <a:r>
              <a:rPr lang="it-IT" sz="1600" dirty="0" smtClean="0"/>
              <a:t>TPC = 25t/cm</a:t>
            </a:r>
          </a:p>
          <a:p>
            <a:r>
              <a:rPr lang="it-IT" sz="1600" dirty="0" err="1" smtClean="0"/>
              <a:t>Tm</a:t>
            </a:r>
            <a:r>
              <a:rPr lang="it-IT" sz="1600" dirty="0" smtClean="0"/>
              <a:t> = 4,8m</a:t>
            </a:r>
          </a:p>
          <a:p>
            <a:r>
              <a:rPr lang="it-IT" sz="1600" dirty="0" smtClean="0"/>
              <a:t>BL = 3,2m</a:t>
            </a:r>
          </a:p>
          <a:p>
            <a:r>
              <a:rPr lang="it-IT" sz="1600" dirty="0" smtClean="0"/>
              <a:t>KA = 20m</a:t>
            </a:r>
          </a:p>
          <a:p>
            <a:r>
              <a:rPr lang="it-IT" sz="1600" dirty="0" smtClean="0"/>
              <a:t>YA = 10m Dritta</a:t>
            </a:r>
          </a:p>
          <a:p>
            <a:endParaRPr lang="it-IT" sz="1600" dirty="0" smtClean="0"/>
          </a:p>
          <a:p>
            <a:r>
              <a:rPr lang="it-IT" sz="1600" dirty="0" smtClean="0"/>
              <a:t>Carico da sollevare dalla banchina</a:t>
            </a:r>
          </a:p>
          <a:p>
            <a:r>
              <a:rPr lang="it-IT" sz="1600" dirty="0" smtClean="0"/>
              <a:t>P = 100t</a:t>
            </a:r>
            <a:endParaRPr lang="it-IT" sz="1600" dirty="0"/>
          </a:p>
        </p:txBody>
      </p:sp>
      <p:cxnSp>
        <p:nvCxnSpPr>
          <p:cNvPr id="19" name="Connettore 1 18"/>
          <p:cNvCxnSpPr/>
          <p:nvPr/>
        </p:nvCxnSpPr>
        <p:spPr>
          <a:xfrm flipH="1">
            <a:off x="2339752" y="2564904"/>
            <a:ext cx="3096344" cy="26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/>
          <p:cNvSpPr txBox="1"/>
          <p:nvPr/>
        </p:nvSpPr>
        <p:spPr>
          <a:xfrm>
            <a:off x="2555776" y="2447310"/>
            <a:ext cx="37221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WL</a:t>
            </a:r>
            <a:endParaRPr lang="it-IT" sz="11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4044418" y="2165181"/>
            <a:ext cx="455574" cy="5437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aseline="-25000" dirty="0" smtClean="0"/>
              <a:t>·</a:t>
            </a:r>
            <a:r>
              <a:rPr lang="it-IT" sz="1100" b="1" dirty="0" smtClean="0"/>
              <a:t>m</a:t>
            </a:r>
            <a:r>
              <a:rPr lang="it-IT" sz="1100" b="1" baseline="-25000" dirty="0" smtClean="0"/>
              <a:t>0</a:t>
            </a:r>
            <a:endParaRPr lang="it-IT" sz="1200" b="1" baseline="-25000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6444208" y="188640"/>
            <a:ext cx="2699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Facendo vedere I QUATTRO MOVIMENTI SEPARATI (perché in realtà avvengono contemporaneamente) cos’è successo alla nave?</a:t>
            </a:r>
            <a:endParaRPr lang="it-IT" sz="1600" dirty="0"/>
          </a:p>
        </p:txBody>
      </p:sp>
      <p:cxnSp>
        <p:nvCxnSpPr>
          <p:cNvPr id="68" name="Connettore 1 67"/>
          <p:cNvCxnSpPr/>
          <p:nvPr/>
        </p:nvCxnSpPr>
        <p:spPr>
          <a:xfrm>
            <a:off x="5508104" y="2204864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ttore 1 69"/>
          <p:cNvCxnSpPr/>
          <p:nvPr/>
        </p:nvCxnSpPr>
        <p:spPr>
          <a:xfrm>
            <a:off x="5508104" y="2204864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5652120" y="188640"/>
            <a:ext cx="72008" cy="129614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 flipV="1">
            <a:off x="5652120" y="148478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2" name="Rettangolo 31"/>
          <p:cNvSpPr/>
          <p:nvPr/>
        </p:nvSpPr>
        <p:spPr>
          <a:xfrm>
            <a:off x="5652120" y="188640"/>
            <a:ext cx="144016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6660232" y="2258288"/>
            <a:ext cx="266429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AutoNum type="arabicParenR"/>
              <a:tabLst>
                <a:tab pos="180975" algn="l"/>
              </a:tabLst>
            </a:pPr>
            <a:r>
              <a:rPr lang="it-IT" sz="1400" b="1" dirty="0" smtClean="0"/>
              <a:t>Si alza il carico</a:t>
            </a:r>
          </a:p>
          <a:p>
            <a:pPr marL="180975" indent="-180975">
              <a:buAutoNum type="arabicParenR"/>
              <a:tabLst>
                <a:tab pos="180975" algn="l"/>
              </a:tabLst>
            </a:pPr>
            <a:r>
              <a:rPr lang="it-IT" sz="1400" b="1" dirty="0" smtClean="0"/>
              <a:t>La nave si abbassa di </a:t>
            </a:r>
            <a:r>
              <a:rPr lang="it-IT" sz="1400" b="1" dirty="0" smtClean="0">
                <a:latin typeface="Symbol" pitchFamily="18" charset="2"/>
              </a:rPr>
              <a:t>e</a:t>
            </a:r>
            <a:endParaRPr lang="it-IT" sz="1400" b="1" dirty="0" smtClean="0"/>
          </a:p>
          <a:p>
            <a:pPr marL="180975" indent="-180975">
              <a:buAutoNum type="arabicParenR"/>
              <a:tabLst>
                <a:tab pos="180975" algn="l"/>
              </a:tabLst>
            </a:pPr>
            <a:r>
              <a:rPr lang="it-IT" sz="1400" b="1" dirty="0" smtClean="0"/>
              <a:t> La nave si inclina a dritta di </a:t>
            </a:r>
            <a:r>
              <a:rPr lang="it-IT" sz="1400" b="1" dirty="0" smtClean="0">
                <a:latin typeface="Symbol" pitchFamily="18" charset="2"/>
              </a:rPr>
              <a:t>q</a:t>
            </a:r>
          </a:p>
          <a:p>
            <a:pPr marL="180975" indent="-180975">
              <a:buAutoNum type="arabicParenR"/>
              <a:tabLst>
                <a:tab pos="180975" algn="l"/>
              </a:tabLst>
            </a:pPr>
            <a:r>
              <a:rPr lang="it-IT" sz="1400" b="1" dirty="0" smtClean="0">
                <a:latin typeface="Symbol" pitchFamily="18" charset="2"/>
              </a:rPr>
              <a:t> </a:t>
            </a:r>
            <a:r>
              <a:rPr lang="it-IT" sz="1400" b="1" dirty="0" smtClean="0"/>
              <a:t>Anche il carico si inclina a dritta di </a:t>
            </a:r>
            <a:r>
              <a:rPr lang="it-IT" sz="1400" b="1" dirty="0" smtClean="0">
                <a:latin typeface="Symbol" pitchFamily="18" charset="2"/>
              </a:rPr>
              <a:t>q </a:t>
            </a:r>
            <a:r>
              <a:rPr lang="it-IT" sz="1400" b="1" dirty="0" smtClean="0"/>
              <a:t>tornando perpendicolare alla banchina (filo a piombo)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5.55556E-7 0.02084 " pathEditMode="relative" ptsTypes="AA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51480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Carichi pendolari </a:t>
            </a:r>
          </a:p>
          <a:p>
            <a:r>
              <a:rPr lang="it-IT" sz="2000" b="1" dirty="0" smtClean="0"/>
              <a:t>Imbarco di un carico pendolare di grossa entità</a:t>
            </a:r>
            <a:endParaRPr lang="it-IT" sz="2000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07504" y="620688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Considerazione: Per un carico di grossa entità, si può calcolare il tutto con le stesse procedure del piano di carico (teorema di </a:t>
            </a:r>
            <a:r>
              <a:rPr lang="it-IT" sz="1600" dirty="0" err="1" smtClean="0"/>
              <a:t>Varignon</a:t>
            </a:r>
            <a:r>
              <a:rPr lang="it-IT" sz="1600" dirty="0" smtClean="0"/>
              <a:t>), prendendo in considerazione per tutti i pesi il piano di base e come baricentro del carico sollevato la testa della gru.</a:t>
            </a:r>
            <a:endParaRPr lang="it-IT" sz="1600" dirty="0"/>
          </a:p>
        </p:txBody>
      </p:sp>
      <p:sp>
        <p:nvSpPr>
          <p:cNvPr id="8" name="Ovale 7"/>
          <p:cNvSpPr/>
          <p:nvPr/>
        </p:nvSpPr>
        <p:spPr>
          <a:xfrm>
            <a:off x="323528" y="1700808"/>
            <a:ext cx="1368152" cy="136815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/>
              <a:t>Esercizio</a:t>
            </a:r>
            <a:r>
              <a:rPr lang="it-IT" sz="2000" b="1" dirty="0" smtClean="0"/>
              <a:t> </a:t>
            </a:r>
            <a:r>
              <a:rPr lang="it-IT" sz="4800" b="1" dirty="0" smtClean="0"/>
              <a:t>3</a:t>
            </a:r>
            <a:endParaRPr lang="it-IT" sz="32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0" y="3072348"/>
            <a:ext cx="20882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Dati Nave</a:t>
            </a:r>
          </a:p>
          <a:p>
            <a:r>
              <a:rPr lang="it-IT" sz="1600" dirty="0" smtClean="0"/>
              <a:t>Dislocamento: 7750 t</a:t>
            </a:r>
          </a:p>
          <a:p>
            <a:r>
              <a:rPr lang="it-IT" sz="1600" dirty="0" smtClean="0"/>
              <a:t>KG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 = 4m</a:t>
            </a:r>
          </a:p>
          <a:p>
            <a:r>
              <a:rPr lang="it-IT" sz="1600" dirty="0" smtClean="0"/>
              <a:t>KM = 6,4m</a:t>
            </a:r>
          </a:p>
          <a:p>
            <a:r>
              <a:rPr lang="it-IT" sz="1600" dirty="0" smtClean="0"/>
              <a:t>(G</a:t>
            </a:r>
            <a:r>
              <a:rPr lang="it-IT" sz="1600" baseline="-25000" dirty="0" smtClean="0"/>
              <a:t>0</a:t>
            </a:r>
            <a:r>
              <a:rPr lang="it-IT" sz="1600" dirty="0" smtClean="0"/>
              <a:t>M =2,4m)</a:t>
            </a:r>
          </a:p>
          <a:p>
            <a:r>
              <a:rPr lang="it-IT" sz="1600" dirty="0" smtClean="0"/>
              <a:t>B (Baglio) = 12m</a:t>
            </a:r>
          </a:p>
          <a:p>
            <a:r>
              <a:rPr lang="it-IT" sz="1600" dirty="0" smtClean="0"/>
              <a:t>TPC = 25t/cm</a:t>
            </a:r>
          </a:p>
          <a:p>
            <a:r>
              <a:rPr lang="it-IT" sz="1600" dirty="0" err="1" smtClean="0"/>
              <a:t>Tm</a:t>
            </a:r>
            <a:r>
              <a:rPr lang="it-IT" sz="1600" dirty="0" smtClean="0"/>
              <a:t> = 4,8m</a:t>
            </a:r>
          </a:p>
          <a:p>
            <a:r>
              <a:rPr lang="it-IT" sz="1600" dirty="0" smtClean="0"/>
              <a:t>BL = 3,2m</a:t>
            </a:r>
          </a:p>
          <a:p>
            <a:r>
              <a:rPr lang="it-IT" sz="1600" dirty="0" smtClean="0"/>
              <a:t>KA = 20m</a:t>
            </a:r>
          </a:p>
          <a:p>
            <a:r>
              <a:rPr lang="it-IT" sz="1600" dirty="0" smtClean="0"/>
              <a:t>YA = 10m Dritta</a:t>
            </a:r>
          </a:p>
          <a:p>
            <a:endParaRPr lang="it-IT" sz="1600" dirty="0" smtClean="0"/>
          </a:p>
          <a:p>
            <a:r>
              <a:rPr lang="it-IT" sz="1600" dirty="0" smtClean="0"/>
              <a:t>Carico da sollevare dalla banchina</a:t>
            </a:r>
          </a:p>
          <a:p>
            <a:r>
              <a:rPr lang="it-IT" sz="1600" dirty="0" smtClean="0"/>
              <a:t>P = 250t</a:t>
            </a: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987824" y="1484784"/>
            <a:ext cx="115212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Pesi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139952" y="176352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Baricentri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292080" y="176352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Momenti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6444208" y="176352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Baricentri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596336" y="176352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Momenti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139952" y="1484784"/>
            <a:ext cx="230425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Asse verticale Z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444208" y="1484784"/>
            <a:ext cx="230425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/>
              <a:t>Asse Trasversale Y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2987824" y="212356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Symbol" pitchFamily="18" charset="2"/>
              </a:rPr>
              <a:t>D</a:t>
            </a:r>
            <a:r>
              <a:rPr lang="it-IT" dirty="0" smtClean="0"/>
              <a:t> = 7750t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4139952" y="212356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KG</a:t>
            </a:r>
            <a:r>
              <a:rPr lang="it-IT" baseline="-25000" dirty="0" smtClean="0"/>
              <a:t>0</a:t>
            </a:r>
            <a:r>
              <a:rPr lang="it-IT" dirty="0" smtClean="0"/>
              <a:t> = 4m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5292080" y="212356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31000 </a:t>
            </a:r>
            <a:r>
              <a:rPr lang="it-IT" sz="1400" dirty="0" err="1" smtClean="0"/>
              <a:t>t*m</a:t>
            </a: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6444208" y="212356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0 m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7596336" y="212356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0 </a:t>
            </a:r>
            <a:r>
              <a:rPr lang="it-IT" dirty="0" err="1" smtClean="0"/>
              <a:t>t*m</a:t>
            </a:r>
            <a:endParaRPr lang="it-IT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2987824" y="248360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P = 250t</a:t>
            </a:r>
            <a:endParaRPr lang="it-IT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139952" y="248360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KA = 20</a:t>
            </a:r>
            <a:r>
              <a:rPr lang="it-IT" sz="1400" dirty="0" smtClean="0"/>
              <a:t>m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5292080" y="248360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5000 </a:t>
            </a:r>
            <a:r>
              <a:rPr lang="it-IT" sz="1400" dirty="0" err="1" smtClean="0"/>
              <a:t>t*m</a:t>
            </a:r>
            <a:endParaRPr lang="it-IT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6444208" y="248360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YA = 10 m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596336" y="248360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2500 </a:t>
            </a:r>
            <a:r>
              <a:rPr lang="it-IT" dirty="0" err="1" smtClean="0"/>
              <a:t>t*m</a:t>
            </a:r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2987824" y="284364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Symbol" pitchFamily="18" charset="2"/>
              </a:rPr>
              <a:t>D</a:t>
            </a:r>
            <a:r>
              <a:rPr lang="it-IT" dirty="0" smtClean="0"/>
              <a:t>‘ = 8000t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4139952" y="284364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KG</a:t>
            </a:r>
            <a:r>
              <a:rPr lang="it-IT" baseline="-25000" dirty="0" smtClean="0">
                <a:solidFill>
                  <a:srgbClr val="FF0000"/>
                </a:solidFill>
              </a:rPr>
              <a:t>1</a:t>
            </a:r>
            <a:r>
              <a:rPr lang="it-IT" dirty="0" smtClean="0">
                <a:solidFill>
                  <a:srgbClr val="FF0000"/>
                </a:solidFill>
              </a:rPr>
              <a:t> = </a:t>
            </a:r>
            <a:r>
              <a:rPr lang="it-IT" sz="1400" dirty="0" smtClean="0">
                <a:solidFill>
                  <a:srgbClr val="FF0000"/>
                </a:solidFill>
              </a:rPr>
              <a:t>4,5m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292080" y="284364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36000 </a:t>
            </a:r>
            <a:r>
              <a:rPr lang="it-IT" sz="1400" dirty="0" err="1" smtClean="0"/>
              <a:t>t*m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6444208" y="284364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G</a:t>
            </a:r>
            <a:r>
              <a:rPr lang="it-IT" baseline="-25000" dirty="0" smtClean="0">
                <a:solidFill>
                  <a:srgbClr val="FF0000"/>
                </a:solidFill>
              </a:rPr>
              <a:t>1</a:t>
            </a:r>
            <a:r>
              <a:rPr lang="it-IT" dirty="0" smtClean="0">
                <a:solidFill>
                  <a:srgbClr val="FF0000"/>
                </a:solidFill>
              </a:rPr>
              <a:t>G</a:t>
            </a:r>
            <a:r>
              <a:rPr lang="it-IT" baseline="-25000" dirty="0" smtClean="0">
                <a:solidFill>
                  <a:srgbClr val="FF0000"/>
                </a:solidFill>
              </a:rPr>
              <a:t>2</a:t>
            </a:r>
            <a:r>
              <a:rPr lang="it-IT" sz="1100" dirty="0" smtClean="0">
                <a:solidFill>
                  <a:srgbClr val="FF0000"/>
                </a:solidFill>
              </a:rPr>
              <a:t>= 0,3125m</a:t>
            </a:r>
            <a:endParaRPr lang="it-IT" sz="1100" dirty="0">
              <a:solidFill>
                <a:srgbClr val="FF0000"/>
              </a:solidFill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7596336" y="2843644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2500 </a:t>
            </a:r>
            <a:r>
              <a:rPr lang="it-IT" dirty="0" err="1" smtClean="0"/>
              <a:t>t*m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555776" y="3284984"/>
            <a:ext cx="56764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/>
              <a:t>Per il resto dei calcoli, si usano le formule delle lastrine precedenti</a:t>
            </a:r>
            <a:endParaRPr lang="it-IT" sz="1600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2987824" y="3573016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b="1" dirty="0" smtClean="0"/>
              <a:t> = Peso/TPC</a:t>
            </a:r>
            <a:endParaRPr lang="it-IT" sz="1400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2987824" y="3769295"/>
            <a:ext cx="989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BL’ = BL – </a:t>
            </a:r>
            <a:r>
              <a:rPr lang="it-IT" sz="1400" b="1" dirty="0" smtClean="0">
                <a:latin typeface="Symbol" pitchFamily="18" charset="2"/>
              </a:rPr>
              <a:t>e</a:t>
            </a:r>
            <a:endParaRPr lang="it-IT" sz="1400" b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2987824" y="3987641"/>
            <a:ext cx="210025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M </a:t>
            </a:r>
            <a:r>
              <a:rPr lang="it-IT" sz="1400" b="1" dirty="0" err="1" smtClean="0"/>
              <a:t>=KM</a:t>
            </a:r>
            <a:r>
              <a:rPr lang="it-IT" sz="1400" b="1" dirty="0" smtClean="0"/>
              <a:t> – </a:t>
            </a:r>
            <a:r>
              <a:rPr lang="it-IT" sz="1400" b="1" dirty="0" smtClean="0">
                <a:solidFill>
                  <a:srgbClr val="FF0000"/>
                </a:solidFill>
              </a:rPr>
              <a:t>KG</a:t>
            </a:r>
            <a:r>
              <a:rPr lang="it-IT" sz="1400" b="1" baseline="-25000" dirty="0" smtClean="0">
                <a:solidFill>
                  <a:srgbClr val="FF0000"/>
                </a:solidFill>
              </a:rPr>
              <a:t>1</a:t>
            </a:r>
          </a:p>
          <a:p>
            <a:r>
              <a:rPr lang="it-IT" sz="1400" b="1" dirty="0" smtClean="0"/>
              <a:t>Tg </a:t>
            </a:r>
            <a:r>
              <a:rPr lang="it-IT" sz="1400" b="1" dirty="0" smtClean="0">
                <a:latin typeface="Symbol" pitchFamily="18" charset="2"/>
              </a:rPr>
              <a:t>q</a:t>
            </a:r>
            <a:r>
              <a:rPr lang="it-IT" sz="1400" b="1" dirty="0" smtClean="0"/>
              <a:t> = 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G</a:t>
            </a:r>
            <a:r>
              <a:rPr lang="it-IT" sz="1400" b="1" baseline="-25000" dirty="0" smtClean="0"/>
              <a:t>2</a:t>
            </a:r>
            <a:r>
              <a:rPr lang="it-IT" sz="1400" b="1" dirty="0" smtClean="0"/>
              <a:t>/G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M</a:t>
            </a:r>
          </a:p>
          <a:p>
            <a:r>
              <a:rPr lang="it-IT" sz="1400" b="1" dirty="0" smtClean="0">
                <a:solidFill>
                  <a:srgbClr val="C00000"/>
                </a:solidFill>
              </a:rPr>
              <a:t>T</a:t>
            </a:r>
            <a:r>
              <a:rPr lang="it-IT" sz="1400" b="1" dirty="0" smtClean="0"/>
              <a:t> = </a:t>
            </a:r>
            <a:r>
              <a:rPr lang="it-IT" sz="1400" b="1" dirty="0" err="1" smtClean="0"/>
              <a:t>tg</a:t>
            </a:r>
            <a:r>
              <a:rPr lang="it-IT" sz="1400" b="1" dirty="0" err="1" smtClean="0">
                <a:latin typeface="Symbol" pitchFamily="18" charset="2"/>
              </a:rPr>
              <a:t>q</a:t>
            </a:r>
            <a:r>
              <a:rPr lang="it-IT" sz="1400" b="1" dirty="0" smtClean="0"/>
              <a:t> * B/2</a:t>
            </a:r>
            <a:r>
              <a:rPr lang="it-IT" sz="1050" b="1" dirty="0" smtClean="0"/>
              <a:t> (metà del baglio)</a:t>
            </a:r>
          </a:p>
          <a:p>
            <a:r>
              <a:rPr lang="it-IT" sz="1400" b="1" dirty="0" smtClean="0"/>
              <a:t>BL’’DRITTA = BL’ – T</a:t>
            </a:r>
          </a:p>
          <a:p>
            <a:r>
              <a:rPr lang="it-IT" sz="1400" b="1" dirty="0" smtClean="0"/>
              <a:t>BL’’ SINISTRA = BL’ + T</a:t>
            </a:r>
            <a:endParaRPr lang="it-IT" sz="2000" b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7308304" y="3717032"/>
            <a:ext cx="1584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/>
              <a:t>Ricordarsi di andare a verificare il TPC corrispondente al nuovo dislocamento!!</a:t>
            </a:r>
            <a:endParaRPr lang="it-IT" sz="1400" b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1979712" y="5157192"/>
            <a:ext cx="71642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Ricorrere al piano di carico (Teorema di </a:t>
            </a:r>
            <a:r>
              <a:rPr lang="it-IT" sz="1200" dirty="0" err="1" smtClean="0"/>
              <a:t>Varignon</a:t>
            </a:r>
            <a:r>
              <a:rPr lang="it-IT" sz="1200" dirty="0" smtClean="0"/>
              <a:t>) è molto comodo e utile perché si può compensare CONTEMPORANEAMENTE facendo entrare acqua nelle casse di zavorra più in basso possibile e dal lato opposto al carico, al fine di compensare il movimento laterale del baricentro G</a:t>
            </a:r>
            <a:r>
              <a:rPr lang="it-IT" sz="1200" baseline="-25000" dirty="0" smtClean="0"/>
              <a:t>1</a:t>
            </a:r>
            <a:r>
              <a:rPr lang="it-IT" sz="1200" dirty="0" smtClean="0"/>
              <a:t>G</a:t>
            </a:r>
            <a:r>
              <a:rPr lang="it-IT" sz="1200" baseline="-25000" dirty="0" smtClean="0"/>
              <a:t>2</a:t>
            </a:r>
            <a:r>
              <a:rPr lang="it-IT" sz="1200" dirty="0" smtClean="0"/>
              <a:t>. Imbarcare acqua fa inoltre aumentare il dislocamento e abbassa notevolmente il baricentro (TEORICO E POCO REALISTICO perché non appena appoggio il peso sulla nave, dovrei scaricare di nuovo l’acqua per non creare sbilanciamento)</a:t>
            </a:r>
          </a:p>
          <a:p>
            <a:r>
              <a:rPr lang="it-IT" sz="1200" dirty="0" smtClean="0"/>
              <a:t>Oppure, più realisticamente, si può zavorrare la nave (grazie a tutte le casse di zavorra poste più in basso del baricentro iniziale), PRIMA del carico, per fare in modo che il baricentro sia molto basso e che quindi la nuova altezza metacentrica DURANTE il sollevamento sia più ampia, per ridurre al massimo il valore dell’angolo di sbandamento </a:t>
            </a:r>
            <a:r>
              <a:rPr lang="it-IT" sz="1200" dirty="0" smtClean="0">
                <a:latin typeface="Symbol" pitchFamily="18" charset="2"/>
              </a:rPr>
              <a:t>q</a:t>
            </a:r>
            <a:endParaRPr lang="it-IT" sz="1200" dirty="0">
              <a:latin typeface="Symbol" pitchFamily="18" charset="2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5089939" y="3573016"/>
            <a:ext cx="214635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dirty="0" smtClean="0"/>
              <a:t> = 10cm = 0,1m</a:t>
            </a:r>
          </a:p>
          <a:p>
            <a:r>
              <a:rPr lang="it-IT" sz="1400" b="1" dirty="0" smtClean="0"/>
              <a:t>BL’ </a:t>
            </a:r>
            <a:r>
              <a:rPr lang="it-IT" sz="1400" dirty="0" smtClean="0"/>
              <a:t>= 3,1m</a:t>
            </a:r>
          </a:p>
          <a:p>
            <a:r>
              <a:rPr lang="it-IT" sz="1400" b="1" dirty="0" smtClean="0"/>
              <a:t>G</a:t>
            </a:r>
            <a:r>
              <a:rPr lang="it-IT" sz="1400" b="1" baseline="-25000" dirty="0" smtClean="0"/>
              <a:t>1</a:t>
            </a:r>
            <a:r>
              <a:rPr lang="it-IT" sz="1400" b="1" dirty="0" smtClean="0"/>
              <a:t>M</a:t>
            </a:r>
            <a:r>
              <a:rPr lang="it-IT" sz="1400" dirty="0" smtClean="0"/>
              <a:t> = 1,9m</a:t>
            </a:r>
          </a:p>
          <a:p>
            <a:r>
              <a:rPr lang="it-IT" sz="1400" b="1" dirty="0" err="1" smtClean="0"/>
              <a:t>Tg</a:t>
            </a:r>
            <a:r>
              <a:rPr lang="it-IT" sz="1400" b="1" dirty="0" err="1" smtClean="0">
                <a:latin typeface="Symbol" pitchFamily="18" charset="2"/>
              </a:rPr>
              <a:t>q</a:t>
            </a:r>
            <a:r>
              <a:rPr lang="it-IT" sz="1400" dirty="0" smtClean="0"/>
              <a:t> = 0,1644736  </a:t>
            </a:r>
            <a:r>
              <a:rPr lang="it-IT" sz="1400" b="1" dirty="0" smtClean="0"/>
              <a:t> </a:t>
            </a:r>
            <a:r>
              <a:rPr lang="it-IT" sz="1400" b="1" dirty="0" smtClean="0">
                <a:latin typeface="Symbol" pitchFamily="18" charset="2"/>
              </a:rPr>
              <a:t>q</a:t>
            </a:r>
            <a:r>
              <a:rPr lang="it-IT" sz="1400" b="1" dirty="0" smtClean="0"/>
              <a:t> </a:t>
            </a:r>
            <a:r>
              <a:rPr lang="it-IT" sz="1400" dirty="0" smtClean="0"/>
              <a:t>= 9,34°</a:t>
            </a:r>
          </a:p>
          <a:p>
            <a:r>
              <a:rPr lang="it-IT" sz="1400" b="1" dirty="0" smtClean="0"/>
              <a:t>T</a:t>
            </a:r>
            <a:r>
              <a:rPr lang="it-IT" sz="1400" dirty="0" smtClean="0"/>
              <a:t> = 0,9868m</a:t>
            </a:r>
          </a:p>
          <a:p>
            <a:r>
              <a:rPr lang="it-IT" sz="1400" b="1" dirty="0" smtClean="0"/>
              <a:t>BL</a:t>
            </a:r>
            <a:r>
              <a:rPr lang="it-IT" sz="1400" b="1" baseline="-25000" dirty="0" smtClean="0"/>
              <a:t>DR</a:t>
            </a:r>
            <a:r>
              <a:rPr lang="it-IT" sz="1400" dirty="0" smtClean="0"/>
              <a:t> = 2,1132m</a:t>
            </a:r>
          </a:p>
          <a:p>
            <a:r>
              <a:rPr lang="it-IT" sz="1400" b="1" dirty="0" smtClean="0"/>
              <a:t>BL</a:t>
            </a:r>
            <a:r>
              <a:rPr lang="it-IT" sz="1400" b="1" baseline="-25000" dirty="0" smtClean="0"/>
              <a:t>SN</a:t>
            </a:r>
            <a:r>
              <a:rPr lang="it-IT" sz="1400" dirty="0" smtClean="0"/>
              <a:t> = 4,0868m 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7" grpId="0"/>
      <p:bldP spid="38" grpId="0"/>
      <p:bldP spid="40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1736</TotalTime>
  <Words>1685</Words>
  <Application>Microsoft Office PowerPoint</Application>
  <PresentationFormat>Presentazione su schermo (4:3)</PresentationFormat>
  <Paragraphs>286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129</cp:revision>
  <dcterms:created xsi:type="dcterms:W3CDTF">2021-01-03T09:28:23Z</dcterms:created>
  <dcterms:modified xsi:type="dcterms:W3CDTF">2021-01-05T09:56:49Z</dcterms:modified>
</cp:coreProperties>
</file>