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1" autoAdjust="0"/>
    <p:restoredTop sz="98261" autoAdjust="0"/>
  </p:normalViewPr>
  <p:slideViewPr>
    <p:cSldViewPr>
      <p:cViewPr varScale="1">
        <p:scale>
          <a:sx n="86" d="100"/>
          <a:sy n="86" d="100"/>
        </p:scale>
        <p:origin x="-174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C7B02-2295-4688-9C05-BF923A46B1A6}" type="datetimeFigureOut">
              <a:rPr lang="it-IT" smtClean="0"/>
              <a:pPr/>
              <a:t>09/01/2021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1861E-A567-4170-A50D-BD9DDCADF61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43608" y="2476053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rgbClr val="FF0000"/>
                </a:solidFill>
              </a:rPr>
              <a:t>·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3" name="Ovale 2"/>
          <p:cNvSpPr/>
          <p:nvPr/>
        </p:nvSpPr>
        <p:spPr>
          <a:xfrm>
            <a:off x="971600" y="2370946"/>
            <a:ext cx="432048" cy="432048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" name="Connettore 2 3"/>
          <p:cNvCxnSpPr/>
          <p:nvPr/>
        </p:nvCxnSpPr>
        <p:spPr>
          <a:xfrm flipV="1">
            <a:off x="1187624" y="1938898"/>
            <a:ext cx="0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Connettore 2 4"/>
          <p:cNvCxnSpPr/>
          <p:nvPr/>
        </p:nvCxnSpPr>
        <p:spPr>
          <a:xfrm>
            <a:off x="1187624" y="2586970"/>
            <a:ext cx="0" cy="86409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1017130" y="2154922"/>
            <a:ext cx="3401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dirty="0" smtClean="0">
                <a:solidFill>
                  <a:srgbClr val="002060"/>
                </a:solidFill>
              </a:rPr>
              <a:t>·</a:t>
            </a:r>
            <a:endParaRPr lang="it-IT" sz="4800" dirty="0">
              <a:solidFill>
                <a:srgbClr val="002060"/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>
          <a:xfrm>
            <a:off x="395536" y="2802994"/>
            <a:ext cx="15841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1547664" y="3091026"/>
            <a:ext cx="1109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Piano di appoggio</a:t>
            </a:r>
            <a:endParaRPr lang="it-IT" sz="1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1866890"/>
            <a:ext cx="11521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Oggetto rotolante fermo e perciò in equilibrio</a:t>
            </a:r>
            <a:endParaRPr lang="it-IT" sz="1000" dirty="0"/>
          </a:p>
        </p:txBody>
      </p:sp>
      <p:sp>
        <p:nvSpPr>
          <p:cNvPr id="10" name="Figura a mano libera 9"/>
          <p:cNvSpPr/>
          <p:nvPr/>
        </p:nvSpPr>
        <p:spPr>
          <a:xfrm>
            <a:off x="1300436" y="2010906"/>
            <a:ext cx="376238" cy="380975"/>
          </a:xfrm>
          <a:custGeom>
            <a:avLst/>
            <a:gdLst>
              <a:gd name="connsiteX0" fmla="*/ 376238 w 376238"/>
              <a:gd name="connsiteY0" fmla="*/ 101600 h 254000"/>
              <a:gd name="connsiteX1" fmla="*/ 152400 w 376238"/>
              <a:gd name="connsiteY1" fmla="*/ 25400 h 254000"/>
              <a:gd name="connsiteX2" fmla="*/ 0 w 376238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238" h="254000">
                <a:moveTo>
                  <a:pt x="376238" y="101600"/>
                </a:moveTo>
                <a:cubicBezTo>
                  <a:pt x="295672" y="50800"/>
                  <a:pt x="215106" y="0"/>
                  <a:pt x="152400" y="25400"/>
                </a:cubicBezTo>
                <a:cubicBezTo>
                  <a:pt x="89694" y="50800"/>
                  <a:pt x="44847" y="152400"/>
                  <a:pt x="0" y="25400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igura a mano libera 10"/>
          <p:cNvSpPr/>
          <p:nvPr/>
        </p:nvSpPr>
        <p:spPr>
          <a:xfrm>
            <a:off x="1380605" y="2830030"/>
            <a:ext cx="239067" cy="477019"/>
          </a:xfrm>
          <a:custGeom>
            <a:avLst/>
            <a:gdLst>
              <a:gd name="connsiteX0" fmla="*/ 224631 w 224631"/>
              <a:gd name="connsiteY0" fmla="*/ 104775 h 127000"/>
              <a:gd name="connsiteX1" fmla="*/ 24606 w 224631"/>
              <a:gd name="connsiteY1" fmla="*/ 109538 h 127000"/>
              <a:gd name="connsiteX2" fmla="*/ 76994 w 224631"/>
              <a:gd name="connsiteY2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631" h="127000">
                <a:moveTo>
                  <a:pt x="224631" y="104775"/>
                </a:moveTo>
                <a:cubicBezTo>
                  <a:pt x="136921" y="115887"/>
                  <a:pt x="49212" y="127000"/>
                  <a:pt x="24606" y="109538"/>
                </a:cubicBezTo>
                <a:cubicBezTo>
                  <a:pt x="0" y="92076"/>
                  <a:pt x="76994" y="0"/>
                  <a:pt x="76994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467544" y="2010906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Resistenza</a:t>
            </a:r>
            <a:endParaRPr lang="it-IT" sz="10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95536" y="301901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Forza peso</a:t>
            </a:r>
            <a:endParaRPr lang="it-IT" sz="1000" dirty="0"/>
          </a:p>
        </p:txBody>
      </p:sp>
      <p:sp>
        <p:nvSpPr>
          <p:cNvPr id="14" name="Figura a mano libera 13"/>
          <p:cNvSpPr/>
          <p:nvPr/>
        </p:nvSpPr>
        <p:spPr>
          <a:xfrm>
            <a:off x="744017" y="2196619"/>
            <a:ext cx="413544" cy="109537"/>
          </a:xfrm>
          <a:custGeom>
            <a:avLst/>
            <a:gdLst>
              <a:gd name="connsiteX0" fmla="*/ 46832 w 413544"/>
              <a:gd name="connsiteY0" fmla="*/ 0 h 109537"/>
              <a:gd name="connsiteX1" fmla="*/ 61119 w 413544"/>
              <a:gd name="connsiteY1" fmla="*/ 100012 h 109537"/>
              <a:gd name="connsiteX2" fmla="*/ 413544 w 413544"/>
              <a:gd name="connsiteY2" fmla="*/ 57150 h 10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3544" h="109537">
                <a:moveTo>
                  <a:pt x="46832" y="0"/>
                </a:moveTo>
                <a:cubicBezTo>
                  <a:pt x="23416" y="45243"/>
                  <a:pt x="0" y="90487"/>
                  <a:pt x="61119" y="100012"/>
                </a:cubicBezTo>
                <a:cubicBezTo>
                  <a:pt x="122238" y="109537"/>
                  <a:pt x="413544" y="57150"/>
                  <a:pt x="413544" y="5715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igura a mano libera 14"/>
          <p:cNvSpPr/>
          <p:nvPr/>
        </p:nvSpPr>
        <p:spPr>
          <a:xfrm>
            <a:off x="862286" y="2911787"/>
            <a:ext cx="285750" cy="161132"/>
          </a:xfrm>
          <a:custGeom>
            <a:avLst/>
            <a:gdLst>
              <a:gd name="connsiteX0" fmla="*/ 0 w 285750"/>
              <a:gd name="connsiteY0" fmla="*/ 161132 h 161132"/>
              <a:gd name="connsiteX1" fmla="*/ 76200 w 285750"/>
              <a:gd name="connsiteY1" fmla="*/ 13494 h 161132"/>
              <a:gd name="connsiteX2" fmla="*/ 285750 w 285750"/>
              <a:gd name="connsiteY2" fmla="*/ 80169 h 16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5750" h="161132">
                <a:moveTo>
                  <a:pt x="0" y="161132"/>
                </a:moveTo>
                <a:cubicBezTo>
                  <a:pt x="14287" y="94060"/>
                  <a:pt x="28575" y="26988"/>
                  <a:pt x="76200" y="13494"/>
                </a:cubicBezTo>
                <a:cubicBezTo>
                  <a:pt x="123825" y="0"/>
                  <a:pt x="204787" y="40084"/>
                  <a:pt x="285750" y="80169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/>
          <p:cNvCxnSpPr/>
          <p:nvPr/>
        </p:nvCxnSpPr>
        <p:spPr>
          <a:xfrm>
            <a:off x="1187624" y="2586970"/>
            <a:ext cx="838448" cy="16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1979712" y="2370946"/>
            <a:ext cx="1224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Baricentro (Punto di applicazione della FORZA PESO)</a:t>
            </a:r>
            <a:endParaRPr lang="it-IT" sz="1000" dirty="0"/>
          </a:p>
        </p:txBody>
      </p:sp>
      <p:cxnSp>
        <p:nvCxnSpPr>
          <p:cNvPr id="18" name="Connettore 2 17"/>
          <p:cNvCxnSpPr/>
          <p:nvPr/>
        </p:nvCxnSpPr>
        <p:spPr>
          <a:xfrm>
            <a:off x="1187624" y="2802994"/>
            <a:ext cx="36004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1547664" y="3523074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Punto di applicazione della RESISTENZA (di tangenza col piano)</a:t>
            </a:r>
            <a:endParaRPr lang="it-IT" sz="10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0" y="0"/>
            <a:ext cx="22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Carichi ROTOLANTI</a:t>
            </a:r>
          </a:p>
          <a:p>
            <a:r>
              <a:rPr lang="it-IT" sz="1400" dirty="0" smtClean="0"/>
              <a:t>Piano di appoggio </a:t>
            </a:r>
            <a:r>
              <a:rPr lang="it-IT" sz="1400" b="1" dirty="0" smtClean="0"/>
              <a:t>CONCAVO</a:t>
            </a:r>
            <a:endParaRPr lang="it-IT" sz="1400" b="1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251520" y="836712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87538" indent="-1887538"/>
            <a:r>
              <a:rPr lang="it-IT" dirty="0" smtClean="0"/>
              <a:t>1) Ripasso di FISICA: “Quando un oggetto sferico o cilindrico, libero di muoversi, è in equilibrio?” (immaginiamo che l’attrito NON sia presente)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3563888" y="1628800"/>
            <a:ext cx="5220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“Quando la retta su cui giace la forza peso P coincide con la retta su cui giace la forza di reazione R del piano d’appoggio. La forza di reazione “R” è sempre perpendicolare al piano di appoggio</a:t>
            </a:r>
            <a:endParaRPr lang="it-IT" b="1" i="1" dirty="0">
              <a:solidFill>
                <a:srgbClr val="FF0000"/>
              </a:solidFill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7668344" y="1700808"/>
            <a:ext cx="2160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7740352" y="1988840"/>
            <a:ext cx="2160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o 26"/>
          <p:cNvGrpSpPr/>
          <p:nvPr/>
        </p:nvGrpSpPr>
        <p:grpSpPr>
          <a:xfrm>
            <a:off x="5724128" y="3140968"/>
            <a:ext cx="2592288" cy="3456384"/>
            <a:chOff x="892175" y="188640"/>
            <a:chExt cx="4909046" cy="6336704"/>
          </a:xfrm>
        </p:grpSpPr>
        <p:sp>
          <p:nvSpPr>
            <p:cNvPr id="28" name="Rettangolo 27"/>
            <p:cNvSpPr/>
            <p:nvPr/>
          </p:nvSpPr>
          <p:spPr>
            <a:xfrm>
              <a:off x="899592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Figura a mano libera 28"/>
            <p:cNvSpPr/>
            <p:nvPr/>
          </p:nvSpPr>
          <p:spPr>
            <a:xfrm>
              <a:off x="971601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29"/>
            <p:cNvSpPr/>
            <p:nvPr/>
          </p:nvSpPr>
          <p:spPr>
            <a:xfrm flipH="1">
              <a:off x="5724128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Figura a mano libera 30"/>
            <p:cNvSpPr/>
            <p:nvPr/>
          </p:nvSpPr>
          <p:spPr>
            <a:xfrm flipH="1">
              <a:off x="5292079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2" name="Connettore 1 31"/>
            <p:cNvCxnSpPr/>
            <p:nvPr/>
          </p:nvCxnSpPr>
          <p:spPr>
            <a:xfrm>
              <a:off x="1403648" y="5733256"/>
              <a:ext cx="38884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3" name="Connettore 1 32"/>
            <p:cNvCxnSpPr/>
            <p:nvPr/>
          </p:nvCxnSpPr>
          <p:spPr>
            <a:xfrm>
              <a:off x="3347864" y="188640"/>
              <a:ext cx="0" cy="63367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>
              <a:stCxn id="29" idx="1"/>
            </p:cNvCxnSpPr>
            <p:nvPr/>
          </p:nvCxnSpPr>
          <p:spPr>
            <a:xfrm flipH="1">
              <a:off x="1259632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>
              <a:off x="5292079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1259632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 flipH="1">
              <a:off x="3347864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Figura a mano libera 37"/>
            <p:cNvSpPr/>
            <p:nvPr/>
          </p:nvSpPr>
          <p:spPr>
            <a:xfrm>
              <a:off x="892175" y="5524103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Figura a mano libera 38"/>
            <p:cNvSpPr/>
            <p:nvPr/>
          </p:nvSpPr>
          <p:spPr>
            <a:xfrm flipH="1">
              <a:off x="5436096" y="5517232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Arco 39"/>
            <p:cNvSpPr/>
            <p:nvPr/>
          </p:nvSpPr>
          <p:spPr>
            <a:xfrm rot="5400000">
              <a:off x="2682156" y="2701898"/>
              <a:ext cx="1320802" cy="4741914"/>
            </a:xfrm>
            <a:prstGeom prst="arc">
              <a:avLst>
                <a:gd name="adj1" fmla="val 16200000"/>
                <a:gd name="adj2" fmla="val 532839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Figura a mano libera 40"/>
            <p:cNvSpPr/>
            <p:nvPr/>
          </p:nvSpPr>
          <p:spPr>
            <a:xfrm>
              <a:off x="971550" y="2104628"/>
              <a:ext cx="4743450" cy="247650"/>
            </a:xfrm>
            <a:custGeom>
              <a:avLst/>
              <a:gdLst>
                <a:gd name="connsiteX0" fmla="*/ 0 w 4743450"/>
                <a:gd name="connsiteY0" fmla="*/ 247650 h 247650"/>
                <a:gd name="connsiteX1" fmla="*/ 2371725 w 4743450"/>
                <a:gd name="connsiteY1" fmla="*/ 0 h 247650"/>
                <a:gd name="connsiteX2" fmla="*/ 4743450 w 4743450"/>
                <a:gd name="connsiteY2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3450" h="247650">
                  <a:moveTo>
                    <a:pt x="0" y="247650"/>
                  </a:moveTo>
                  <a:cubicBezTo>
                    <a:pt x="790575" y="123825"/>
                    <a:pt x="1581150" y="0"/>
                    <a:pt x="2371725" y="0"/>
                  </a:cubicBezTo>
                  <a:cubicBezTo>
                    <a:pt x="3162300" y="0"/>
                    <a:pt x="3952875" y="123825"/>
                    <a:pt x="4743450" y="24765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323528" y="4221088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just"/>
            <a:r>
              <a:rPr lang="it-IT" dirty="0" smtClean="0"/>
              <a:t>2) Oggetto sferico o cilindrico nella stiva di una nave, nel caso in cui il piano di appoggio sia concavo e la nave inizi a “rollare”. </a:t>
            </a:r>
          </a:p>
          <a:p>
            <a:pPr marL="266700" indent="-266700" algn="just"/>
            <a:endParaRPr lang="it-IT" dirty="0" smtClean="0"/>
          </a:p>
          <a:p>
            <a:pPr marL="266700" indent="-266700" algn="just"/>
            <a:r>
              <a:rPr lang="it-IT" dirty="0" smtClean="0"/>
              <a:t>3) Per piccole oscillazioni possiamo immaginare che le rette su cui giacciono  entrambe le forze in gioco si incontrino tutte sul punto “A”</a:t>
            </a:r>
            <a:endParaRPr lang="it-IT" dirty="0"/>
          </a:p>
        </p:txBody>
      </p:sp>
      <p:cxnSp>
        <p:nvCxnSpPr>
          <p:cNvPr id="44" name="Connettore 1 43"/>
          <p:cNvCxnSpPr/>
          <p:nvPr/>
        </p:nvCxnSpPr>
        <p:spPr>
          <a:xfrm>
            <a:off x="4860032" y="5157192"/>
            <a:ext cx="40324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4"/>
          <p:cNvSpPr txBox="1"/>
          <p:nvPr/>
        </p:nvSpPr>
        <p:spPr>
          <a:xfrm>
            <a:off x="5004048" y="5085184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WL</a:t>
            </a:r>
            <a:endParaRPr lang="it-IT" dirty="0">
              <a:solidFill>
                <a:srgbClr val="0070C0"/>
              </a:solidFill>
            </a:endParaRPr>
          </a:p>
        </p:txBody>
      </p:sp>
      <p:grpSp>
        <p:nvGrpSpPr>
          <p:cNvPr id="54" name="Gruppo 53"/>
          <p:cNvGrpSpPr/>
          <p:nvPr/>
        </p:nvGrpSpPr>
        <p:grpSpPr>
          <a:xfrm>
            <a:off x="6804248" y="5301208"/>
            <a:ext cx="432048" cy="1512168"/>
            <a:chOff x="1124000" y="5301208"/>
            <a:chExt cx="432048" cy="1512168"/>
          </a:xfrm>
        </p:grpSpPr>
        <p:sp>
          <p:nvSpPr>
            <p:cNvPr id="51" name="Ovale 50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2" name="Connettore 2 51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ttore 2 52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6" name="Connettore 1 55"/>
          <p:cNvCxnSpPr/>
          <p:nvPr/>
        </p:nvCxnSpPr>
        <p:spPr>
          <a:xfrm>
            <a:off x="7020272" y="2852936"/>
            <a:ext cx="0" cy="38884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/>
          <p:cNvSpPr txBox="1"/>
          <p:nvPr/>
        </p:nvSpPr>
        <p:spPr>
          <a:xfrm>
            <a:off x="6804248" y="4221088"/>
            <a:ext cx="4506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dirty="0" smtClean="0"/>
              <a:t>·</a:t>
            </a:r>
            <a:endParaRPr lang="it-IT" sz="8000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7020272" y="465313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0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/>
      <p:bldP spid="8" grpId="0"/>
      <p:bldP spid="9" grpId="0"/>
      <p:bldP spid="10" grpId="0" animBg="1"/>
      <p:bldP spid="11" grpId="0" animBg="1"/>
      <p:bldP spid="12" grpId="0"/>
      <p:bldP spid="13" grpId="0"/>
      <p:bldP spid="14" grpId="0" animBg="1"/>
      <p:bldP spid="15" grpId="0" animBg="1"/>
      <p:bldP spid="17" grpId="0"/>
      <p:bldP spid="19" grpId="0"/>
      <p:bldP spid="21" grpId="0"/>
      <p:bldP spid="22" grpId="0"/>
      <p:bldP spid="45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e 22"/>
          <p:cNvSpPr/>
          <p:nvPr/>
        </p:nvSpPr>
        <p:spPr>
          <a:xfrm>
            <a:off x="4016565" y="530120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0" name="Gruppo 59"/>
          <p:cNvGrpSpPr/>
          <p:nvPr/>
        </p:nvGrpSpPr>
        <p:grpSpPr>
          <a:xfrm>
            <a:off x="840796" y="188640"/>
            <a:ext cx="4909046" cy="6336704"/>
            <a:chOff x="892175" y="188640"/>
            <a:chExt cx="4909046" cy="6336704"/>
          </a:xfrm>
        </p:grpSpPr>
        <p:sp>
          <p:nvSpPr>
            <p:cNvPr id="4" name="Rettangolo 3"/>
            <p:cNvSpPr/>
            <p:nvPr/>
          </p:nvSpPr>
          <p:spPr>
            <a:xfrm>
              <a:off x="899592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igura a mano libera 4"/>
            <p:cNvSpPr/>
            <p:nvPr/>
          </p:nvSpPr>
          <p:spPr>
            <a:xfrm>
              <a:off x="971601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 flipH="1">
              <a:off x="5724128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Figura a mano libera 6"/>
            <p:cNvSpPr/>
            <p:nvPr/>
          </p:nvSpPr>
          <p:spPr>
            <a:xfrm flipH="1">
              <a:off x="5292079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" name="Connettore 1 8"/>
            <p:cNvCxnSpPr/>
            <p:nvPr/>
          </p:nvCxnSpPr>
          <p:spPr>
            <a:xfrm>
              <a:off x="1403648" y="5733256"/>
              <a:ext cx="38884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3347864" y="188640"/>
              <a:ext cx="0" cy="63367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5" idx="1"/>
            </p:cNvCxnSpPr>
            <p:nvPr/>
          </p:nvCxnSpPr>
          <p:spPr>
            <a:xfrm flipH="1">
              <a:off x="1259632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5292079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1259632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 flipH="1">
              <a:off x="3347864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Figura a mano libera 19"/>
            <p:cNvSpPr/>
            <p:nvPr/>
          </p:nvSpPr>
          <p:spPr>
            <a:xfrm>
              <a:off x="892175" y="5524103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igura a mano libera 20"/>
            <p:cNvSpPr/>
            <p:nvPr/>
          </p:nvSpPr>
          <p:spPr>
            <a:xfrm flipH="1">
              <a:off x="5436096" y="5517232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Arco 21"/>
            <p:cNvSpPr/>
            <p:nvPr/>
          </p:nvSpPr>
          <p:spPr>
            <a:xfrm rot="5400000">
              <a:off x="2682156" y="2701898"/>
              <a:ext cx="1320802" cy="4741914"/>
            </a:xfrm>
            <a:prstGeom prst="arc">
              <a:avLst>
                <a:gd name="adj1" fmla="val 16200000"/>
                <a:gd name="adj2" fmla="val 532839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Figura a mano libera 23"/>
            <p:cNvSpPr/>
            <p:nvPr/>
          </p:nvSpPr>
          <p:spPr>
            <a:xfrm>
              <a:off x="971550" y="2104628"/>
              <a:ext cx="4743450" cy="247650"/>
            </a:xfrm>
            <a:custGeom>
              <a:avLst/>
              <a:gdLst>
                <a:gd name="connsiteX0" fmla="*/ 0 w 4743450"/>
                <a:gd name="connsiteY0" fmla="*/ 247650 h 247650"/>
                <a:gd name="connsiteX1" fmla="*/ 2371725 w 4743450"/>
                <a:gd name="connsiteY1" fmla="*/ 0 h 247650"/>
                <a:gd name="connsiteX2" fmla="*/ 4743450 w 4743450"/>
                <a:gd name="connsiteY2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3450" h="247650">
                  <a:moveTo>
                    <a:pt x="0" y="247650"/>
                  </a:moveTo>
                  <a:cubicBezTo>
                    <a:pt x="790575" y="123825"/>
                    <a:pt x="1581150" y="0"/>
                    <a:pt x="2371725" y="0"/>
                  </a:cubicBezTo>
                  <a:cubicBezTo>
                    <a:pt x="3162300" y="0"/>
                    <a:pt x="3952875" y="123825"/>
                    <a:pt x="4743450" y="24765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7" name="CasellaDiTesto 26"/>
          <p:cNvSpPr txBox="1"/>
          <p:nvPr/>
        </p:nvSpPr>
        <p:spPr>
          <a:xfrm>
            <a:off x="-36512" y="0"/>
            <a:ext cx="22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Carichi ROTOLANTI</a:t>
            </a:r>
          </a:p>
          <a:p>
            <a:r>
              <a:rPr lang="it-IT" sz="1400" dirty="0" smtClean="0"/>
              <a:t>Piano di appoggio </a:t>
            </a:r>
            <a:r>
              <a:rPr lang="it-IT" sz="1400" b="1" dirty="0" smtClean="0"/>
              <a:t>CONCAVO</a:t>
            </a:r>
            <a:endParaRPr lang="it-IT" sz="1400" b="1" dirty="0"/>
          </a:p>
        </p:txBody>
      </p:sp>
      <p:cxnSp>
        <p:nvCxnSpPr>
          <p:cNvPr id="25" name="Connettore 2 24"/>
          <p:cNvCxnSpPr/>
          <p:nvPr/>
        </p:nvCxnSpPr>
        <p:spPr>
          <a:xfrm flipH="1" flipV="1">
            <a:off x="4880661" y="5589240"/>
            <a:ext cx="151216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6176805" y="5949280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2"/>
                </a:solidFill>
              </a:rPr>
              <a:t>S =  Superficie di “rotolamento” </a:t>
            </a:r>
            <a:r>
              <a:rPr lang="it-IT" sz="1400" dirty="0" smtClean="0">
                <a:solidFill>
                  <a:schemeClr val="accent2"/>
                </a:solidFill>
              </a:rPr>
              <a:t>o Curva di appoggio</a:t>
            </a:r>
            <a:endParaRPr lang="it-IT" sz="1400" dirty="0">
              <a:solidFill>
                <a:schemeClr val="accent2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2000341" y="52292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accent2"/>
                </a:solidFill>
              </a:rPr>
              <a:t>S</a:t>
            </a:r>
            <a:endParaRPr lang="it-IT" sz="2400" b="1" dirty="0">
              <a:solidFill>
                <a:schemeClr val="accent2"/>
              </a:solidFill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6372200" y="0"/>
            <a:ext cx="2771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 algn="just"/>
            <a:r>
              <a:rPr lang="it-IT" sz="1600" dirty="0" smtClean="0"/>
              <a:t>4) Facciamo il disegno “al contrario” cioè facendo rimanere ferma la nave e muovendo la linea di galleggiamento insieme all’oggetto sferico o cilindrico rotolante</a:t>
            </a:r>
          </a:p>
          <a:p>
            <a:pPr marL="261938" indent="-261938" algn="just"/>
            <a:endParaRPr lang="it-IT" sz="1600" dirty="0" smtClean="0"/>
          </a:p>
          <a:p>
            <a:pPr marL="261938" indent="-261938" algn="just"/>
            <a:r>
              <a:rPr lang="it-IT" sz="1600" dirty="0" smtClean="0"/>
              <a:t>5) Per angoli di rollio anche piuttosto ampi (nell’esem-pio sono 40° (20° per parte), vedremmo “rotolare il peso” lungo tutta la curva di appoggio o superficie di rotolamento</a:t>
            </a:r>
            <a:endParaRPr lang="it-IT" sz="1600" dirty="0"/>
          </a:p>
        </p:txBody>
      </p:sp>
      <p:cxnSp>
        <p:nvCxnSpPr>
          <p:cNvPr id="63" name="Connettore 1 62"/>
          <p:cNvCxnSpPr/>
          <p:nvPr/>
        </p:nvCxnSpPr>
        <p:spPr>
          <a:xfrm rot="20400000" flipH="1">
            <a:off x="56125" y="3501008"/>
            <a:ext cx="64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autoRev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093 C -0.02066 0.00625 -0.04132 0.01181 -0.05746 0.01389 C -0.07361 0.01598 -0.08177 0.01412 -0.0967 0.01389 C -0.11163 0.01343 -0.13142 0.01482 -0.14757 0.01227 C -0.16371 0.00949 -0.17899 0.00348 -0.19409 -0.00208 " pathEditMode="relative" rAng="0" ptsTypes="aaaaA"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 animBg="1"/>
      <p:bldP spid="23" grpId="2" animBg="1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59"/>
          <p:cNvGrpSpPr/>
          <p:nvPr/>
        </p:nvGrpSpPr>
        <p:grpSpPr>
          <a:xfrm>
            <a:off x="827584" y="188640"/>
            <a:ext cx="4909046" cy="6336704"/>
            <a:chOff x="892175" y="188640"/>
            <a:chExt cx="4909046" cy="6336704"/>
          </a:xfrm>
        </p:grpSpPr>
        <p:sp>
          <p:nvSpPr>
            <p:cNvPr id="4" name="Rettangolo 3"/>
            <p:cNvSpPr/>
            <p:nvPr/>
          </p:nvSpPr>
          <p:spPr>
            <a:xfrm>
              <a:off x="899592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igura a mano libera 4"/>
            <p:cNvSpPr/>
            <p:nvPr/>
          </p:nvSpPr>
          <p:spPr>
            <a:xfrm>
              <a:off x="971601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 flipH="1">
              <a:off x="5724128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Figura a mano libera 6"/>
            <p:cNvSpPr/>
            <p:nvPr/>
          </p:nvSpPr>
          <p:spPr>
            <a:xfrm flipH="1">
              <a:off x="5292079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" name="Connettore 1 8"/>
            <p:cNvCxnSpPr/>
            <p:nvPr/>
          </p:nvCxnSpPr>
          <p:spPr>
            <a:xfrm>
              <a:off x="1403648" y="5733256"/>
              <a:ext cx="38884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3347864" y="188640"/>
              <a:ext cx="0" cy="63367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5" idx="1"/>
            </p:cNvCxnSpPr>
            <p:nvPr/>
          </p:nvCxnSpPr>
          <p:spPr>
            <a:xfrm flipH="1">
              <a:off x="1259632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5292079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1259632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 flipH="1">
              <a:off x="3347864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Figura a mano libera 19"/>
            <p:cNvSpPr/>
            <p:nvPr/>
          </p:nvSpPr>
          <p:spPr>
            <a:xfrm>
              <a:off x="892175" y="5524103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igura a mano libera 20"/>
            <p:cNvSpPr/>
            <p:nvPr/>
          </p:nvSpPr>
          <p:spPr>
            <a:xfrm flipH="1">
              <a:off x="5436096" y="5517232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Arco 21"/>
            <p:cNvSpPr/>
            <p:nvPr/>
          </p:nvSpPr>
          <p:spPr>
            <a:xfrm rot="5400000">
              <a:off x="2682156" y="2701898"/>
              <a:ext cx="1320802" cy="4741914"/>
            </a:xfrm>
            <a:prstGeom prst="arc">
              <a:avLst>
                <a:gd name="adj1" fmla="val 16200000"/>
                <a:gd name="adj2" fmla="val 532839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Figura a mano libera 23"/>
            <p:cNvSpPr/>
            <p:nvPr/>
          </p:nvSpPr>
          <p:spPr>
            <a:xfrm>
              <a:off x="971550" y="2104628"/>
              <a:ext cx="4743450" cy="247650"/>
            </a:xfrm>
            <a:custGeom>
              <a:avLst/>
              <a:gdLst>
                <a:gd name="connsiteX0" fmla="*/ 0 w 4743450"/>
                <a:gd name="connsiteY0" fmla="*/ 247650 h 247650"/>
                <a:gd name="connsiteX1" fmla="*/ 2371725 w 4743450"/>
                <a:gd name="connsiteY1" fmla="*/ 0 h 247650"/>
                <a:gd name="connsiteX2" fmla="*/ 4743450 w 4743450"/>
                <a:gd name="connsiteY2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3450" h="247650">
                  <a:moveTo>
                    <a:pt x="0" y="247650"/>
                  </a:moveTo>
                  <a:cubicBezTo>
                    <a:pt x="790575" y="123825"/>
                    <a:pt x="1581150" y="0"/>
                    <a:pt x="2371725" y="0"/>
                  </a:cubicBezTo>
                  <a:cubicBezTo>
                    <a:pt x="3162300" y="0"/>
                    <a:pt x="3952875" y="123825"/>
                    <a:pt x="4743450" y="24765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7" name="CasellaDiTesto 26"/>
          <p:cNvSpPr txBox="1"/>
          <p:nvPr/>
        </p:nvSpPr>
        <p:spPr>
          <a:xfrm>
            <a:off x="-36512" y="0"/>
            <a:ext cx="22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Carichi ROTOLANTI</a:t>
            </a:r>
          </a:p>
          <a:p>
            <a:r>
              <a:rPr lang="it-IT" sz="1400" dirty="0" smtClean="0"/>
              <a:t>Piano di appoggio </a:t>
            </a:r>
            <a:r>
              <a:rPr lang="it-IT" sz="1400" b="1" dirty="0" smtClean="0"/>
              <a:t>CONCAVO</a:t>
            </a:r>
            <a:endParaRPr lang="it-IT" sz="1400" b="1" dirty="0"/>
          </a:p>
        </p:txBody>
      </p:sp>
      <p:sp>
        <p:nvSpPr>
          <p:cNvPr id="61" name="CasellaDiTesto 60"/>
          <p:cNvSpPr txBox="1"/>
          <p:nvPr/>
        </p:nvSpPr>
        <p:spPr>
          <a:xfrm>
            <a:off x="6156176" y="186308"/>
            <a:ext cx="298782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 algn="just"/>
            <a:r>
              <a:rPr lang="it-IT" sz="1400" dirty="0" smtClean="0"/>
              <a:t>6) Nave ferma: l’oggetto è in equilibrio in corrispondenza dell’asse verticale della nave (la retta “r” su cui giacciono la reazione e la forza peso è parallela all’asse verticale oppure è coincidente all’asse verticale se la stiva è estesa per tutta la larghezza della nave) </a:t>
            </a:r>
          </a:p>
          <a:p>
            <a:pPr marL="261938" indent="-261938" algn="just"/>
            <a:endParaRPr lang="it-IT" sz="1400" dirty="0" smtClean="0"/>
          </a:p>
          <a:p>
            <a:pPr marL="261938" indent="-261938" algn="just"/>
            <a:r>
              <a:rPr lang="it-IT" sz="1400" dirty="0" smtClean="0"/>
              <a:t>7) Nave inclinata a DRITTA di 5°: Anche il carico rotolante si sposta a dritta e si può determinare il punto A</a:t>
            </a:r>
          </a:p>
          <a:p>
            <a:pPr marL="261938" indent="-261938" algn="just"/>
            <a:endParaRPr lang="it-IT" sz="1400" dirty="0" smtClean="0"/>
          </a:p>
          <a:p>
            <a:pPr marL="261938" indent="-261938" algn="just"/>
            <a:r>
              <a:rPr lang="it-IT" sz="1400" dirty="0" smtClean="0"/>
              <a:t>8) Nave inclinata a DRITTA di 10°: il carico rotolante continua a spostarsi a dritta e, fino a quando la superficie di rotolamento ha un andamento uguale ad un arco di circonferenza, il punto A rimane nella stessa posizione (angoli di rollio limitati)</a:t>
            </a:r>
          </a:p>
          <a:p>
            <a:pPr marL="261938" indent="-261938" algn="just"/>
            <a:endParaRPr lang="it-IT" sz="1400" dirty="0" smtClean="0"/>
          </a:p>
          <a:p>
            <a:pPr marL="261938" indent="-261938" algn="just"/>
            <a:r>
              <a:rPr lang="it-IT" sz="1400" dirty="0" smtClean="0"/>
              <a:t>9) Di conseguenza è come se il baricentro “g” del peso rotolante si fosse spostato in alto di una quota “h” che corrisponde </a:t>
            </a:r>
            <a:r>
              <a:rPr lang="it-IT" sz="1400" u="sng" dirty="0" smtClean="0"/>
              <a:t>alla quota di A</a:t>
            </a:r>
            <a:r>
              <a:rPr lang="it-IT" sz="1400" dirty="0" smtClean="0"/>
              <a:t> (raggio di curvatura della superficie di rotolamento) </a:t>
            </a:r>
            <a:r>
              <a:rPr lang="it-IT" sz="1400" u="sng" dirty="0" smtClean="0"/>
              <a:t>MENO</a:t>
            </a:r>
            <a:r>
              <a:rPr lang="it-IT" sz="1400" dirty="0" smtClean="0"/>
              <a:t>  </a:t>
            </a:r>
            <a:r>
              <a:rPr lang="it-IT" sz="1400" u="sng" dirty="0" smtClean="0"/>
              <a:t>la distanza del baricentro del corpo dal punto di contatto (raggio del corpo stesso)</a:t>
            </a:r>
            <a:endParaRPr lang="it-IT" sz="1400" u="sng" dirty="0"/>
          </a:p>
        </p:txBody>
      </p:sp>
      <p:cxnSp>
        <p:nvCxnSpPr>
          <p:cNvPr id="63" name="Connettore 1 62"/>
          <p:cNvCxnSpPr/>
          <p:nvPr/>
        </p:nvCxnSpPr>
        <p:spPr>
          <a:xfrm flipH="1">
            <a:off x="56125" y="3501008"/>
            <a:ext cx="64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o 25"/>
          <p:cNvGrpSpPr/>
          <p:nvPr/>
        </p:nvGrpSpPr>
        <p:grpSpPr>
          <a:xfrm>
            <a:off x="3059832" y="4869160"/>
            <a:ext cx="432048" cy="1512168"/>
            <a:chOff x="1124000" y="5301208"/>
            <a:chExt cx="432048" cy="1512168"/>
          </a:xfrm>
        </p:grpSpPr>
        <p:sp>
          <p:nvSpPr>
            <p:cNvPr id="28" name="Ovale 27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1" name="Connettore 2 30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ttore 2 31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Connettore 1 32"/>
          <p:cNvCxnSpPr/>
          <p:nvPr/>
        </p:nvCxnSpPr>
        <p:spPr>
          <a:xfrm>
            <a:off x="3275856" y="2420888"/>
            <a:ext cx="0" cy="38884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2915816" y="4077072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</a:rPr>
              <a:t>r</a:t>
            </a:r>
            <a:endParaRPr lang="it-IT" dirty="0">
              <a:solidFill>
                <a:srgbClr val="00B050"/>
              </a:solidFill>
            </a:endParaRPr>
          </a:p>
        </p:txBody>
      </p:sp>
      <p:cxnSp>
        <p:nvCxnSpPr>
          <p:cNvPr id="35" name="Connettore 1 34"/>
          <p:cNvCxnSpPr/>
          <p:nvPr/>
        </p:nvCxnSpPr>
        <p:spPr>
          <a:xfrm rot="-300000" flipH="1">
            <a:off x="107504" y="3501008"/>
            <a:ext cx="64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uppo 35"/>
          <p:cNvGrpSpPr/>
          <p:nvPr/>
        </p:nvGrpSpPr>
        <p:grpSpPr>
          <a:xfrm rot="-300000">
            <a:off x="3354796" y="4853209"/>
            <a:ext cx="432048" cy="1512168"/>
            <a:chOff x="1124000" y="5301208"/>
            <a:chExt cx="432048" cy="1512168"/>
          </a:xfrm>
        </p:grpSpPr>
        <p:sp>
          <p:nvSpPr>
            <p:cNvPr id="37" name="Ovale 36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8" name="Connettore 2 37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nettore 2 38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0" name="Connettore 1 39"/>
          <p:cNvCxnSpPr/>
          <p:nvPr/>
        </p:nvCxnSpPr>
        <p:spPr>
          <a:xfrm>
            <a:off x="3131840" y="836712"/>
            <a:ext cx="482916" cy="544186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3113250" y="1713582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·</a:t>
            </a:r>
            <a:endParaRPr lang="it-IT" sz="5400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3318180" y="202949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cxnSp>
        <p:nvCxnSpPr>
          <p:cNvPr id="44" name="Connettore 1 43"/>
          <p:cNvCxnSpPr/>
          <p:nvPr/>
        </p:nvCxnSpPr>
        <p:spPr>
          <a:xfrm rot="-600000" flipH="1">
            <a:off x="95175" y="3495361"/>
            <a:ext cx="64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o 44"/>
          <p:cNvGrpSpPr/>
          <p:nvPr/>
        </p:nvGrpSpPr>
        <p:grpSpPr>
          <a:xfrm rot="-600000">
            <a:off x="3651901" y="4823178"/>
            <a:ext cx="432048" cy="1512168"/>
            <a:chOff x="1124000" y="5301208"/>
            <a:chExt cx="432048" cy="1512168"/>
          </a:xfrm>
        </p:grpSpPr>
        <p:sp>
          <p:nvSpPr>
            <p:cNvPr id="46" name="Ovale 45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7" name="Connettore 2 46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ttore 2 47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Connettore 1 48"/>
          <p:cNvCxnSpPr/>
          <p:nvPr/>
        </p:nvCxnSpPr>
        <p:spPr>
          <a:xfrm rot="-300000">
            <a:off x="3308804" y="919411"/>
            <a:ext cx="482916" cy="544186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59"/>
          <p:cNvGrpSpPr/>
          <p:nvPr/>
        </p:nvGrpSpPr>
        <p:grpSpPr>
          <a:xfrm>
            <a:off x="827584" y="188640"/>
            <a:ext cx="4909046" cy="6336704"/>
            <a:chOff x="892175" y="188640"/>
            <a:chExt cx="4909046" cy="6336704"/>
          </a:xfrm>
        </p:grpSpPr>
        <p:sp>
          <p:nvSpPr>
            <p:cNvPr id="4" name="Rettangolo 3"/>
            <p:cNvSpPr/>
            <p:nvPr/>
          </p:nvSpPr>
          <p:spPr>
            <a:xfrm>
              <a:off x="899592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igura a mano libera 4"/>
            <p:cNvSpPr/>
            <p:nvPr/>
          </p:nvSpPr>
          <p:spPr>
            <a:xfrm>
              <a:off x="971601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 flipH="1">
              <a:off x="5724128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Figura a mano libera 6"/>
            <p:cNvSpPr/>
            <p:nvPr/>
          </p:nvSpPr>
          <p:spPr>
            <a:xfrm flipH="1">
              <a:off x="5292079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" name="Connettore 1 8"/>
            <p:cNvCxnSpPr/>
            <p:nvPr/>
          </p:nvCxnSpPr>
          <p:spPr>
            <a:xfrm>
              <a:off x="1403648" y="5733256"/>
              <a:ext cx="38884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3347864" y="188640"/>
              <a:ext cx="0" cy="63367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5" idx="1"/>
            </p:cNvCxnSpPr>
            <p:nvPr/>
          </p:nvCxnSpPr>
          <p:spPr>
            <a:xfrm flipH="1">
              <a:off x="1259632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5292079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1259632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 flipH="1">
              <a:off x="3347864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Figura a mano libera 19"/>
            <p:cNvSpPr/>
            <p:nvPr/>
          </p:nvSpPr>
          <p:spPr>
            <a:xfrm>
              <a:off x="892175" y="5524103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igura a mano libera 20"/>
            <p:cNvSpPr/>
            <p:nvPr/>
          </p:nvSpPr>
          <p:spPr>
            <a:xfrm flipH="1">
              <a:off x="5436096" y="5517232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Arco 21"/>
            <p:cNvSpPr/>
            <p:nvPr/>
          </p:nvSpPr>
          <p:spPr>
            <a:xfrm rot="5400000">
              <a:off x="2682156" y="2701898"/>
              <a:ext cx="1320802" cy="4741914"/>
            </a:xfrm>
            <a:prstGeom prst="arc">
              <a:avLst>
                <a:gd name="adj1" fmla="val 16200000"/>
                <a:gd name="adj2" fmla="val 532839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cv</a:t>
              </a:r>
              <a:endParaRPr lang="it-IT" dirty="0"/>
            </a:p>
          </p:txBody>
        </p:sp>
        <p:sp>
          <p:nvSpPr>
            <p:cNvPr id="24" name="Figura a mano libera 23"/>
            <p:cNvSpPr/>
            <p:nvPr/>
          </p:nvSpPr>
          <p:spPr>
            <a:xfrm>
              <a:off x="971550" y="2104628"/>
              <a:ext cx="4743450" cy="247650"/>
            </a:xfrm>
            <a:custGeom>
              <a:avLst/>
              <a:gdLst>
                <a:gd name="connsiteX0" fmla="*/ 0 w 4743450"/>
                <a:gd name="connsiteY0" fmla="*/ 247650 h 247650"/>
                <a:gd name="connsiteX1" fmla="*/ 2371725 w 4743450"/>
                <a:gd name="connsiteY1" fmla="*/ 0 h 247650"/>
                <a:gd name="connsiteX2" fmla="*/ 4743450 w 4743450"/>
                <a:gd name="connsiteY2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3450" h="247650">
                  <a:moveTo>
                    <a:pt x="0" y="247650"/>
                  </a:moveTo>
                  <a:cubicBezTo>
                    <a:pt x="790575" y="123825"/>
                    <a:pt x="1581150" y="0"/>
                    <a:pt x="2371725" y="0"/>
                  </a:cubicBezTo>
                  <a:cubicBezTo>
                    <a:pt x="3162300" y="0"/>
                    <a:pt x="3952875" y="123825"/>
                    <a:pt x="4743450" y="24765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7" name="CasellaDiTesto 26"/>
          <p:cNvSpPr txBox="1"/>
          <p:nvPr/>
        </p:nvSpPr>
        <p:spPr>
          <a:xfrm>
            <a:off x="-36512" y="0"/>
            <a:ext cx="22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Carichi ROTOLANTI</a:t>
            </a:r>
          </a:p>
          <a:p>
            <a:r>
              <a:rPr lang="it-IT" sz="1400" dirty="0" smtClean="0"/>
              <a:t>Piano di appoggio </a:t>
            </a:r>
            <a:r>
              <a:rPr lang="it-IT" sz="1400" b="1" dirty="0" smtClean="0"/>
              <a:t>CONCAVO</a:t>
            </a:r>
            <a:endParaRPr lang="it-IT" sz="1400" b="1" dirty="0"/>
          </a:p>
        </p:txBody>
      </p:sp>
      <p:sp>
        <p:nvSpPr>
          <p:cNvPr id="61" name="CasellaDiTesto 60"/>
          <p:cNvSpPr txBox="1"/>
          <p:nvPr/>
        </p:nvSpPr>
        <p:spPr>
          <a:xfrm>
            <a:off x="6156176" y="186308"/>
            <a:ext cx="298782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 algn="just"/>
            <a:r>
              <a:rPr lang="it-IT" sz="1400" dirty="0" smtClean="0"/>
              <a:t>6) Nave ferma: l’oggetto è in equilibrio in corrispondenza dell’asse verticale della nave (la retta “r” su cui giacciono la reazione e la forza peso è parallela all’asse verticale oppure è coincidente all’asse verticale se la stiva è estesa per tutta la larghezza della nave) </a:t>
            </a:r>
          </a:p>
          <a:p>
            <a:pPr marL="261938" indent="-261938" algn="just"/>
            <a:endParaRPr lang="it-IT" sz="1400" dirty="0" smtClean="0"/>
          </a:p>
          <a:p>
            <a:pPr marL="261938" indent="-261938" algn="just"/>
            <a:r>
              <a:rPr lang="it-IT" sz="1400" dirty="0" smtClean="0"/>
              <a:t>7) Nave inclinata a DRITTA di 5°: Anche il carico rotolante si sposta a dritta e si può determinare il punto A</a:t>
            </a:r>
          </a:p>
          <a:p>
            <a:pPr marL="261938" indent="-261938" algn="just"/>
            <a:endParaRPr lang="it-IT" sz="1400" dirty="0" smtClean="0"/>
          </a:p>
          <a:p>
            <a:pPr marL="261938" indent="-261938" algn="just"/>
            <a:r>
              <a:rPr lang="it-IT" sz="1400" dirty="0" smtClean="0"/>
              <a:t>8) Nave inclinata a DRITTA di 10°: il carico rotolante continua a spostarsi a dritta e, fino a quando la superficie di rotolamento ha un andamento uguale ad un arco di circonferenza, il punto A rimane nella stessa posizione (angoli di rollio limitati)</a:t>
            </a:r>
          </a:p>
          <a:p>
            <a:pPr marL="261938" indent="-261938" algn="just"/>
            <a:endParaRPr lang="it-IT" sz="1400" dirty="0" smtClean="0"/>
          </a:p>
          <a:p>
            <a:pPr marL="261938" indent="-261938" algn="just"/>
            <a:r>
              <a:rPr lang="it-IT" sz="1400" dirty="0" smtClean="0"/>
              <a:t>9) Di conseguenza è come se il baricentro “g” del peso rotolante si fosse spostato in alto di una quota “h” che corrisponde </a:t>
            </a:r>
            <a:r>
              <a:rPr lang="it-IT" sz="1400" u="sng" dirty="0" smtClean="0"/>
              <a:t>alla quota di A</a:t>
            </a:r>
            <a:r>
              <a:rPr lang="it-IT" sz="1400" dirty="0" smtClean="0"/>
              <a:t> (raggio di curvatura della superficie di rotolamento) </a:t>
            </a:r>
            <a:r>
              <a:rPr lang="it-IT" sz="1400" u="sng" dirty="0" smtClean="0"/>
              <a:t>MENO</a:t>
            </a:r>
            <a:r>
              <a:rPr lang="it-IT" sz="1400" dirty="0" smtClean="0"/>
              <a:t>  </a:t>
            </a:r>
            <a:r>
              <a:rPr lang="it-IT" sz="1400" u="sng" dirty="0" smtClean="0"/>
              <a:t>la distanza del baricentro del corpo dal punto di contatto (raggio del corpo stesso)</a:t>
            </a:r>
            <a:endParaRPr lang="it-IT" sz="1400" u="sng" dirty="0"/>
          </a:p>
        </p:txBody>
      </p:sp>
      <p:cxnSp>
        <p:nvCxnSpPr>
          <p:cNvPr id="63" name="Connettore 1 62"/>
          <p:cNvCxnSpPr/>
          <p:nvPr/>
        </p:nvCxnSpPr>
        <p:spPr>
          <a:xfrm flipH="1">
            <a:off x="56125" y="3501008"/>
            <a:ext cx="64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o 25"/>
          <p:cNvGrpSpPr/>
          <p:nvPr/>
        </p:nvGrpSpPr>
        <p:grpSpPr>
          <a:xfrm>
            <a:off x="3059832" y="4869160"/>
            <a:ext cx="432048" cy="1512168"/>
            <a:chOff x="1124000" y="5301208"/>
            <a:chExt cx="432048" cy="1512168"/>
          </a:xfrm>
        </p:grpSpPr>
        <p:sp>
          <p:nvSpPr>
            <p:cNvPr id="28" name="Ovale 27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1" name="Connettore 2 30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ttore 2 31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Connettore 1 32"/>
          <p:cNvCxnSpPr/>
          <p:nvPr/>
        </p:nvCxnSpPr>
        <p:spPr>
          <a:xfrm>
            <a:off x="3275856" y="620688"/>
            <a:ext cx="0" cy="56886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3113250" y="1713582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·</a:t>
            </a:r>
            <a:endParaRPr lang="it-IT" sz="5400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3318180" y="202949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41" name="Arco 40"/>
          <p:cNvSpPr/>
          <p:nvPr/>
        </p:nvSpPr>
        <p:spPr>
          <a:xfrm rot="5400000">
            <a:off x="2610148" y="2701898"/>
            <a:ext cx="1320802" cy="4741914"/>
          </a:xfrm>
          <a:prstGeom prst="arc">
            <a:avLst>
              <a:gd name="adj1" fmla="val 16200000"/>
              <a:gd name="adj2" fmla="val 532839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0" name="Parentesi graffa aperta 49"/>
          <p:cNvSpPr/>
          <p:nvPr/>
        </p:nvSpPr>
        <p:spPr>
          <a:xfrm>
            <a:off x="2339752" y="2204864"/>
            <a:ext cx="864096" cy="3528392"/>
          </a:xfrm>
          <a:prstGeom prst="leftBrace">
            <a:avLst>
              <a:gd name="adj1" fmla="val 49486"/>
              <a:gd name="adj2" fmla="val 6331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CasellaDiTesto 50"/>
          <p:cNvSpPr txBox="1"/>
          <p:nvPr/>
        </p:nvSpPr>
        <p:spPr>
          <a:xfrm>
            <a:off x="1403648" y="3789040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t</a:t>
            </a:r>
            <a:r>
              <a:rPr lang="it-IT" sz="1200" dirty="0" smtClean="0">
                <a:solidFill>
                  <a:srgbClr val="FF0000"/>
                </a:solidFill>
              </a:rPr>
              <a:t> = raggio di curvatura della superficie di rotolamento</a:t>
            </a:r>
            <a:endParaRPr lang="it-IT" sz="1200" dirty="0">
              <a:solidFill>
                <a:srgbClr val="FF0000"/>
              </a:solidFill>
            </a:endParaRPr>
          </a:p>
        </p:txBody>
      </p:sp>
      <p:cxnSp>
        <p:nvCxnSpPr>
          <p:cNvPr id="54" name="Connettore 1 53"/>
          <p:cNvCxnSpPr/>
          <p:nvPr/>
        </p:nvCxnSpPr>
        <p:spPr>
          <a:xfrm>
            <a:off x="3275856" y="5517232"/>
            <a:ext cx="936104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1 55"/>
          <p:cNvCxnSpPr/>
          <p:nvPr/>
        </p:nvCxnSpPr>
        <p:spPr>
          <a:xfrm flipV="1">
            <a:off x="3275856" y="5517232"/>
            <a:ext cx="864096" cy="216024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/>
          <p:cNvSpPr txBox="1"/>
          <p:nvPr/>
        </p:nvSpPr>
        <p:spPr>
          <a:xfrm rot="20635927">
            <a:off x="4061470" y="4930143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B0F0"/>
                </a:solidFill>
                <a:latin typeface="Symbol" pitchFamily="18" charset="2"/>
              </a:rPr>
              <a:t>e</a:t>
            </a:r>
            <a:r>
              <a:rPr lang="it-IT" sz="1200" dirty="0" smtClean="0">
                <a:solidFill>
                  <a:srgbClr val="00B0F0"/>
                </a:solidFill>
              </a:rPr>
              <a:t> = raggio del corpo rotolante</a:t>
            </a:r>
            <a:endParaRPr lang="it-IT" sz="1200" dirty="0">
              <a:solidFill>
                <a:srgbClr val="00B0F0"/>
              </a:solidFill>
            </a:endParaRPr>
          </a:p>
        </p:txBody>
      </p:sp>
      <p:sp>
        <p:nvSpPr>
          <p:cNvPr id="58" name="Parentesi graffa chiusa 57"/>
          <p:cNvSpPr/>
          <p:nvPr/>
        </p:nvSpPr>
        <p:spPr>
          <a:xfrm>
            <a:off x="3347864" y="2204864"/>
            <a:ext cx="576064" cy="3312368"/>
          </a:xfrm>
          <a:prstGeom prst="rightBrace">
            <a:avLst>
              <a:gd name="adj1" fmla="val 69511"/>
              <a:gd name="adj2" fmla="val 19519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CasellaDiTesto 61"/>
          <p:cNvSpPr txBox="1"/>
          <p:nvPr/>
        </p:nvSpPr>
        <p:spPr>
          <a:xfrm>
            <a:off x="3851920" y="2453987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B050"/>
                </a:solidFill>
              </a:rPr>
              <a:t>h = t</a:t>
            </a:r>
            <a:r>
              <a:rPr lang="it-IT" sz="2400" b="1" dirty="0" smtClean="0">
                <a:solidFill>
                  <a:srgbClr val="00B050"/>
                </a:solidFill>
                <a:latin typeface="Symbol" pitchFamily="18" charset="2"/>
              </a:rPr>
              <a:t> - e</a:t>
            </a:r>
            <a:r>
              <a:rPr lang="it-IT" sz="1200" dirty="0" smtClean="0">
                <a:solidFill>
                  <a:srgbClr val="00B050"/>
                </a:solidFill>
              </a:rPr>
              <a:t> spostamento fittizio del peso</a:t>
            </a:r>
            <a:endParaRPr lang="it-IT" sz="1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7" grpId="0"/>
      <p:bldP spid="58" grpId="0" animBg="1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Connettore 1 62"/>
          <p:cNvCxnSpPr/>
          <p:nvPr/>
        </p:nvCxnSpPr>
        <p:spPr>
          <a:xfrm flipH="1">
            <a:off x="56125" y="3501008"/>
            <a:ext cx="64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59"/>
          <p:cNvGrpSpPr/>
          <p:nvPr/>
        </p:nvGrpSpPr>
        <p:grpSpPr>
          <a:xfrm>
            <a:off x="827584" y="188640"/>
            <a:ext cx="4909046" cy="6336704"/>
            <a:chOff x="892175" y="188640"/>
            <a:chExt cx="4909046" cy="6336704"/>
          </a:xfrm>
        </p:grpSpPr>
        <p:sp>
          <p:nvSpPr>
            <p:cNvPr id="4" name="Rettangolo 3"/>
            <p:cNvSpPr/>
            <p:nvPr/>
          </p:nvSpPr>
          <p:spPr>
            <a:xfrm>
              <a:off x="899592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igura a mano libera 4"/>
            <p:cNvSpPr/>
            <p:nvPr/>
          </p:nvSpPr>
          <p:spPr>
            <a:xfrm>
              <a:off x="971601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 flipH="1">
              <a:off x="5724128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Figura a mano libera 6"/>
            <p:cNvSpPr/>
            <p:nvPr/>
          </p:nvSpPr>
          <p:spPr>
            <a:xfrm flipH="1">
              <a:off x="5292079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" name="Connettore 1 8"/>
            <p:cNvCxnSpPr/>
            <p:nvPr/>
          </p:nvCxnSpPr>
          <p:spPr>
            <a:xfrm>
              <a:off x="1403648" y="5733256"/>
              <a:ext cx="38884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3347864" y="188640"/>
              <a:ext cx="0" cy="63367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5" idx="1"/>
            </p:cNvCxnSpPr>
            <p:nvPr/>
          </p:nvCxnSpPr>
          <p:spPr>
            <a:xfrm flipH="1">
              <a:off x="1259632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5292079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1259632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 flipH="1">
              <a:off x="3347864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Figura a mano libera 19"/>
            <p:cNvSpPr/>
            <p:nvPr/>
          </p:nvSpPr>
          <p:spPr>
            <a:xfrm>
              <a:off x="892175" y="5524103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igura a mano libera 20"/>
            <p:cNvSpPr/>
            <p:nvPr/>
          </p:nvSpPr>
          <p:spPr>
            <a:xfrm flipH="1">
              <a:off x="5436096" y="5517232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Arco 21"/>
            <p:cNvSpPr/>
            <p:nvPr/>
          </p:nvSpPr>
          <p:spPr>
            <a:xfrm rot="5400000">
              <a:off x="2682156" y="2701898"/>
              <a:ext cx="1320802" cy="4741914"/>
            </a:xfrm>
            <a:prstGeom prst="arc">
              <a:avLst>
                <a:gd name="adj1" fmla="val 16200000"/>
                <a:gd name="adj2" fmla="val 532839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cv</a:t>
              </a:r>
              <a:endParaRPr lang="it-IT" dirty="0"/>
            </a:p>
          </p:txBody>
        </p:sp>
        <p:sp>
          <p:nvSpPr>
            <p:cNvPr id="24" name="Figura a mano libera 23"/>
            <p:cNvSpPr/>
            <p:nvPr/>
          </p:nvSpPr>
          <p:spPr>
            <a:xfrm>
              <a:off x="971550" y="2104628"/>
              <a:ext cx="4743450" cy="247650"/>
            </a:xfrm>
            <a:custGeom>
              <a:avLst/>
              <a:gdLst>
                <a:gd name="connsiteX0" fmla="*/ 0 w 4743450"/>
                <a:gd name="connsiteY0" fmla="*/ 247650 h 247650"/>
                <a:gd name="connsiteX1" fmla="*/ 2371725 w 4743450"/>
                <a:gd name="connsiteY1" fmla="*/ 0 h 247650"/>
                <a:gd name="connsiteX2" fmla="*/ 4743450 w 4743450"/>
                <a:gd name="connsiteY2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3450" h="247650">
                  <a:moveTo>
                    <a:pt x="0" y="247650"/>
                  </a:moveTo>
                  <a:cubicBezTo>
                    <a:pt x="790575" y="123825"/>
                    <a:pt x="1581150" y="0"/>
                    <a:pt x="2371725" y="0"/>
                  </a:cubicBezTo>
                  <a:cubicBezTo>
                    <a:pt x="3162300" y="0"/>
                    <a:pt x="3952875" y="123825"/>
                    <a:pt x="4743450" y="24765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7" name="CasellaDiTesto 26"/>
          <p:cNvSpPr txBox="1"/>
          <p:nvPr/>
        </p:nvSpPr>
        <p:spPr>
          <a:xfrm>
            <a:off x="-36512" y="0"/>
            <a:ext cx="22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Carichi ROTOLANTI</a:t>
            </a:r>
          </a:p>
          <a:p>
            <a:r>
              <a:rPr lang="it-IT" sz="1400" dirty="0" smtClean="0"/>
              <a:t>Piano di appoggio </a:t>
            </a:r>
            <a:r>
              <a:rPr lang="it-IT" sz="1400" b="1" dirty="0" smtClean="0"/>
              <a:t>CONCAVO</a:t>
            </a:r>
            <a:endParaRPr lang="it-IT" sz="1400" b="1" dirty="0"/>
          </a:p>
        </p:txBody>
      </p:sp>
      <p:sp>
        <p:nvSpPr>
          <p:cNvPr id="61" name="CasellaDiTesto 60"/>
          <p:cNvSpPr txBox="1"/>
          <p:nvPr/>
        </p:nvSpPr>
        <p:spPr>
          <a:xfrm>
            <a:off x="5796136" y="63197"/>
            <a:ext cx="3347864" cy="67948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61938" indent="-261938" algn="just"/>
            <a:r>
              <a:rPr lang="it-IT" sz="1400" dirty="0" smtClean="0"/>
              <a:t>10) Concludendo, il baricentro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 si alza di una quantità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G</a:t>
            </a:r>
            <a:r>
              <a:rPr lang="it-IT" sz="1400" baseline="-25000" dirty="0" smtClean="0"/>
              <a:t>1</a:t>
            </a:r>
            <a:r>
              <a:rPr lang="it-IT" sz="1400" dirty="0" smtClean="0"/>
              <a:t> pari a:</a:t>
            </a:r>
          </a:p>
          <a:p>
            <a:pPr marL="261938" indent="-261938" algn="just"/>
            <a:r>
              <a:rPr lang="it-IT" sz="1400" dirty="0" smtClean="0"/>
              <a:t>		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G</a:t>
            </a:r>
            <a:r>
              <a:rPr lang="it-IT" sz="1400" baseline="-25000" dirty="0" smtClean="0"/>
              <a:t>1</a:t>
            </a:r>
            <a:r>
              <a:rPr lang="it-IT" sz="1400" dirty="0" smtClean="0"/>
              <a:t> = (p * h) / </a:t>
            </a:r>
            <a:r>
              <a:rPr lang="it-IT" sz="1400" dirty="0" smtClean="0">
                <a:latin typeface="Symbol" pitchFamily="18" charset="2"/>
              </a:rPr>
              <a:t>D</a:t>
            </a:r>
          </a:p>
          <a:p>
            <a:pPr marL="261938" indent="-261938" algn="just"/>
            <a:endParaRPr lang="it-IT" sz="600" dirty="0" smtClean="0"/>
          </a:p>
          <a:p>
            <a:pPr marL="261938" indent="-261938" algn="just"/>
            <a:r>
              <a:rPr lang="it-IT" sz="1400" dirty="0" smtClean="0"/>
              <a:t>11) Il momento di stabilità (raddrizzante) trasversale cambia:</a:t>
            </a:r>
          </a:p>
          <a:p>
            <a:pPr marL="261938" indent="-261938" algn="just"/>
            <a:r>
              <a:rPr lang="it-IT" sz="1400" dirty="0" smtClean="0"/>
              <a:t>	   </a:t>
            </a:r>
            <a:r>
              <a:rPr lang="it-IT" sz="1400" dirty="0" err="1" smtClean="0"/>
              <a:t>Mr</a:t>
            </a:r>
            <a:r>
              <a:rPr lang="it-IT" sz="1400" dirty="0" smtClean="0"/>
              <a:t>' = </a:t>
            </a:r>
            <a:r>
              <a:rPr lang="it-IT" sz="1400" dirty="0" smtClean="0">
                <a:latin typeface="Symbol" pitchFamily="18" charset="2"/>
              </a:rPr>
              <a:t>D</a:t>
            </a:r>
            <a:r>
              <a:rPr lang="it-IT" sz="1400" dirty="0" smtClean="0"/>
              <a:t> * (G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M – G</a:t>
            </a:r>
            <a:r>
              <a:rPr lang="it-IT" sz="1400" baseline="-25000" dirty="0" smtClean="0"/>
              <a:t>0</a:t>
            </a:r>
            <a:r>
              <a:rPr lang="it-IT" sz="1400" dirty="0" smtClean="0">
                <a:solidFill>
                  <a:srgbClr val="FF0000"/>
                </a:solidFill>
              </a:rPr>
              <a:t>G</a:t>
            </a:r>
            <a:r>
              <a:rPr lang="it-IT" sz="1400" baseline="-25000" dirty="0" smtClean="0">
                <a:solidFill>
                  <a:srgbClr val="FF0000"/>
                </a:solidFill>
              </a:rPr>
              <a:t>1</a:t>
            </a:r>
            <a:r>
              <a:rPr lang="it-IT" sz="1400" dirty="0" smtClean="0"/>
              <a:t>) * </a:t>
            </a:r>
            <a:r>
              <a:rPr lang="it-IT" sz="1400" dirty="0" err="1" smtClean="0"/>
              <a:t>sen</a:t>
            </a:r>
            <a:r>
              <a:rPr lang="it-IT" sz="1400" dirty="0" err="1" smtClean="0">
                <a:latin typeface="Symbol" pitchFamily="18" charset="2"/>
              </a:rPr>
              <a:t>q</a:t>
            </a:r>
            <a:endParaRPr lang="it-IT" sz="1400" dirty="0" smtClean="0">
              <a:latin typeface="Symbol" pitchFamily="18" charset="2"/>
            </a:endParaRPr>
          </a:p>
          <a:p>
            <a:pPr marL="261938" indent="-261938" algn="just"/>
            <a:r>
              <a:rPr lang="it-IT" sz="1400" dirty="0" smtClean="0"/>
              <a:t>	         </a:t>
            </a:r>
            <a:r>
              <a:rPr lang="it-IT" sz="1400" dirty="0" err="1" smtClean="0"/>
              <a:t>Mr</a:t>
            </a:r>
            <a:r>
              <a:rPr lang="it-IT" sz="1400" dirty="0" smtClean="0"/>
              <a:t>' = </a:t>
            </a:r>
            <a:r>
              <a:rPr lang="it-IT" sz="1400" dirty="0" smtClean="0">
                <a:latin typeface="Symbol" pitchFamily="18" charset="2"/>
              </a:rPr>
              <a:t>D</a:t>
            </a:r>
            <a:r>
              <a:rPr lang="it-IT" sz="1400" dirty="0" smtClean="0"/>
              <a:t> * (</a:t>
            </a:r>
            <a:r>
              <a:rPr lang="it-IT" sz="1400" dirty="0" smtClean="0">
                <a:solidFill>
                  <a:srgbClr val="FF0000"/>
                </a:solidFill>
              </a:rPr>
              <a:t>G</a:t>
            </a:r>
            <a:r>
              <a:rPr lang="it-IT" sz="1400" baseline="-25000" dirty="0" smtClean="0">
                <a:solidFill>
                  <a:srgbClr val="FF0000"/>
                </a:solidFill>
              </a:rPr>
              <a:t>1</a:t>
            </a:r>
            <a:r>
              <a:rPr lang="it-IT" sz="1400" dirty="0" smtClean="0"/>
              <a:t>M) * </a:t>
            </a:r>
            <a:r>
              <a:rPr lang="it-IT" sz="1400" dirty="0" err="1" smtClean="0"/>
              <a:t>sen</a:t>
            </a:r>
            <a:r>
              <a:rPr lang="it-IT" sz="1400" dirty="0" err="1" smtClean="0">
                <a:latin typeface="Symbol" pitchFamily="18" charset="2"/>
              </a:rPr>
              <a:t>q</a:t>
            </a:r>
            <a:endParaRPr lang="it-IT" sz="1400" dirty="0" smtClean="0">
              <a:latin typeface="Symbol" pitchFamily="18" charset="2"/>
            </a:endParaRPr>
          </a:p>
          <a:p>
            <a:pPr marL="261938" indent="-261938" algn="just"/>
            <a:r>
              <a:rPr lang="it-IT" sz="1400" dirty="0" smtClean="0"/>
              <a:t>	        </a:t>
            </a:r>
            <a:r>
              <a:rPr lang="it-IT" sz="1050" dirty="0" smtClean="0"/>
              <a:t>(dove </a:t>
            </a:r>
            <a:r>
              <a:rPr lang="it-IT" sz="1050" dirty="0" smtClean="0">
                <a:latin typeface="Symbol" pitchFamily="18" charset="2"/>
              </a:rPr>
              <a:t>q</a:t>
            </a:r>
            <a:r>
              <a:rPr lang="it-IT" sz="1050" dirty="0" smtClean="0"/>
              <a:t> è l’angolo di sbandamento)</a:t>
            </a:r>
          </a:p>
          <a:p>
            <a:pPr marL="261938" indent="-261938" algn="just"/>
            <a:endParaRPr lang="it-IT" sz="600" dirty="0" smtClean="0"/>
          </a:p>
          <a:p>
            <a:pPr marL="261938" indent="-261938" algn="just"/>
            <a:r>
              <a:rPr lang="it-IT" sz="1400" dirty="0" smtClean="0"/>
              <a:t>12) Quali sono i limiti di “h”?</a:t>
            </a:r>
          </a:p>
          <a:p>
            <a:pPr marL="261938" indent="-261938" algn="just"/>
            <a:r>
              <a:rPr lang="it-IT" sz="1400" dirty="0" smtClean="0"/>
              <a:t>       Se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G</a:t>
            </a:r>
            <a:r>
              <a:rPr lang="it-IT" sz="1400" baseline="-25000" dirty="0" smtClean="0"/>
              <a:t>1</a:t>
            </a:r>
            <a:r>
              <a:rPr lang="it-IT" sz="1400" dirty="0" smtClean="0"/>
              <a:t> è maggiore di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M allora la nave diventa instabile nella posizione iniziale e </a:t>
            </a:r>
            <a:r>
              <a:rPr lang="it-IT" sz="1400" dirty="0" err="1" smtClean="0"/>
              <a:t>quindi…</a:t>
            </a:r>
            <a:endParaRPr lang="it-IT" sz="1400" dirty="0" smtClean="0"/>
          </a:p>
          <a:p>
            <a:pPr marL="261938" indent="-261938" algn="just"/>
            <a:r>
              <a:rPr lang="it-IT" sz="1400" dirty="0" smtClean="0"/>
              <a:t>	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G</a:t>
            </a:r>
            <a:r>
              <a:rPr lang="it-IT" sz="1400" baseline="-25000" dirty="0" smtClean="0"/>
              <a:t>1</a:t>
            </a:r>
            <a:r>
              <a:rPr lang="it-IT" sz="1400" dirty="0" smtClean="0"/>
              <a:t> = (</a:t>
            </a:r>
            <a:r>
              <a:rPr lang="it-IT" sz="1400" dirty="0" err="1" smtClean="0"/>
              <a:t>p*h</a:t>
            </a:r>
            <a:r>
              <a:rPr lang="it-IT" sz="1400" dirty="0" smtClean="0"/>
              <a:t>)/</a:t>
            </a:r>
            <a:r>
              <a:rPr lang="it-IT" sz="1400" dirty="0" smtClean="0">
                <a:latin typeface="Symbol" pitchFamily="18" charset="2"/>
              </a:rPr>
              <a:t>D</a:t>
            </a:r>
            <a:r>
              <a:rPr lang="it-IT" sz="1400" dirty="0" smtClean="0"/>
              <a:t> &gt;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M</a:t>
            </a:r>
          </a:p>
          <a:p>
            <a:pPr marL="261938" indent="-261938" algn="just"/>
            <a:r>
              <a:rPr lang="it-IT" sz="1400" dirty="0" smtClean="0"/>
              <a:t>	h &gt;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M*</a:t>
            </a:r>
            <a:r>
              <a:rPr lang="it-IT" sz="1400" dirty="0" smtClean="0">
                <a:latin typeface="Symbol" pitchFamily="18" charset="2"/>
              </a:rPr>
              <a:t>D</a:t>
            </a:r>
            <a:r>
              <a:rPr lang="it-IT" sz="1400" dirty="0" smtClean="0"/>
              <a:t>/p</a:t>
            </a:r>
            <a:endParaRPr lang="it-IT" sz="1000" dirty="0" smtClean="0"/>
          </a:p>
          <a:p>
            <a:pPr marL="261938" indent="-261938" algn="just"/>
            <a:r>
              <a:rPr lang="it-IT" sz="1400" dirty="0" smtClean="0"/>
              <a:t>       Quando h risulta maggiore di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M*</a:t>
            </a:r>
            <a:r>
              <a:rPr lang="it-IT" sz="1400" dirty="0" smtClean="0">
                <a:latin typeface="Symbol" pitchFamily="18" charset="2"/>
              </a:rPr>
              <a:t>D</a:t>
            </a:r>
            <a:r>
              <a:rPr lang="it-IT" sz="1400" dirty="0" smtClean="0"/>
              <a:t>/p la nave risulta INSTABILE nella posizione DRITTA</a:t>
            </a:r>
          </a:p>
          <a:p>
            <a:pPr marL="261938" indent="-261938" algn="just"/>
            <a:endParaRPr lang="it-IT" sz="500" dirty="0" smtClean="0"/>
          </a:p>
          <a:p>
            <a:pPr marL="261938" indent="-261938" algn="just"/>
            <a:r>
              <a:rPr lang="it-IT" sz="1400" dirty="0" smtClean="0"/>
              <a:t>13) Un piccolo angolo di sbandamento, prodotto da una causa esterna, farà rotolare il peso verso la murata; la nave continuerà a sbandare fino a quando non troverà una posizione di equilibrio stabile dovuta all’aumento del braccio di stabilità ed alla diminuzione di “h” (arrivando a murata, la superficie di appoggio NON segue più una circonferenza, e quindi le rette su cui giacciono resistenza e forza peso si incrociano in un punto più in basso di A, di conseguenza h diminuisce)</a:t>
            </a:r>
          </a:p>
        </p:txBody>
      </p:sp>
      <p:grpSp>
        <p:nvGrpSpPr>
          <p:cNvPr id="3" name="Gruppo 25"/>
          <p:cNvGrpSpPr/>
          <p:nvPr/>
        </p:nvGrpSpPr>
        <p:grpSpPr>
          <a:xfrm>
            <a:off x="3059832" y="4869160"/>
            <a:ext cx="432048" cy="1512168"/>
            <a:chOff x="1124000" y="5301208"/>
            <a:chExt cx="432048" cy="1512168"/>
          </a:xfrm>
        </p:grpSpPr>
        <p:sp>
          <p:nvSpPr>
            <p:cNvPr id="28" name="Ovale 27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1" name="Connettore 2 30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ttore 2 31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Connettore 1 32"/>
          <p:cNvCxnSpPr/>
          <p:nvPr/>
        </p:nvCxnSpPr>
        <p:spPr>
          <a:xfrm>
            <a:off x="3275856" y="620688"/>
            <a:ext cx="0" cy="56886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3113250" y="1713582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·</a:t>
            </a:r>
            <a:endParaRPr lang="it-IT" sz="5400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3318180" y="202949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41" name="Arco 40"/>
          <p:cNvSpPr/>
          <p:nvPr/>
        </p:nvSpPr>
        <p:spPr>
          <a:xfrm rot="5400000">
            <a:off x="2610148" y="2701898"/>
            <a:ext cx="1320802" cy="4741914"/>
          </a:xfrm>
          <a:prstGeom prst="arc">
            <a:avLst>
              <a:gd name="adj1" fmla="val 16200000"/>
              <a:gd name="adj2" fmla="val 532839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3113250" y="3657798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/>
              <a:t>·</a:t>
            </a:r>
            <a:endParaRPr lang="it-IT" sz="5400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3318180" y="3973706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G</a:t>
            </a:r>
            <a:r>
              <a:rPr lang="it-IT" b="1" baseline="-25000" dirty="0" smtClean="0"/>
              <a:t>0</a:t>
            </a: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113250" y="2636912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·</a:t>
            </a:r>
            <a:endParaRPr lang="it-IT" sz="54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3318180" y="295282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</a:t>
            </a:r>
            <a:endParaRPr lang="it-IT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3112996" y="3369766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solidFill>
                  <a:srgbClr val="FF0000"/>
                </a:solidFill>
              </a:rPr>
              <a:t>·</a:t>
            </a:r>
            <a:endParaRPr lang="it-IT" sz="5400" b="1" dirty="0">
              <a:solidFill>
                <a:srgbClr val="FF0000"/>
              </a:solidFill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3317926" y="3685674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G</a:t>
            </a:r>
            <a:r>
              <a:rPr lang="it-IT" b="1" baseline="-25000" dirty="0" smtClean="0">
                <a:solidFill>
                  <a:srgbClr val="FF0000"/>
                </a:solidFill>
              </a:rPr>
              <a:t>1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60" name="Gruppo 59"/>
          <p:cNvGrpSpPr/>
          <p:nvPr/>
        </p:nvGrpSpPr>
        <p:grpSpPr>
          <a:xfrm rot="201006">
            <a:off x="2914870" y="1637847"/>
            <a:ext cx="2896201" cy="4176464"/>
            <a:chOff x="2806371" y="1753522"/>
            <a:chExt cx="2896201" cy="4176464"/>
          </a:xfrm>
        </p:grpSpPr>
        <p:grpSp>
          <p:nvGrpSpPr>
            <p:cNvPr id="44" name="Gruppo 25"/>
            <p:cNvGrpSpPr/>
            <p:nvPr/>
          </p:nvGrpSpPr>
          <p:grpSpPr>
            <a:xfrm rot="18920042">
              <a:off x="5270524" y="4413948"/>
              <a:ext cx="432048" cy="1512168"/>
              <a:chOff x="1124000" y="5301208"/>
              <a:chExt cx="432048" cy="1512168"/>
            </a:xfrm>
          </p:grpSpPr>
          <p:sp>
            <p:nvSpPr>
              <p:cNvPr id="45" name="Ovale 44"/>
              <p:cNvSpPr/>
              <p:nvPr/>
            </p:nvSpPr>
            <p:spPr>
              <a:xfrm>
                <a:off x="1124000" y="5733256"/>
                <a:ext cx="432048" cy="43204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46" name="Connettore 2 45"/>
              <p:cNvCxnSpPr/>
              <p:nvPr/>
            </p:nvCxnSpPr>
            <p:spPr>
              <a:xfrm flipV="1">
                <a:off x="1340025" y="5301208"/>
                <a:ext cx="0" cy="86409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Connettore 2 46"/>
              <p:cNvCxnSpPr/>
              <p:nvPr/>
            </p:nvCxnSpPr>
            <p:spPr>
              <a:xfrm>
                <a:off x="1340024" y="5949280"/>
                <a:ext cx="0" cy="864096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Connettore 1 47"/>
            <p:cNvCxnSpPr/>
            <p:nvPr/>
          </p:nvCxnSpPr>
          <p:spPr>
            <a:xfrm rot="20893258">
              <a:off x="2806371" y="1753522"/>
              <a:ext cx="2736304" cy="417646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uppo 63"/>
          <p:cNvGrpSpPr/>
          <p:nvPr/>
        </p:nvGrpSpPr>
        <p:grpSpPr>
          <a:xfrm rot="688086">
            <a:off x="2753309" y="1731009"/>
            <a:ext cx="2896201" cy="4176464"/>
            <a:chOff x="2806371" y="1753522"/>
            <a:chExt cx="2896201" cy="4176464"/>
          </a:xfrm>
        </p:grpSpPr>
        <p:grpSp>
          <p:nvGrpSpPr>
            <p:cNvPr id="65" name="Gruppo 25"/>
            <p:cNvGrpSpPr/>
            <p:nvPr/>
          </p:nvGrpSpPr>
          <p:grpSpPr>
            <a:xfrm rot="18920042">
              <a:off x="5270524" y="4413948"/>
              <a:ext cx="432048" cy="1512168"/>
              <a:chOff x="1124000" y="5301208"/>
              <a:chExt cx="432048" cy="1512168"/>
            </a:xfrm>
          </p:grpSpPr>
          <p:sp>
            <p:nvSpPr>
              <p:cNvPr id="67" name="Ovale 66"/>
              <p:cNvSpPr/>
              <p:nvPr/>
            </p:nvSpPr>
            <p:spPr>
              <a:xfrm>
                <a:off x="1124000" y="5733256"/>
                <a:ext cx="432048" cy="43204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68" name="Connettore 2 67"/>
              <p:cNvCxnSpPr/>
              <p:nvPr/>
            </p:nvCxnSpPr>
            <p:spPr>
              <a:xfrm flipV="1">
                <a:off x="1340025" y="5301208"/>
                <a:ext cx="0" cy="86409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Connettore 2 68"/>
              <p:cNvCxnSpPr/>
              <p:nvPr/>
            </p:nvCxnSpPr>
            <p:spPr>
              <a:xfrm>
                <a:off x="1340024" y="5949280"/>
                <a:ext cx="0" cy="864096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Connettore 1 65"/>
            <p:cNvCxnSpPr/>
            <p:nvPr/>
          </p:nvCxnSpPr>
          <p:spPr>
            <a:xfrm rot="20893258">
              <a:off x="2806371" y="1753522"/>
              <a:ext cx="2736304" cy="417646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CasellaDiTesto 69"/>
          <p:cNvSpPr txBox="1"/>
          <p:nvPr/>
        </p:nvSpPr>
        <p:spPr>
          <a:xfrm>
            <a:off x="3329274" y="2361654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·</a:t>
            </a:r>
            <a:endParaRPr lang="it-IT" sz="54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3534204" y="2677562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A’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36512" y="0"/>
            <a:ext cx="22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Carichi ROTOLANTI</a:t>
            </a:r>
          </a:p>
          <a:p>
            <a:r>
              <a:rPr lang="it-IT" sz="1400" dirty="0" smtClean="0"/>
              <a:t>Piano di appoggio </a:t>
            </a:r>
            <a:r>
              <a:rPr lang="it-IT" sz="1400" b="1" dirty="0" smtClean="0"/>
              <a:t>CONCAVO</a:t>
            </a:r>
            <a:endParaRPr lang="it-IT" sz="1400" b="1" dirty="0"/>
          </a:p>
        </p:txBody>
      </p:sp>
      <p:grpSp>
        <p:nvGrpSpPr>
          <p:cNvPr id="3" name="Gruppo 59"/>
          <p:cNvGrpSpPr/>
          <p:nvPr/>
        </p:nvGrpSpPr>
        <p:grpSpPr>
          <a:xfrm>
            <a:off x="827584" y="188640"/>
            <a:ext cx="4909046" cy="6336704"/>
            <a:chOff x="892175" y="188640"/>
            <a:chExt cx="4909046" cy="6336704"/>
          </a:xfrm>
        </p:grpSpPr>
        <p:sp>
          <p:nvSpPr>
            <p:cNvPr id="4" name="Rettangolo 3"/>
            <p:cNvSpPr/>
            <p:nvPr/>
          </p:nvSpPr>
          <p:spPr>
            <a:xfrm>
              <a:off x="899592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igura a mano libera 4"/>
            <p:cNvSpPr/>
            <p:nvPr/>
          </p:nvSpPr>
          <p:spPr>
            <a:xfrm>
              <a:off x="971601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 flipH="1">
              <a:off x="5724128" y="2348880"/>
              <a:ext cx="72008" cy="31683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Figura a mano libera 6"/>
            <p:cNvSpPr/>
            <p:nvPr/>
          </p:nvSpPr>
          <p:spPr>
            <a:xfrm flipH="1">
              <a:off x="5292079" y="5517232"/>
              <a:ext cx="432048" cy="216024"/>
            </a:xfrm>
            <a:custGeom>
              <a:avLst/>
              <a:gdLst>
                <a:gd name="connsiteX0" fmla="*/ 0 w 393539"/>
                <a:gd name="connsiteY0" fmla="*/ 0 h 231494"/>
                <a:gd name="connsiteX1" fmla="*/ 393539 w 393539"/>
                <a:gd name="connsiteY1" fmla="*/ 231494 h 23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3539" h="231494">
                  <a:moveTo>
                    <a:pt x="0" y="0"/>
                  </a:moveTo>
                  <a:lnTo>
                    <a:pt x="393539" y="231494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1 7"/>
            <p:cNvCxnSpPr/>
            <p:nvPr/>
          </p:nvCxnSpPr>
          <p:spPr>
            <a:xfrm>
              <a:off x="1403648" y="5733256"/>
              <a:ext cx="38884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" name="Connettore 1 8"/>
            <p:cNvCxnSpPr/>
            <p:nvPr/>
          </p:nvCxnSpPr>
          <p:spPr>
            <a:xfrm>
              <a:off x="3347864" y="188640"/>
              <a:ext cx="0" cy="63367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>
              <a:stCxn id="5" idx="1"/>
            </p:cNvCxnSpPr>
            <p:nvPr/>
          </p:nvCxnSpPr>
          <p:spPr>
            <a:xfrm flipH="1">
              <a:off x="1259632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5292079" y="5733256"/>
              <a:ext cx="144017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>
              <a:off x="1259632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H="1">
              <a:off x="3347864" y="6093296"/>
              <a:ext cx="2088232" cy="4320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Figura a mano libera 13"/>
            <p:cNvSpPr/>
            <p:nvPr/>
          </p:nvSpPr>
          <p:spPr>
            <a:xfrm>
              <a:off x="892175" y="5524103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Figura a mano libera 14"/>
            <p:cNvSpPr/>
            <p:nvPr/>
          </p:nvSpPr>
          <p:spPr>
            <a:xfrm flipH="1">
              <a:off x="5436096" y="5517232"/>
              <a:ext cx="365125" cy="574675"/>
            </a:xfrm>
            <a:custGeom>
              <a:avLst/>
              <a:gdLst>
                <a:gd name="connsiteX0" fmla="*/ 0 w 365125"/>
                <a:gd name="connsiteY0" fmla="*/ 0 h 574675"/>
                <a:gd name="connsiteX1" fmla="*/ 63500 w 365125"/>
                <a:gd name="connsiteY1" fmla="*/ 317500 h 574675"/>
                <a:gd name="connsiteX2" fmla="*/ 365125 w 365125"/>
                <a:gd name="connsiteY2" fmla="*/ 574675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125" h="574675">
                  <a:moveTo>
                    <a:pt x="0" y="0"/>
                  </a:moveTo>
                  <a:cubicBezTo>
                    <a:pt x="1323" y="110860"/>
                    <a:pt x="2646" y="221721"/>
                    <a:pt x="63500" y="317500"/>
                  </a:cubicBezTo>
                  <a:cubicBezTo>
                    <a:pt x="124354" y="413279"/>
                    <a:pt x="244739" y="493977"/>
                    <a:pt x="365125" y="57467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Arco 15"/>
            <p:cNvSpPr/>
            <p:nvPr/>
          </p:nvSpPr>
          <p:spPr>
            <a:xfrm rot="5400000">
              <a:off x="2682156" y="2701898"/>
              <a:ext cx="1320802" cy="4741914"/>
            </a:xfrm>
            <a:prstGeom prst="arc">
              <a:avLst>
                <a:gd name="adj1" fmla="val 16200000"/>
                <a:gd name="adj2" fmla="val 532839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7" name="Figura a mano libera 16"/>
            <p:cNvSpPr/>
            <p:nvPr/>
          </p:nvSpPr>
          <p:spPr>
            <a:xfrm>
              <a:off x="971550" y="2104628"/>
              <a:ext cx="4743450" cy="247650"/>
            </a:xfrm>
            <a:custGeom>
              <a:avLst/>
              <a:gdLst>
                <a:gd name="connsiteX0" fmla="*/ 0 w 4743450"/>
                <a:gd name="connsiteY0" fmla="*/ 247650 h 247650"/>
                <a:gd name="connsiteX1" fmla="*/ 2371725 w 4743450"/>
                <a:gd name="connsiteY1" fmla="*/ 0 h 247650"/>
                <a:gd name="connsiteX2" fmla="*/ 4743450 w 4743450"/>
                <a:gd name="connsiteY2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3450" h="247650">
                  <a:moveTo>
                    <a:pt x="0" y="247650"/>
                  </a:moveTo>
                  <a:cubicBezTo>
                    <a:pt x="790575" y="123825"/>
                    <a:pt x="1581150" y="0"/>
                    <a:pt x="2371725" y="0"/>
                  </a:cubicBezTo>
                  <a:cubicBezTo>
                    <a:pt x="3162300" y="0"/>
                    <a:pt x="3952875" y="123825"/>
                    <a:pt x="4743450" y="24765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5868144" y="476672"/>
            <a:ext cx="30243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NOTA BENE!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Per limitare gli spostamenti nella stiva dei possibili carichi rotolanti (le navi “</a:t>
            </a:r>
            <a:r>
              <a:rPr lang="it-IT" dirty="0" err="1" smtClean="0"/>
              <a:t>portalegna</a:t>
            </a:r>
            <a:r>
              <a:rPr lang="it-IT" dirty="0" smtClean="0"/>
              <a:t>” sono l’esempio di stiva da murata a murata), vengono opportunamente incastrati sul fondo della stiva dei separatori poco ingombranti con altezza maggiore del diametro del peso rotolante, oppure vengono stesi verticalmente dei TELI </a:t>
            </a:r>
            <a:r>
              <a:rPr lang="it-IT" b="1" u="sng" dirty="0" smtClean="0"/>
              <a:t>molto</a:t>
            </a:r>
            <a:r>
              <a:rPr lang="it-IT" dirty="0" smtClean="0"/>
              <a:t> resistenti, dal fondo al soffitto della stiva</a:t>
            </a:r>
            <a:endParaRPr lang="it-IT" dirty="0"/>
          </a:p>
        </p:txBody>
      </p:sp>
      <p:grpSp>
        <p:nvGrpSpPr>
          <p:cNvPr id="29" name="Gruppo 28"/>
          <p:cNvGrpSpPr/>
          <p:nvPr/>
        </p:nvGrpSpPr>
        <p:grpSpPr>
          <a:xfrm>
            <a:off x="6516216" y="5157192"/>
            <a:ext cx="411426" cy="720080"/>
            <a:chOff x="6824870" y="4581128"/>
            <a:chExt cx="483434" cy="1008112"/>
          </a:xfrm>
        </p:grpSpPr>
        <p:sp>
          <p:nvSpPr>
            <p:cNvPr id="21" name="Figura a mano libera 20"/>
            <p:cNvSpPr/>
            <p:nvPr/>
          </p:nvSpPr>
          <p:spPr>
            <a:xfrm>
              <a:off x="68248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" name="Figura a mano libera 21"/>
            <p:cNvSpPr/>
            <p:nvPr/>
          </p:nvSpPr>
          <p:spPr>
            <a:xfrm flipH="1">
              <a:off x="70962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24" name="Connettore 1 23"/>
            <p:cNvCxnSpPr>
              <a:stCxn id="21" idx="4"/>
              <a:endCxn id="22" idx="4"/>
            </p:cNvCxnSpPr>
            <p:nvPr/>
          </p:nvCxnSpPr>
          <p:spPr>
            <a:xfrm>
              <a:off x="7010400" y="5508780"/>
              <a:ext cx="1123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>
              <a:stCxn id="21" idx="0"/>
              <a:endCxn id="22" idx="0"/>
            </p:cNvCxnSpPr>
            <p:nvPr/>
          </p:nvCxnSpPr>
          <p:spPr>
            <a:xfrm>
              <a:off x="7036904" y="4581128"/>
              <a:ext cx="593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ttangolo 27"/>
            <p:cNvSpPr/>
            <p:nvPr/>
          </p:nvSpPr>
          <p:spPr>
            <a:xfrm>
              <a:off x="7020272" y="5517232"/>
              <a:ext cx="72008" cy="7200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uppo 29"/>
          <p:cNvGrpSpPr/>
          <p:nvPr/>
        </p:nvGrpSpPr>
        <p:grpSpPr>
          <a:xfrm rot="-300000">
            <a:off x="4155620" y="5309388"/>
            <a:ext cx="203786" cy="368424"/>
            <a:chOff x="6824870" y="4581128"/>
            <a:chExt cx="483434" cy="1008112"/>
          </a:xfrm>
        </p:grpSpPr>
        <p:sp>
          <p:nvSpPr>
            <p:cNvPr id="31" name="Figura a mano libera 30"/>
            <p:cNvSpPr/>
            <p:nvPr/>
          </p:nvSpPr>
          <p:spPr>
            <a:xfrm>
              <a:off x="68248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2" name="Figura a mano libera 31"/>
            <p:cNvSpPr/>
            <p:nvPr/>
          </p:nvSpPr>
          <p:spPr>
            <a:xfrm flipH="1">
              <a:off x="70962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33" name="Connettore 1 32"/>
            <p:cNvCxnSpPr>
              <a:stCxn id="31" idx="4"/>
              <a:endCxn id="32" idx="4"/>
            </p:cNvCxnSpPr>
            <p:nvPr/>
          </p:nvCxnSpPr>
          <p:spPr>
            <a:xfrm>
              <a:off x="7010400" y="5508780"/>
              <a:ext cx="1123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>
              <a:stCxn id="31" idx="0"/>
              <a:endCxn id="32" idx="0"/>
            </p:cNvCxnSpPr>
            <p:nvPr/>
          </p:nvCxnSpPr>
          <p:spPr>
            <a:xfrm>
              <a:off x="7036904" y="4581128"/>
              <a:ext cx="593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ttangolo 34"/>
            <p:cNvSpPr/>
            <p:nvPr/>
          </p:nvSpPr>
          <p:spPr>
            <a:xfrm>
              <a:off x="7020272" y="5517232"/>
              <a:ext cx="72008" cy="7200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uppo 35"/>
          <p:cNvGrpSpPr/>
          <p:nvPr/>
        </p:nvGrpSpPr>
        <p:grpSpPr>
          <a:xfrm rot="300000">
            <a:off x="2211404" y="5309388"/>
            <a:ext cx="203786" cy="368424"/>
            <a:chOff x="6824870" y="4581128"/>
            <a:chExt cx="483434" cy="1008112"/>
          </a:xfrm>
        </p:grpSpPr>
        <p:sp>
          <p:nvSpPr>
            <p:cNvPr id="37" name="Figura a mano libera 36"/>
            <p:cNvSpPr/>
            <p:nvPr/>
          </p:nvSpPr>
          <p:spPr>
            <a:xfrm>
              <a:off x="68248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8" name="Figura a mano libera 37"/>
            <p:cNvSpPr/>
            <p:nvPr/>
          </p:nvSpPr>
          <p:spPr>
            <a:xfrm flipH="1">
              <a:off x="70962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39" name="Connettore 1 38"/>
            <p:cNvCxnSpPr>
              <a:stCxn id="37" idx="4"/>
              <a:endCxn id="38" idx="4"/>
            </p:cNvCxnSpPr>
            <p:nvPr/>
          </p:nvCxnSpPr>
          <p:spPr>
            <a:xfrm>
              <a:off x="7010400" y="5508780"/>
              <a:ext cx="1123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>
              <a:stCxn id="37" idx="0"/>
              <a:endCxn id="38" idx="0"/>
            </p:cNvCxnSpPr>
            <p:nvPr/>
          </p:nvCxnSpPr>
          <p:spPr>
            <a:xfrm>
              <a:off x="7036904" y="4581128"/>
              <a:ext cx="593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ttangolo 40"/>
            <p:cNvSpPr/>
            <p:nvPr/>
          </p:nvSpPr>
          <p:spPr>
            <a:xfrm>
              <a:off x="7020272" y="5517232"/>
              <a:ext cx="72008" cy="7200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uppo 41"/>
          <p:cNvGrpSpPr/>
          <p:nvPr/>
        </p:nvGrpSpPr>
        <p:grpSpPr>
          <a:xfrm rot="-900000">
            <a:off x="4828064" y="5177287"/>
            <a:ext cx="203786" cy="368424"/>
            <a:chOff x="6824870" y="4581128"/>
            <a:chExt cx="483434" cy="1008112"/>
          </a:xfrm>
        </p:grpSpPr>
        <p:sp>
          <p:nvSpPr>
            <p:cNvPr id="43" name="Figura a mano libera 42"/>
            <p:cNvSpPr/>
            <p:nvPr/>
          </p:nvSpPr>
          <p:spPr>
            <a:xfrm>
              <a:off x="68248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4" name="Figura a mano libera 43"/>
            <p:cNvSpPr/>
            <p:nvPr/>
          </p:nvSpPr>
          <p:spPr>
            <a:xfrm flipH="1">
              <a:off x="70962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45" name="Connettore 1 44"/>
            <p:cNvCxnSpPr>
              <a:stCxn id="43" idx="4"/>
              <a:endCxn id="44" idx="4"/>
            </p:cNvCxnSpPr>
            <p:nvPr/>
          </p:nvCxnSpPr>
          <p:spPr>
            <a:xfrm>
              <a:off x="7010400" y="5508780"/>
              <a:ext cx="1123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>
              <a:stCxn id="43" idx="0"/>
              <a:endCxn id="44" idx="0"/>
            </p:cNvCxnSpPr>
            <p:nvPr/>
          </p:nvCxnSpPr>
          <p:spPr>
            <a:xfrm>
              <a:off x="7036904" y="4581128"/>
              <a:ext cx="593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ttangolo 46"/>
            <p:cNvSpPr/>
            <p:nvPr/>
          </p:nvSpPr>
          <p:spPr>
            <a:xfrm>
              <a:off x="7020272" y="5517232"/>
              <a:ext cx="72008" cy="7200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uppo 47"/>
          <p:cNvGrpSpPr/>
          <p:nvPr/>
        </p:nvGrpSpPr>
        <p:grpSpPr>
          <a:xfrm rot="900000" flipH="1">
            <a:off x="1519862" y="5177287"/>
            <a:ext cx="203786" cy="368424"/>
            <a:chOff x="6824870" y="4581128"/>
            <a:chExt cx="483434" cy="1008112"/>
          </a:xfrm>
        </p:grpSpPr>
        <p:sp>
          <p:nvSpPr>
            <p:cNvPr id="49" name="Figura a mano libera 48"/>
            <p:cNvSpPr/>
            <p:nvPr/>
          </p:nvSpPr>
          <p:spPr>
            <a:xfrm>
              <a:off x="68248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0" name="Figura a mano libera 49"/>
            <p:cNvSpPr/>
            <p:nvPr/>
          </p:nvSpPr>
          <p:spPr>
            <a:xfrm flipH="1">
              <a:off x="70962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51" name="Connettore 1 50"/>
            <p:cNvCxnSpPr>
              <a:stCxn id="49" idx="4"/>
              <a:endCxn id="50" idx="4"/>
            </p:cNvCxnSpPr>
            <p:nvPr/>
          </p:nvCxnSpPr>
          <p:spPr>
            <a:xfrm>
              <a:off x="7010400" y="5508780"/>
              <a:ext cx="1123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>
              <a:stCxn id="49" idx="0"/>
              <a:endCxn id="50" idx="0"/>
            </p:cNvCxnSpPr>
            <p:nvPr/>
          </p:nvCxnSpPr>
          <p:spPr>
            <a:xfrm>
              <a:off x="7036904" y="4581128"/>
              <a:ext cx="593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ttangolo 52"/>
            <p:cNvSpPr/>
            <p:nvPr/>
          </p:nvSpPr>
          <p:spPr>
            <a:xfrm>
              <a:off x="7020272" y="5517232"/>
              <a:ext cx="72008" cy="7200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uppo 53"/>
          <p:cNvGrpSpPr/>
          <p:nvPr/>
        </p:nvGrpSpPr>
        <p:grpSpPr>
          <a:xfrm>
            <a:off x="3131840" y="5445224"/>
            <a:ext cx="288032" cy="296416"/>
            <a:chOff x="6824870" y="4581128"/>
            <a:chExt cx="483434" cy="1008112"/>
          </a:xfrm>
        </p:grpSpPr>
        <p:sp>
          <p:nvSpPr>
            <p:cNvPr id="55" name="Figura a mano libera 54"/>
            <p:cNvSpPr/>
            <p:nvPr/>
          </p:nvSpPr>
          <p:spPr>
            <a:xfrm>
              <a:off x="68248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6" name="Figura a mano libera 55"/>
            <p:cNvSpPr/>
            <p:nvPr/>
          </p:nvSpPr>
          <p:spPr>
            <a:xfrm flipH="1">
              <a:off x="7096270" y="4581128"/>
              <a:ext cx="212034" cy="927652"/>
            </a:xfrm>
            <a:custGeom>
              <a:avLst/>
              <a:gdLst>
                <a:gd name="connsiteX0" fmla="*/ 212034 w 212034"/>
                <a:gd name="connsiteY0" fmla="*/ 0 h 927652"/>
                <a:gd name="connsiteX1" fmla="*/ 119269 w 212034"/>
                <a:gd name="connsiteY1" fmla="*/ 649356 h 927652"/>
                <a:gd name="connsiteX2" fmla="*/ 13252 w 212034"/>
                <a:gd name="connsiteY2" fmla="*/ 768626 h 927652"/>
                <a:gd name="connsiteX3" fmla="*/ 39756 w 212034"/>
                <a:gd name="connsiteY3" fmla="*/ 887895 h 927652"/>
                <a:gd name="connsiteX4" fmla="*/ 185530 w 212034"/>
                <a:gd name="connsiteY4" fmla="*/ 927652 h 92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034" h="927652">
                  <a:moveTo>
                    <a:pt x="212034" y="0"/>
                  </a:moveTo>
                  <a:cubicBezTo>
                    <a:pt x="182216" y="260626"/>
                    <a:pt x="152399" y="521252"/>
                    <a:pt x="119269" y="649356"/>
                  </a:cubicBezTo>
                  <a:cubicBezTo>
                    <a:pt x="86139" y="777460"/>
                    <a:pt x="26504" y="728870"/>
                    <a:pt x="13252" y="768626"/>
                  </a:cubicBezTo>
                  <a:cubicBezTo>
                    <a:pt x="0" y="808382"/>
                    <a:pt x="11043" y="861391"/>
                    <a:pt x="39756" y="887895"/>
                  </a:cubicBezTo>
                  <a:cubicBezTo>
                    <a:pt x="68469" y="914399"/>
                    <a:pt x="126999" y="921025"/>
                    <a:pt x="185530" y="92765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57" name="Connettore 1 56"/>
            <p:cNvCxnSpPr>
              <a:stCxn id="55" idx="4"/>
              <a:endCxn id="56" idx="4"/>
            </p:cNvCxnSpPr>
            <p:nvPr/>
          </p:nvCxnSpPr>
          <p:spPr>
            <a:xfrm>
              <a:off x="7010400" y="5508780"/>
              <a:ext cx="1123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>
              <a:stCxn id="55" idx="0"/>
              <a:endCxn id="56" idx="0"/>
            </p:cNvCxnSpPr>
            <p:nvPr/>
          </p:nvCxnSpPr>
          <p:spPr>
            <a:xfrm>
              <a:off x="7036904" y="4581128"/>
              <a:ext cx="593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ttangolo 58"/>
            <p:cNvSpPr/>
            <p:nvPr/>
          </p:nvSpPr>
          <p:spPr>
            <a:xfrm>
              <a:off x="7020272" y="5517232"/>
              <a:ext cx="72008" cy="7200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uppo 62"/>
          <p:cNvGrpSpPr/>
          <p:nvPr/>
        </p:nvGrpSpPr>
        <p:grpSpPr>
          <a:xfrm>
            <a:off x="4498975" y="2204864"/>
            <a:ext cx="361057" cy="3384376"/>
            <a:chOff x="4283968" y="2204864"/>
            <a:chExt cx="361057" cy="3096345"/>
          </a:xfrm>
        </p:grpSpPr>
        <p:sp>
          <p:nvSpPr>
            <p:cNvPr id="60" name="Ovale 59"/>
            <p:cNvSpPr/>
            <p:nvPr/>
          </p:nvSpPr>
          <p:spPr>
            <a:xfrm>
              <a:off x="4283968" y="2204864"/>
              <a:ext cx="144016" cy="14401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1" name="Figura a mano libera 60"/>
            <p:cNvSpPr/>
            <p:nvPr/>
          </p:nvSpPr>
          <p:spPr>
            <a:xfrm>
              <a:off x="4400550" y="2266951"/>
              <a:ext cx="244475" cy="3034258"/>
            </a:xfrm>
            <a:custGeom>
              <a:avLst/>
              <a:gdLst>
                <a:gd name="connsiteX0" fmla="*/ 38100 w 244475"/>
                <a:gd name="connsiteY0" fmla="*/ 0 h 3381375"/>
                <a:gd name="connsiteX1" fmla="*/ 238125 w 244475"/>
                <a:gd name="connsiteY1" fmla="*/ 1781175 h 3381375"/>
                <a:gd name="connsiteX2" fmla="*/ 0 w 244475"/>
                <a:gd name="connsiteY2" fmla="*/ 3381375 h 338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475" h="3381375">
                  <a:moveTo>
                    <a:pt x="38100" y="0"/>
                  </a:moveTo>
                  <a:cubicBezTo>
                    <a:pt x="141287" y="608806"/>
                    <a:pt x="244475" y="1217613"/>
                    <a:pt x="238125" y="1781175"/>
                  </a:cubicBezTo>
                  <a:cubicBezTo>
                    <a:pt x="231775" y="2344737"/>
                    <a:pt x="115887" y="2863056"/>
                    <a:pt x="0" y="3381375"/>
                  </a:cubicBezTo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Ovale 61"/>
            <p:cNvSpPr/>
            <p:nvPr/>
          </p:nvSpPr>
          <p:spPr>
            <a:xfrm>
              <a:off x="4283968" y="5157192"/>
              <a:ext cx="144016" cy="14401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64" name="Gruppo 63"/>
          <p:cNvGrpSpPr/>
          <p:nvPr/>
        </p:nvGrpSpPr>
        <p:grpSpPr>
          <a:xfrm flipH="1">
            <a:off x="1691680" y="2204864"/>
            <a:ext cx="361057" cy="3384376"/>
            <a:chOff x="4283968" y="2204864"/>
            <a:chExt cx="361057" cy="3096345"/>
          </a:xfrm>
        </p:grpSpPr>
        <p:sp>
          <p:nvSpPr>
            <p:cNvPr id="65" name="Ovale 64"/>
            <p:cNvSpPr/>
            <p:nvPr/>
          </p:nvSpPr>
          <p:spPr>
            <a:xfrm>
              <a:off x="4283968" y="2204864"/>
              <a:ext cx="144016" cy="14401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6" name="Figura a mano libera 65"/>
            <p:cNvSpPr/>
            <p:nvPr/>
          </p:nvSpPr>
          <p:spPr>
            <a:xfrm>
              <a:off x="4400550" y="2266951"/>
              <a:ext cx="244475" cy="3034258"/>
            </a:xfrm>
            <a:custGeom>
              <a:avLst/>
              <a:gdLst>
                <a:gd name="connsiteX0" fmla="*/ 38100 w 244475"/>
                <a:gd name="connsiteY0" fmla="*/ 0 h 3381375"/>
                <a:gd name="connsiteX1" fmla="*/ 238125 w 244475"/>
                <a:gd name="connsiteY1" fmla="*/ 1781175 h 3381375"/>
                <a:gd name="connsiteX2" fmla="*/ 0 w 244475"/>
                <a:gd name="connsiteY2" fmla="*/ 3381375 h 338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475" h="3381375">
                  <a:moveTo>
                    <a:pt x="38100" y="0"/>
                  </a:moveTo>
                  <a:cubicBezTo>
                    <a:pt x="141287" y="608806"/>
                    <a:pt x="244475" y="1217613"/>
                    <a:pt x="238125" y="1781175"/>
                  </a:cubicBezTo>
                  <a:cubicBezTo>
                    <a:pt x="231775" y="2344737"/>
                    <a:pt x="115887" y="2863056"/>
                    <a:pt x="0" y="3381375"/>
                  </a:cubicBezTo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7" name="Ovale 66"/>
            <p:cNvSpPr/>
            <p:nvPr/>
          </p:nvSpPr>
          <p:spPr>
            <a:xfrm>
              <a:off x="4283968" y="5157192"/>
              <a:ext cx="144016" cy="14401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36511" y="0"/>
            <a:ext cx="15841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Carichi ROTOLANTI</a:t>
            </a:r>
          </a:p>
          <a:p>
            <a:r>
              <a:rPr lang="it-IT" sz="1400" dirty="0" smtClean="0"/>
              <a:t>Piano di appoggio </a:t>
            </a:r>
            <a:r>
              <a:rPr lang="it-IT" sz="1400" b="1" dirty="0" smtClean="0"/>
              <a:t>ORIZZONTALE</a:t>
            </a:r>
            <a:endParaRPr lang="it-IT" sz="1400" b="1" dirty="0"/>
          </a:p>
        </p:txBody>
      </p:sp>
      <p:grpSp>
        <p:nvGrpSpPr>
          <p:cNvPr id="20" name="Gruppo 19"/>
          <p:cNvGrpSpPr/>
          <p:nvPr/>
        </p:nvGrpSpPr>
        <p:grpSpPr>
          <a:xfrm>
            <a:off x="179512" y="-315416"/>
            <a:ext cx="3168352" cy="4396544"/>
            <a:chOff x="827584" y="188640"/>
            <a:chExt cx="4909046" cy="6336704"/>
          </a:xfrm>
        </p:grpSpPr>
        <p:grpSp>
          <p:nvGrpSpPr>
            <p:cNvPr id="3" name="Gruppo 59"/>
            <p:cNvGrpSpPr/>
            <p:nvPr/>
          </p:nvGrpSpPr>
          <p:grpSpPr>
            <a:xfrm>
              <a:off x="827584" y="188640"/>
              <a:ext cx="4909046" cy="6336704"/>
              <a:chOff x="892175" y="188640"/>
              <a:chExt cx="4909046" cy="6336704"/>
            </a:xfrm>
          </p:grpSpPr>
          <p:sp>
            <p:nvSpPr>
              <p:cNvPr id="4" name="Rettangolo 3"/>
              <p:cNvSpPr/>
              <p:nvPr/>
            </p:nvSpPr>
            <p:spPr>
              <a:xfrm>
                <a:off x="899592" y="2348880"/>
                <a:ext cx="72008" cy="316835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" name="Figura a mano libera 4"/>
              <p:cNvSpPr/>
              <p:nvPr/>
            </p:nvSpPr>
            <p:spPr>
              <a:xfrm>
                <a:off x="971601" y="5517232"/>
                <a:ext cx="432048" cy="216024"/>
              </a:xfrm>
              <a:custGeom>
                <a:avLst/>
                <a:gdLst>
                  <a:gd name="connsiteX0" fmla="*/ 0 w 393539"/>
                  <a:gd name="connsiteY0" fmla="*/ 0 h 231494"/>
                  <a:gd name="connsiteX1" fmla="*/ 393539 w 393539"/>
                  <a:gd name="connsiteY1" fmla="*/ 231494 h 23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3539" h="231494">
                    <a:moveTo>
                      <a:pt x="0" y="0"/>
                    </a:moveTo>
                    <a:lnTo>
                      <a:pt x="393539" y="231494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" name="Rettangolo 5"/>
              <p:cNvSpPr/>
              <p:nvPr/>
            </p:nvSpPr>
            <p:spPr>
              <a:xfrm flipH="1">
                <a:off x="5724128" y="2348880"/>
                <a:ext cx="72008" cy="316835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" name="Figura a mano libera 6"/>
              <p:cNvSpPr/>
              <p:nvPr/>
            </p:nvSpPr>
            <p:spPr>
              <a:xfrm flipH="1">
                <a:off x="5292079" y="5517232"/>
                <a:ext cx="432048" cy="216024"/>
              </a:xfrm>
              <a:custGeom>
                <a:avLst/>
                <a:gdLst>
                  <a:gd name="connsiteX0" fmla="*/ 0 w 393539"/>
                  <a:gd name="connsiteY0" fmla="*/ 0 h 231494"/>
                  <a:gd name="connsiteX1" fmla="*/ 393539 w 393539"/>
                  <a:gd name="connsiteY1" fmla="*/ 231494 h 23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3539" h="231494">
                    <a:moveTo>
                      <a:pt x="0" y="0"/>
                    </a:moveTo>
                    <a:lnTo>
                      <a:pt x="393539" y="231494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8" name="Connettore 1 7"/>
              <p:cNvCxnSpPr/>
              <p:nvPr/>
            </p:nvCxnSpPr>
            <p:spPr>
              <a:xfrm>
                <a:off x="1403648" y="5733256"/>
                <a:ext cx="388843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9" name="Connettore 1 8"/>
              <p:cNvCxnSpPr/>
              <p:nvPr/>
            </p:nvCxnSpPr>
            <p:spPr>
              <a:xfrm>
                <a:off x="3347864" y="188640"/>
                <a:ext cx="0" cy="633670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Connettore 1 9"/>
              <p:cNvCxnSpPr>
                <a:stCxn id="5" idx="1"/>
              </p:cNvCxnSpPr>
              <p:nvPr/>
            </p:nvCxnSpPr>
            <p:spPr>
              <a:xfrm flipH="1">
                <a:off x="1259632" y="5733256"/>
                <a:ext cx="144017" cy="36004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Connettore 1 10"/>
              <p:cNvCxnSpPr/>
              <p:nvPr/>
            </p:nvCxnSpPr>
            <p:spPr>
              <a:xfrm>
                <a:off x="5292079" y="5733256"/>
                <a:ext cx="144017" cy="36004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Connettore 1 11"/>
              <p:cNvCxnSpPr/>
              <p:nvPr/>
            </p:nvCxnSpPr>
            <p:spPr>
              <a:xfrm>
                <a:off x="1259632" y="6093296"/>
                <a:ext cx="2088232" cy="43204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Connettore 1 12"/>
              <p:cNvCxnSpPr/>
              <p:nvPr/>
            </p:nvCxnSpPr>
            <p:spPr>
              <a:xfrm flipH="1">
                <a:off x="3347864" y="6093296"/>
                <a:ext cx="2088232" cy="43204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Figura a mano libera 13"/>
              <p:cNvSpPr/>
              <p:nvPr/>
            </p:nvSpPr>
            <p:spPr>
              <a:xfrm>
                <a:off x="892175" y="5524103"/>
                <a:ext cx="365125" cy="574675"/>
              </a:xfrm>
              <a:custGeom>
                <a:avLst/>
                <a:gdLst>
                  <a:gd name="connsiteX0" fmla="*/ 0 w 365125"/>
                  <a:gd name="connsiteY0" fmla="*/ 0 h 574675"/>
                  <a:gd name="connsiteX1" fmla="*/ 63500 w 365125"/>
                  <a:gd name="connsiteY1" fmla="*/ 317500 h 574675"/>
                  <a:gd name="connsiteX2" fmla="*/ 365125 w 365125"/>
                  <a:gd name="connsiteY2" fmla="*/ 574675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5125" h="574675">
                    <a:moveTo>
                      <a:pt x="0" y="0"/>
                    </a:moveTo>
                    <a:cubicBezTo>
                      <a:pt x="1323" y="110860"/>
                      <a:pt x="2646" y="221721"/>
                      <a:pt x="63500" y="317500"/>
                    </a:cubicBezTo>
                    <a:cubicBezTo>
                      <a:pt x="124354" y="413279"/>
                      <a:pt x="244739" y="493977"/>
                      <a:pt x="365125" y="5746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Figura a mano libera 14"/>
              <p:cNvSpPr/>
              <p:nvPr/>
            </p:nvSpPr>
            <p:spPr>
              <a:xfrm flipH="1">
                <a:off x="5436096" y="5517232"/>
                <a:ext cx="365125" cy="574675"/>
              </a:xfrm>
              <a:custGeom>
                <a:avLst/>
                <a:gdLst>
                  <a:gd name="connsiteX0" fmla="*/ 0 w 365125"/>
                  <a:gd name="connsiteY0" fmla="*/ 0 h 574675"/>
                  <a:gd name="connsiteX1" fmla="*/ 63500 w 365125"/>
                  <a:gd name="connsiteY1" fmla="*/ 317500 h 574675"/>
                  <a:gd name="connsiteX2" fmla="*/ 365125 w 365125"/>
                  <a:gd name="connsiteY2" fmla="*/ 574675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5125" h="574675">
                    <a:moveTo>
                      <a:pt x="0" y="0"/>
                    </a:moveTo>
                    <a:cubicBezTo>
                      <a:pt x="1323" y="110860"/>
                      <a:pt x="2646" y="221721"/>
                      <a:pt x="63500" y="317500"/>
                    </a:cubicBezTo>
                    <a:cubicBezTo>
                      <a:pt x="124354" y="413279"/>
                      <a:pt x="244739" y="493977"/>
                      <a:pt x="365125" y="5746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Figura a mano libera 16"/>
              <p:cNvSpPr/>
              <p:nvPr/>
            </p:nvSpPr>
            <p:spPr>
              <a:xfrm>
                <a:off x="971550" y="2104628"/>
                <a:ext cx="4743450" cy="247650"/>
              </a:xfrm>
              <a:custGeom>
                <a:avLst/>
                <a:gdLst>
                  <a:gd name="connsiteX0" fmla="*/ 0 w 4743450"/>
                  <a:gd name="connsiteY0" fmla="*/ 247650 h 247650"/>
                  <a:gd name="connsiteX1" fmla="*/ 2371725 w 4743450"/>
                  <a:gd name="connsiteY1" fmla="*/ 0 h 247650"/>
                  <a:gd name="connsiteX2" fmla="*/ 4743450 w 4743450"/>
                  <a:gd name="connsiteY2" fmla="*/ 24765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43450" h="247650">
                    <a:moveTo>
                      <a:pt x="0" y="247650"/>
                    </a:moveTo>
                    <a:cubicBezTo>
                      <a:pt x="790575" y="123825"/>
                      <a:pt x="1581150" y="0"/>
                      <a:pt x="2371725" y="0"/>
                    </a:cubicBezTo>
                    <a:cubicBezTo>
                      <a:pt x="3162300" y="0"/>
                      <a:pt x="3952875" y="123825"/>
                      <a:pt x="4743450" y="24765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19" name="Connettore 1 18"/>
            <p:cNvCxnSpPr>
              <a:stCxn id="5" idx="0"/>
              <a:endCxn id="7" idx="0"/>
            </p:cNvCxnSpPr>
            <p:nvPr/>
          </p:nvCxnSpPr>
          <p:spPr>
            <a:xfrm>
              <a:off x="907010" y="5517232"/>
              <a:ext cx="475252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1" name="CasellaDiTesto 20"/>
          <p:cNvSpPr txBox="1"/>
          <p:nvPr/>
        </p:nvSpPr>
        <p:spPr>
          <a:xfrm>
            <a:off x="0" y="4221089"/>
            <a:ext cx="4283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it-IT" sz="1200" dirty="0" smtClean="0"/>
              <a:t>1) Quando il fondo della stiva (piano di appoggio) risulta perfettamente piano, l’altezza “h” ricavata nelle precedenti lastrine diventa infinita (∞). </a:t>
            </a:r>
          </a:p>
          <a:p>
            <a:pPr marL="176213" indent="-176213" algn="just"/>
            <a:r>
              <a:rPr lang="it-IT" sz="1200" dirty="0" smtClean="0"/>
              <a:t>2) Nella posizione DRITTA, la nave è in equilibrio INSTABILE. Infatti, per qualsiasi angolo di sbandamento trasversale (anche inferiore all’angolo “</a:t>
            </a:r>
            <a:r>
              <a:rPr lang="it-IT" sz="1200" dirty="0" smtClean="0">
                <a:latin typeface="Symbol" pitchFamily="18" charset="2"/>
              </a:rPr>
              <a:t>q</a:t>
            </a:r>
            <a:r>
              <a:rPr lang="it-IT" sz="1200" dirty="0" smtClean="0"/>
              <a:t>” della figura a destra e sempre considerando trascurabile l’attrito della superficie curva dell’oggetto sferico o cilindrico), il peso “p” inizia a rotolare e corre a murata. Nel momento in cui si trova a paratia, rimane “incastrato” tra due superfici e si comporterà come se fosse rigidamente vincolato allo scafo. </a:t>
            </a:r>
          </a:p>
          <a:p>
            <a:pPr marL="176213" indent="-176213" algn="just"/>
            <a:r>
              <a:rPr lang="it-IT" sz="1200" dirty="0" smtClean="0"/>
              <a:t>3) Le condizioni di stabilità della nave sono identiche a quelle che si avrebbero per il trasporto traslatorio di un peso p (in senso </a:t>
            </a:r>
            <a:r>
              <a:rPr lang="it-IT" sz="1200" dirty="0" err="1" smtClean="0"/>
              <a:t>orizzontale-trasversale</a:t>
            </a:r>
            <a:r>
              <a:rPr lang="it-IT" sz="1200" dirty="0" smtClean="0"/>
              <a:t>) alla distanza “</a:t>
            </a:r>
            <a:r>
              <a:rPr lang="it-IT" sz="1200" b="1" dirty="0" smtClean="0">
                <a:solidFill>
                  <a:srgbClr val="7030A0"/>
                </a:solidFill>
              </a:rPr>
              <a:t>d</a:t>
            </a:r>
            <a:r>
              <a:rPr lang="it-IT" sz="1200" dirty="0" smtClean="0"/>
              <a:t>”</a:t>
            </a:r>
            <a:endParaRPr lang="it-IT" sz="1200" dirty="0"/>
          </a:p>
        </p:txBody>
      </p:sp>
      <p:sp>
        <p:nvSpPr>
          <p:cNvPr id="22" name="Ovale 21"/>
          <p:cNvSpPr/>
          <p:nvPr/>
        </p:nvSpPr>
        <p:spPr>
          <a:xfrm>
            <a:off x="1619672" y="3073016"/>
            <a:ext cx="288032" cy="28803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2 23"/>
          <p:cNvCxnSpPr/>
          <p:nvPr/>
        </p:nvCxnSpPr>
        <p:spPr>
          <a:xfrm>
            <a:off x="1691680" y="2640968"/>
            <a:ext cx="1512168" cy="144016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 rot="299615">
            <a:off x="2483768" y="242494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7030A0"/>
                </a:solidFill>
              </a:rPr>
              <a:t>d</a:t>
            </a:r>
            <a:endParaRPr lang="it-IT" b="1" dirty="0">
              <a:solidFill>
                <a:srgbClr val="7030A0"/>
              </a:solidFill>
            </a:endParaRPr>
          </a:p>
        </p:txBody>
      </p:sp>
      <p:grpSp>
        <p:nvGrpSpPr>
          <p:cNvPr id="28" name="Gruppo 27"/>
          <p:cNvGrpSpPr/>
          <p:nvPr/>
        </p:nvGrpSpPr>
        <p:grpSpPr>
          <a:xfrm>
            <a:off x="5868144" y="2348880"/>
            <a:ext cx="3168352" cy="4392488"/>
            <a:chOff x="827584" y="188640"/>
            <a:chExt cx="4909046" cy="6336704"/>
          </a:xfrm>
        </p:grpSpPr>
        <p:grpSp>
          <p:nvGrpSpPr>
            <p:cNvPr id="29" name="Gruppo 59"/>
            <p:cNvGrpSpPr/>
            <p:nvPr/>
          </p:nvGrpSpPr>
          <p:grpSpPr>
            <a:xfrm>
              <a:off x="827584" y="188640"/>
              <a:ext cx="4909046" cy="6336704"/>
              <a:chOff x="892175" y="188640"/>
              <a:chExt cx="4909046" cy="6336704"/>
            </a:xfrm>
          </p:grpSpPr>
          <p:sp>
            <p:nvSpPr>
              <p:cNvPr id="31" name="Rettangolo 30"/>
              <p:cNvSpPr/>
              <p:nvPr/>
            </p:nvSpPr>
            <p:spPr>
              <a:xfrm>
                <a:off x="899592" y="2348880"/>
                <a:ext cx="72008" cy="316835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Figura a mano libera 31"/>
              <p:cNvSpPr/>
              <p:nvPr/>
            </p:nvSpPr>
            <p:spPr>
              <a:xfrm>
                <a:off x="971601" y="5517232"/>
                <a:ext cx="432048" cy="216024"/>
              </a:xfrm>
              <a:custGeom>
                <a:avLst/>
                <a:gdLst>
                  <a:gd name="connsiteX0" fmla="*/ 0 w 393539"/>
                  <a:gd name="connsiteY0" fmla="*/ 0 h 231494"/>
                  <a:gd name="connsiteX1" fmla="*/ 393539 w 393539"/>
                  <a:gd name="connsiteY1" fmla="*/ 231494 h 23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3539" h="231494">
                    <a:moveTo>
                      <a:pt x="0" y="0"/>
                    </a:moveTo>
                    <a:lnTo>
                      <a:pt x="393539" y="231494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Rettangolo 32"/>
              <p:cNvSpPr/>
              <p:nvPr/>
            </p:nvSpPr>
            <p:spPr>
              <a:xfrm flipH="1">
                <a:off x="5724128" y="2348880"/>
                <a:ext cx="72008" cy="316835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Figura a mano libera 33"/>
              <p:cNvSpPr/>
              <p:nvPr/>
            </p:nvSpPr>
            <p:spPr>
              <a:xfrm flipH="1">
                <a:off x="5292079" y="5517232"/>
                <a:ext cx="432048" cy="216024"/>
              </a:xfrm>
              <a:custGeom>
                <a:avLst/>
                <a:gdLst>
                  <a:gd name="connsiteX0" fmla="*/ 0 w 393539"/>
                  <a:gd name="connsiteY0" fmla="*/ 0 h 231494"/>
                  <a:gd name="connsiteX1" fmla="*/ 393539 w 393539"/>
                  <a:gd name="connsiteY1" fmla="*/ 231494 h 23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3539" h="231494">
                    <a:moveTo>
                      <a:pt x="0" y="0"/>
                    </a:moveTo>
                    <a:lnTo>
                      <a:pt x="393539" y="231494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35" name="Connettore 1 34"/>
              <p:cNvCxnSpPr/>
              <p:nvPr/>
            </p:nvCxnSpPr>
            <p:spPr>
              <a:xfrm>
                <a:off x="1403648" y="5733256"/>
                <a:ext cx="388843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36" name="Connettore 1 35"/>
              <p:cNvCxnSpPr/>
              <p:nvPr/>
            </p:nvCxnSpPr>
            <p:spPr>
              <a:xfrm>
                <a:off x="3347864" y="188640"/>
                <a:ext cx="0" cy="633670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onnettore 1 36"/>
              <p:cNvCxnSpPr>
                <a:stCxn id="32" idx="1"/>
              </p:cNvCxnSpPr>
              <p:nvPr/>
            </p:nvCxnSpPr>
            <p:spPr>
              <a:xfrm flipH="1">
                <a:off x="1259632" y="5733256"/>
                <a:ext cx="144017" cy="36004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onnettore 1 37"/>
              <p:cNvCxnSpPr/>
              <p:nvPr/>
            </p:nvCxnSpPr>
            <p:spPr>
              <a:xfrm>
                <a:off x="5292079" y="5733256"/>
                <a:ext cx="144017" cy="36004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Connettore 1 38"/>
              <p:cNvCxnSpPr/>
              <p:nvPr/>
            </p:nvCxnSpPr>
            <p:spPr>
              <a:xfrm>
                <a:off x="1259632" y="6093296"/>
                <a:ext cx="2088232" cy="43204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Connettore 1 39"/>
              <p:cNvCxnSpPr/>
              <p:nvPr/>
            </p:nvCxnSpPr>
            <p:spPr>
              <a:xfrm flipH="1">
                <a:off x="3347864" y="6093296"/>
                <a:ext cx="2088232" cy="43204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Figura a mano libera 40"/>
              <p:cNvSpPr/>
              <p:nvPr/>
            </p:nvSpPr>
            <p:spPr>
              <a:xfrm>
                <a:off x="892175" y="5524103"/>
                <a:ext cx="365125" cy="574675"/>
              </a:xfrm>
              <a:custGeom>
                <a:avLst/>
                <a:gdLst>
                  <a:gd name="connsiteX0" fmla="*/ 0 w 365125"/>
                  <a:gd name="connsiteY0" fmla="*/ 0 h 574675"/>
                  <a:gd name="connsiteX1" fmla="*/ 63500 w 365125"/>
                  <a:gd name="connsiteY1" fmla="*/ 317500 h 574675"/>
                  <a:gd name="connsiteX2" fmla="*/ 365125 w 365125"/>
                  <a:gd name="connsiteY2" fmla="*/ 574675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5125" h="574675">
                    <a:moveTo>
                      <a:pt x="0" y="0"/>
                    </a:moveTo>
                    <a:cubicBezTo>
                      <a:pt x="1323" y="110860"/>
                      <a:pt x="2646" y="221721"/>
                      <a:pt x="63500" y="317500"/>
                    </a:cubicBezTo>
                    <a:cubicBezTo>
                      <a:pt x="124354" y="413279"/>
                      <a:pt x="244739" y="493977"/>
                      <a:pt x="365125" y="5746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Figura a mano libera 41"/>
              <p:cNvSpPr/>
              <p:nvPr/>
            </p:nvSpPr>
            <p:spPr>
              <a:xfrm flipH="1">
                <a:off x="5436096" y="5517232"/>
                <a:ext cx="365125" cy="574675"/>
              </a:xfrm>
              <a:custGeom>
                <a:avLst/>
                <a:gdLst>
                  <a:gd name="connsiteX0" fmla="*/ 0 w 365125"/>
                  <a:gd name="connsiteY0" fmla="*/ 0 h 574675"/>
                  <a:gd name="connsiteX1" fmla="*/ 63500 w 365125"/>
                  <a:gd name="connsiteY1" fmla="*/ 317500 h 574675"/>
                  <a:gd name="connsiteX2" fmla="*/ 365125 w 365125"/>
                  <a:gd name="connsiteY2" fmla="*/ 574675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5125" h="574675">
                    <a:moveTo>
                      <a:pt x="0" y="0"/>
                    </a:moveTo>
                    <a:cubicBezTo>
                      <a:pt x="1323" y="110860"/>
                      <a:pt x="2646" y="221721"/>
                      <a:pt x="63500" y="317500"/>
                    </a:cubicBezTo>
                    <a:cubicBezTo>
                      <a:pt x="124354" y="413279"/>
                      <a:pt x="244739" y="493977"/>
                      <a:pt x="365125" y="5746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Figura a mano libera 42"/>
              <p:cNvSpPr/>
              <p:nvPr/>
            </p:nvSpPr>
            <p:spPr>
              <a:xfrm>
                <a:off x="971550" y="2104628"/>
                <a:ext cx="4743450" cy="247650"/>
              </a:xfrm>
              <a:custGeom>
                <a:avLst/>
                <a:gdLst>
                  <a:gd name="connsiteX0" fmla="*/ 0 w 4743450"/>
                  <a:gd name="connsiteY0" fmla="*/ 247650 h 247650"/>
                  <a:gd name="connsiteX1" fmla="*/ 2371725 w 4743450"/>
                  <a:gd name="connsiteY1" fmla="*/ 0 h 247650"/>
                  <a:gd name="connsiteX2" fmla="*/ 4743450 w 4743450"/>
                  <a:gd name="connsiteY2" fmla="*/ 24765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43450" h="247650">
                    <a:moveTo>
                      <a:pt x="0" y="247650"/>
                    </a:moveTo>
                    <a:cubicBezTo>
                      <a:pt x="790575" y="123825"/>
                      <a:pt x="1581150" y="0"/>
                      <a:pt x="2371725" y="0"/>
                    </a:cubicBezTo>
                    <a:cubicBezTo>
                      <a:pt x="3162300" y="0"/>
                      <a:pt x="3952875" y="123825"/>
                      <a:pt x="4743450" y="24765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30" name="Connettore 1 29"/>
            <p:cNvCxnSpPr>
              <a:stCxn id="32" idx="0"/>
              <a:endCxn id="34" idx="0"/>
            </p:cNvCxnSpPr>
            <p:nvPr/>
          </p:nvCxnSpPr>
          <p:spPr>
            <a:xfrm>
              <a:off x="907010" y="5517232"/>
              <a:ext cx="475252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44" name="Gruppo 25"/>
          <p:cNvGrpSpPr/>
          <p:nvPr/>
        </p:nvGrpSpPr>
        <p:grpSpPr>
          <a:xfrm>
            <a:off x="7236296" y="5157192"/>
            <a:ext cx="432048" cy="1512168"/>
            <a:chOff x="1124000" y="5301208"/>
            <a:chExt cx="432048" cy="1512168"/>
          </a:xfrm>
        </p:grpSpPr>
        <p:sp>
          <p:nvSpPr>
            <p:cNvPr id="45" name="Ovale 44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6" name="Connettore 2 45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ttore 2 46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8" name="Connettore 1 47"/>
          <p:cNvCxnSpPr/>
          <p:nvPr/>
        </p:nvCxnSpPr>
        <p:spPr>
          <a:xfrm>
            <a:off x="7452320" y="908720"/>
            <a:ext cx="0" cy="56886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>
            <a:off x="5220072" y="4365104"/>
            <a:ext cx="43204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50"/>
          <p:cNvCxnSpPr/>
          <p:nvPr/>
        </p:nvCxnSpPr>
        <p:spPr>
          <a:xfrm rot="-900000">
            <a:off x="5292080" y="4365104"/>
            <a:ext cx="43204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o 25"/>
          <p:cNvGrpSpPr/>
          <p:nvPr/>
        </p:nvGrpSpPr>
        <p:grpSpPr>
          <a:xfrm>
            <a:off x="7596336" y="5157192"/>
            <a:ext cx="432048" cy="1512168"/>
            <a:chOff x="1124000" y="5301208"/>
            <a:chExt cx="432048" cy="1512168"/>
          </a:xfrm>
        </p:grpSpPr>
        <p:sp>
          <p:nvSpPr>
            <p:cNvPr id="53" name="Ovale 52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4" name="Connettore 2 53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ttore 2 54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6" name="Connettore 1 55"/>
          <p:cNvCxnSpPr/>
          <p:nvPr/>
        </p:nvCxnSpPr>
        <p:spPr>
          <a:xfrm>
            <a:off x="7812360" y="908720"/>
            <a:ext cx="0" cy="568863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uppo 25"/>
          <p:cNvGrpSpPr/>
          <p:nvPr/>
        </p:nvGrpSpPr>
        <p:grpSpPr>
          <a:xfrm>
            <a:off x="7956376" y="5157192"/>
            <a:ext cx="432048" cy="1512168"/>
            <a:chOff x="1124000" y="5301208"/>
            <a:chExt cx="432048" cy="1512168"/>
          </a:xfrm>
        </p:grpSpPr>
        <p:sp>
          <p:nvSpPr>
            <p:cNvPr id="58" name="Ovale 57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9" name="Connettore 2 58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ttore 2 59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1" name="Connettore 1 60"/>
          <p:cNvCxnSpPr/>
          <p:nvPr/>
        </p:nvCxnSpPr>
        <p:spPr>
          <a:xfrm>
            <a:off x="8172400" y="908720"/>
            <a:ext cx="0" cy="568863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uppo 25"/>
          <p:cNvGrpSpPr/>
          <p:nvPr/>
        </p:nvGrpSpPr>
        <p:grpSpPr>
          <a:xfrm>
            <a:off x="8316416" y="5157192"/>
            <a:ext cx="432048" cy="1512168"/>
            <a:chOff x="1124000" y="5301208"/>
            <a:chExt cx="432048" cy="1512168"/>
          </a:xfrm>
        </p:grpSpPr>
        <p:sp>
          <p:nvSpPr>
            <p:cNvPr id="63" name="Ovale 62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4" name="Connettore 2 63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Connettore 2 64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6" name="Connettore 1 65"/>
          <p:cNvCxnSpPr/>
          <p:nvPr/>
        </p:nvCxnSpPr>
        <p:spPr>
          <a:xfrm>
            <a:off x="8532440" y="908720"/>
            <a:ext cx="0" cy="568863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o 25"/>
          <p:cNvGrpSpPr/>
          <p:nvPr/>
        </p:nvGrpSpPr>
        <p:grpSpPr>
          <a:xfrm rot="-900000">
            <a:off x="8588364" y="5157192"/>
            <a:ext cx="432048" cy="1512168"/>
            <a:chOff x="1124000" y="5301208"/>
            <a:chExt cx="432048" cy="1512168"/>
          </a:xfrm>
        </p:grpSpPr>
        <p:sp>
          <p:nvSpPr>
            <p:cNvPr id="68" name="Ovale 67"/>
            <p:cNvSpPr/>
            <p:nvPr/>
          </p:nvSpPr>
          <p:spPr>
            <a:xfrm>
              <a:off x="1124000" y="5733256"/>
              <a:ext cx="432048" cy="432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9" name="Connettore 2 68"/>
            <p:cNvCxnSpPr/>
            <p:nvPr/>
          </p:nvCxnSpPr>
          <p:spPr>
            <a:xfrm flipV="1">
              <a:off x="1340024" y="5301208"/>
              <a:ext cx="0" cy="86409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Connettore 2 69"/>
            <p:cNvCxnSpPr/>
            <p:nvPr/>
          </p:nvCxnSpPr>
          <p:spPr>
            <a:xfrm>
              <a:off x="1340024" y="5949280"/>
              <a:ext cx="0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1" name="Connettore 1 70"/>
          <p:cNvCxnSpPr/>
          <p:nvPr/>
        </p:nvCxnSpPr>
        <p:spPr>
          <a:xfrm>
            <a:off x="7452320" y="836712"/>
            <a:ext cx="1512167" cy="566372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CasellaDiTesto 72"/>
          <p:cNvSpPr txBox="1"/>
          <p:nvPr/>
        </p:nvSpPr>
        <p:spPr>
          <a:xfrm>
            <a:off x="7289714" y="332656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·</a:t>
            </a:r>
            <a:endParaRPr lang="it-IT" sz="5400" dirty="0"/>
          </a:p>
        </p:txBody>
      </p:sp>
      <p:sp>
        <p:nvSpPr>
          <p:cNvPr id="74" name="CasellaDiTesto 73"/>
          <p:cNvSpPr txBox="1"/>
          <p:nvPr/>
        </p:nvSpPr>
        <p:spPr>
          <a:xfrm>
            <a:off x="7494644" y="6485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75" name="Figura a mano libera 74"/>
          <p:cNvSpPr/>
          <p:nvPr/>
        </p:nvSpPr>
        <p:spPr>
          <a:xfrm>
            <a:off x="7448588" y="1513042"/>
            <a:ext cx="169334" cy="45155"/>
          </a:xfrm>
          <a:custGeom>
            <a:avLst/>
            <a:gdLst>
              <a:gd name="connsiteX0" fmla="*/ 169334 w 169334"/>
              <a:gd name="connsiteY0" fmla="*/ 0 h 45155"/>
              <a:gd name="connsiteX1" fmla="*/ 124178 w 169334"/>
              <a:gd name="connsiteY1" fmla="*/ 33866 h 45155"/>
              <a:gd name="connsiteX2" fmla="*/ 0 w 169334"/>
              <a:gd name="connsiteY2" fmla="*/ 45155 h 45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334" h="45155">
                <a:moveTo>
                  <a:pt x="169334" y="0"/>
                </a:moveTo>
                <a:cubicBezTo>
                  <a:pt x="160867" y="13170"/>
                  <a:pt x="152400" y="26340"/>
                  <a:pt x="124178" y="33866"/>
                </a:cubicBezTo>
                <a:cubicBezTo>
                  <a:pt x="95956" y="41392"/>
                  <a:pt x="47978" y="43273"/>
                  <a:pt x="0" y="45155"/>
                </a:cubicBezTo>
              </a:path>
            </a:pathLst>
          </a:cu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CasellaDiTesto 75"/>
          <p:cNvSpPr txBox="1"/>
          <p:nvPr/>
        </p:nvSpPr>
        <p:spPr>
          <a:xfrm>
            <a:off x="7380312" y="15567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Symbol" pitchFamily="18" charset="2"/>
              </a:rPr>
              <a:t>q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77" name="CasellaDiTesto 76"/>
          <p:cNvSpPr txBox="1"/>
          <p:nvPr/>
        </p:nvSpPr>
        <p:spPr>
          <a:xfrm>
            <a:off x="3347864" y="188640"/>
            <a:ext cx="396044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it-IT" sz="1200" dirty="0" smtClean="0"/>
              <a:t>4) In questo caso NON si ha l’innalzamento fittizio del centro di gravità del peso “p”, né l’innalzamento del baricentro “G</a:t>
            </a:r>
            <a:r>
              <a:rPr lang="it-IT" sz="1200" baseline="-25000" dirty="0" smtClean="0"/>
              <a:t>0</a:t>
            </a:r>
            <a:r>
              <a:rPr lang="it-IT" sz="1200" dirty="0" smtClean="0"/>
              <a:t>” della nave.</a:t>
            </a:r>
          </a:p>
          <a:p>
            <a:pPr marL="176213" indent="-176213" algn="just"/>
            <a:r>
              <a:rPr lang="it-IT" sz="1200" dirty="0" smtClean="0"/>
              <a:t>5) Il baricentro nave G</a:t>
            </a:r>
            <a:r>
              <a:rPr lang="it-IT" sz="1200" baseline="-25000" dirty="0" smtClean="0"/>
              <a:t>0</a:t>
            </a:r>
            <a:r>
              <a:rPr lang="it-IT" sz="1200" dirty="0" smtClean="0"/>
              <a:t> si sposta di una distanza G</a:t>
            </a:r>
            <a:r>
              <a:rPr lang="it-IT" sz="1200" baseline="-25000" dirty="0" smtClean="0"/>
              <a:t>0</a:t>
            </a:r>
            <a:r>
              <a:rPr lang="it-IT" sz="1200" dirty="0" smtClean="0"/>
              <a:t>G</a:t>
            </a:r>
            <a:r>
              <a:rPr lang="it-IT" sz="1200" baseline="-25000" dirty="0" smtClean="0"/>
              <a:t>1 </a:t>
            </a:r>
            <a:r>
              <a:rPr lang="it-IT" sz="1200" dirty="0" smtClean="0"/>
              <a:t>pari a (</a:t>
            </a:r>
            <a:r>
              <a:rPr lang="it-IT" sz="1200" dirty="0" err="1" smtClean="0"/>
              <a:t>p*d</a:t>
            </a:r>
            <a:r>
              <a:rPr lang="it-IT" sz="1200" dirty="0" smtClean="0"/>
              <a:t>)/</a:t>
            </a:r>
            <a:r>
              <a:rPr lang="it-IT" sz="1200" dirty="0" smtClean="0">
                <a:latin typeface="Symbol" pitchFamily="18" charset="2"/>
              </a:rPr>
              <a:t>D</a:t>
            </a:r>
            <a:r>
              <a:rPr lang="it-IT" sz="1200" dirty="0" smtClean="0"/>
              <a:t> e quindi esce dal piano diametrale di simmetria.</a:t>
            </a:r>
          </a:p>
          <a:p>
            <a:pPr marL="176213" indent="-176213" algn="just"/>
            <a:r>
              <a:rPr lang="it-IT" sz="1200" dirty="0" smtClean="0"/>
              <a:t>6) Nel momento in cui il peso si trova “incastrato” a paratia, si crea il momento inclinante Mi = p*d*cos</a:t>
            </a:r>
            <a:r>
              <a:rPr lang="it-IT" sz="1200" dirty="0" smtClean="0">
                <a:latin typeface="Symbol" pitchFamily="18" charset="2"/>
              </a:rPr>
              <a:t>q</a:t>
            </a:r>
          </a:p>
          <a:p>
            <a:pPr marL="176213" indent="-176213" algn="just"/>
            <a:r>
              <a:rPr lang="it-IT" sz="1200" dirty="0" smtClean="0"/>
              <a:t>7) NOTA MOLTO BENE! Se il momento inclinante coincide con il momento raddrizzante </a:t>
            </a:r>
            <a:r>
              <a:rPr lang="it-IT" sz="1200" dirty="0" err="1" smtClean="0"/>
              <a:t>Mr</a:t>
            </a:r>
            <a:r>
              <a:rPr lang="it-IT" sz="1200" dirty="0" smtClean="0"/>
              <a:t> allora la nave rimane in equilibrio “INCLINATA” dell’angolo </a:t>
            </a:r>
            <a:r>
              <a:rPr lang="it-IT" sz="1200" dirty="0" smtClean="0">
                <a:latin typeface="Symbol" pitchFamily="18" charset="2"/>
              </a:rPr>
              <a:t>q</a:t>
            </a:r>
            <a:r>
              <a:rPr lang="it-IT" sz="1200" dirty="0" smtClean="0"/>
              <a:t>.</a:t>
            </a:r>
          </a:p>
          <a:p>
            <a:pPr marL="176213" indent="-176213" algn="just"/>
            <a:r>
              <a:rPr lang="it-IT" sz="1200" dirty="0" smtClean="0"/>
              <a:t>8) NOTA MOLTO BENE! Se il momento inclinante è MAGGIORE del momento raddrizzante </a:t>
            </a:r>
            <a:r>
              <a:rPr lang="it-IT" sz="1200" dirty="0" err="1" smtClean="0"/>
              <a:t>Mr</a:t>
            </a:r>
            <a:r>
              <a:rPr lang="it-IT" sz="1200" dirty="0" smtClean="0"/>
              <a:t> allora la nave raggiunge l’equilibrio ad un angolo di inclinazione </a:t>
            </a:r>
            <a:r>
              <a:rPr lang="it-IT" sz="1200" dirty="0" smtClean="0">
                <a:latin typeface="Symbol" pitchFamily="18" charset="2"/>
              </a:rPr>
              <a:t>q</a:t>
            </a:r>
            <a:r>
              <a:rPr lang="it-IT" sz="1200" dirty="0" smtClean="0"/>
              <a:t>’&gt;</a:t>
            </a:r>
            <a:r>
              <a:rPr lang="it-IT" sz="1200" dirty="0" smtClean="0">
                <a:latin typeface="Symbol" pitchFamily="18" charset="2"/>
              </a:rPr>
              <a:t>q</a:t>
            </a:r>
            <a:r>
              <a:rPr lang="it-IT" sz="1200" dirty="0" smtClean="0"/>
              <a:t> oppure SI ROVESCIA </a:t>
            </a:r>
          </a:p>
          <a:p>
            <a:pPr marL="176213" indent="-176213" algn="just"/>
            <a:r>
              <a:rPr lang="it-IT" sz="1200" b="1" dirty="0" smtClean="0"/>
              <a:t>     Nel caso ci sia il capovolgimento, IL MOMENTO INCLINANTE DEVE ESSERE SUPERIORE A TUTTA LA CURVA DEL DIAGRAMMA </a:t>
            </a:r>
            <a:r>
              <a:rPr lang="it-IT" sz="1200" b="1" dirty="0" err="1" smtClean="0"/>
              <a:t>DI</a:t>
            </a:r>
            <a:r>
              <a:rPr lang="it-IT" sz="1200" b="1" dirty="0" smtClean="0"/>
              <a:t> STABILITÀ DELLA NAVE (il peso “P” dovrebbe essere enorme e la nave molto larga!)</a:t>
            </a:r>
          </a:p>
        </p:txBody>
      </p:sp>
      <p:sp>
        <p:nvSpPr>
          <p:cNvPr id="78" name="CasellaDiTesto 77"/>
          <p:cNvSpPr txBox="1"/>
          <p:nvPr/>
        </p:nvSpPr>
        <p:spPr>
          <a:xfrm>
            <a:off x="7288112" y="4233862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/>
              <a:t>·</a:t>
            </a:r>
            <a:endParaRPr lang="it-IT" sz="5400" b="1" dirty="0"/>
          </a:p>
        </p:txBody>
      </p:sp>
      <p:sp>
        <p:nvSpPr>
          <p:cNvPr id="79" name="CasellaDiTesto 78"/>
          <p:cNvSpPr txBox="1"/>
          <p:nvPr/>
        </p:nvSpPr>
        <p:spPr>
          <a:xfrm>
            <a:off x="7020272" y="4549770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G</a:t>
            </a:r>
            <a:r>
              <a:rPr lang="it-IT" b="1" baseline="-25000" dirty="0" smtClean="0"/>
              <a:t>0</a:t>
            </a: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80" name="CasellaDiTesto 79"/>
          <p:cNvSpPr txBox="1"/>
          <p:nvPr/>
        </p:nvSpPr>
        <p:spPr>
          <a:xfrm>
            <a:off x="7793770" y="4233862"/>
            <a:ext cx="45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solidFill>
                  <a:srgbClr val="FF0000"/>
                </a:solidFill>
              </a:rPr>
              <a:t>·</a:t>
            </a:r>
            <a:endParaRPr lang="it-IT" sz="5400" b="1" dirty="0">
              <a:solidFill>
                <a:srgbClr val="FF0000"/>
              </a:solidFill>
            </a:endParaRPr>
          </a:p>
        </p:txBody>
      </p:sp>
      <p:sp>
        <p:nvSpPr>
          <p:cNvPr id="81" name="CasellaDiTesto 80"/>
          <p:cNvSpPr txBox="1"/>
          <p:nvPr/>
        </p:nvSpPr>
        <p:spPr>
          <a:xfrm>
            <a:off x="8068852" y="450912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G</a:t>
            </a:r>
            <a:r>
              <a:rPr lang="it-IT" b="1" baseline="-25000" dirty="0" smtClean="0">
                <a:solidFill>
                  <a:srgbClr val="FF0000"/>
                </a:solidFill>
              </a:rPr>
              <a:t>1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82" name="CasellaDiTesto 81"/>
          <p:cNvSpPr txBox="1"/>
          <p:nvPr/>
        </p:nvSpPr>
        <p:spPr>
          <a:xfrm>
            <a:off x="5364088" y="4365104"/>
            <a:ext cx="3898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70C0"/>
                </a:solidFill>
              </a:rPr>
              <a:t>WL</a:t>
            </a:r>
            <a:endParaRPr lang="it-IT" sz="1200" b="1" dirty="0">
              <a:solidFill>
                <a:srgbClr val="0070C0"/>
              </a:solidFill>
            </a:endParaRPr>
          </a:p>
        </p:txBody>
      </p:sp>
      <p:sp>
        <p:nvSpPr>
          <p:cNvPr id="83" name="CasellaDiTesto 82"/>
          <p:cNvSpPr txBox="1"/>
          <p:nvPr/>
        </p:nvSpPr>
        <p:spPr>
          <a:xfrm rot="20557088">
            <a:off x="5395757" y="4895026"/>
            <a:ext cx="42511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70C0"/>
                </a:solidFill>
              </a:rPr>
              <a:t>WL’</a:t>
            </a:r>
            <a:endParaRPr lang="it-IT" sz="1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7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C 0.01337 0.00046 0.02691 0.00092 0.04115 0.00231 C 0.05538 0.00347 0.06858 0.00463 0.08525 0.00787 C 0.10191 0.01088 0.12153 0.01597 0.14167 0.02106 " pathEditMode="relative" rAng="0" ptsTypes="aaaA">
                                      <p:cBhvr>
                                        <p:cTn id="7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/>
      <p:bldP spid="73" grpId="0"/>
      <p:bldP spid="74" grpId="0"/>
      <p:bldP spid="75" grpId="0" animBg="1"/>
      <p:bldP spid="76" grpId="0"/>
      <p:bldP spid="78" grpId="0"/>
      <p:bldP spid="79" grpId="0"/>
      <p:bldP spid="80" grpId="0"/>
      <p:bldP spid="81" grpId="0"/>
      <p:bldP spid="82" grpId="0" animBg="1"/>
      <p:bldP spid="83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1104</Words>
  <Application>Microsoft Office PowerPoint</Application>
  <PresentationFormat>Presentazione su schermo (4:3)</PresentationFormat>
  <Paragraphs>106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51</cp:revision>
  <dcterms:created xsi:type="dcterms:W3CDTF">2021-01-06T20:42:35Z</dcterms:created>
  <dcterms:modified xsi:type="dcterms:W3CDTF">2021-01-09T22:01:49Z</dcterms:modified>
</cp:coreProperties>
</file>