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81" autoAdjust="0"/>
    <p:restoredTop sz="94660"/>
  </p:normalViewPr>
  <p:slideViewPr>
    <p:cSldViewPr>
      <p:cViewPr varScale="1">
        <p:scale>
          <a:sx n="82" d="100"/>
          <a:sy n="82" d="100"/>
        </p:scale>
        <p:origin x="-17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19CB3C-860D-4122-B24D-4F1F43DA0238}" type="datetimeFigureOut">
              <a:rPr lang="it-IT" smtClean="0"/>
              <a:pPr/>
              <a:t>20/01/2014</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E71BEC-B9DA-4A41-B74A-FE188864187B}"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 dei</a:t>
            </a:r>
            <a:endParaRPr lang="it-IT" dirty="0"/>
          </a:p>
        </p:txBody>
      </p:sp>
      <p:sp>
        <p:nvSpPr>
          <p:cNvPr id="4" name="Segnaposto numero diapositiva 3"/>
          <p:cNvSpPr>
            <a:spLocks noGrp="1"/>
          </p:cNvSpPr>
          <p:nvPr>
            <p:ph type="sldNum" sz="quarter" idx="10"/>
          </p:nvPr>
        </p:nvSpPr>
        <p:spPr/>
        <p:txBody>
          <a:bodyPr/>
          <a:lstStyle/>
          <a:p>
            <a:fld id="{7FE71BEC-B9DA-4A41-B74A-FE188864187B}" type="slidenum">
              <a:rPr lang="it-IT" smtClean="0"/>
              <a:pPr/>
              <a:t>1</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02D67BF9-00B6-49BF-8D3C-DB133B451615}" type="datetimeFigureOut">
              <a:rPr lang="it-IT" smtClean="0"/>
              <a:pPr/>
              <a:t>20/01/2014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A604E38-0610-4933-AA03-2FF1C590C684}"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2D67BF9-00B6-49BF-8D3C-DB133B451615}" type="datetimeFigureOut">
              <a:rPr lang="it-IT" smtClean="0"/>
              <a:pPr/>
              <a:t>20/01/2014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A604E38-0610-4933-AA03-2FF1C590C684}"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2D67BF9-00B6-49BF-8D3C-DB133B451615}" type="datetimeFigureOut">
              <a:rPr lang="it-IT" smtClean="0"/>
              <a:pPr/>
              <a:t>20/01/2014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A604E38-0610-4933-AA03-2FF1C590C684}"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02D67BF9-00B6-49BF-8D3C-DB133B451615}" type="datetimeFigureOut">
              <a:rPr lang="it-IT" smtClean="0"/>
              <a:pPr/>
              <a:t>20/01/2014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A604E38-0610-4933-AA03-2FF1C590C684}"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02D67BF9-00B6-49BF-8D3C-DB133B451615}" type="datetimeFigureOut">
              <a:rPr lang="it-IT" smtClean="0"/>
              <a:pPr/>
              <a:t>20/01/2014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A604E38-0610-4933-AA03-2FF1C590C684}"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02D67BF9-00B6-49BF-8D3C-DB133B451615}" type="datetimeFigureOut">
              <a:rPr lang="it-IT" smtClean="0"/>
              <a:pPr/>
              <a:t>20/01/2014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A604E38-0610-4933-AA03-2FF1C590C684}"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02D67BF9-00B6-49BF-8D3C-DB133B451615}" type="datetimeFigureOut">
              <a:rPr lang="it-IT" smtClean="0"/>
              <a:pPr/>
              <a:t>20/01/2014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6A604E38-0610-4933-AA03-2FF1C590C684}"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02D67BF9-00B6-49BF-8D3C-DB133B451615}" type="datetimeFigureOut">
              <a:rPr lang="it-IT" smtClean="0"/>
              <a:pPr/>
              <a:t>20/01/2014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6A604E38-0610-4933-AA03-2FF1C590C684}"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2D67BF9-00B6-49BF-8D3C-DB133B451615}" type="datetimeFigureOut">
              <a:rPr lang="it-IT" smtClean="0"/>
              <a:pPr/>
              <a:t>20/01/2014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6A604E38-0610-4933-AA03-2FF1C590C684}"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02D67BF9-00B6-49BF-8D3C-DB133B451615}" type="datetimeFigureOut">
              <a:rPr lang="it-IT" smtClean="0"/>
              <a:pPr/>
              <a:t>20/01/2014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A604E38-0610-4933-AA03-2FF1C590C684}"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02D67BF9-00B6-49BF-8D3C-DB133B451615}" type="datetimeFigureOut">
              <a:rPr lang="it-IT" smtClean="0"/>
              <a:pPr/>
              <a:t>20/01/2014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A604E38-0610-4933-AA03-2FF1C590C684}"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D67BF9-00B6-49BF-8D3C-DB133B451615}" type="datetimeFigureOut">
              <a:rPr lang="it-IT" smtClean="0"/>
              <a:pPr/>
              <a:t>20/01/2014</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604E38-0610-4933-AA03-2FF1C590C684}"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5470152" cy="461665"/>
          </a:xfrm>
          <a:prstGeom prst="rect">
            <a:avLst/>
          </a:prstGeom>
          <a:noFill/>
        </p:spPr>
        <p:txBody>
          <a:bodyPr wrap="none" rtlCol="0">
            <a:spAutoFit/>
          </a:bodyPr>
          <a:lstStyle/>
          <a:p>
            <a:r>
              <a:rPr lang="it-IT" sz="2400" dirty="0" smtClean="0"/>
              <a:t>L’Assicurazione contro i rischi del trasporto</a:t>
            </a:r>
          </a:p>
        </p:txBody>
      </p:sp>
      <p:sp>
        <p:nvSpPr>
          <p:cNvPr id="5" name="CasellaDiTesto 4"/>
          <p:cNvSpPr txBox="1"/>
          <p:nvPr/>
        </p:nvSpPr>
        <p:spPr>
          <a:xfrm>
            <a:off x="179512" y="404664"/>
            <a:ext cx="1896930" cy="1077218"/>
          </a:xfrm>
          <a:prstGeom prst="rect">
            <a:avLst/>
          </a:prstGeom>
          <a:noFill/>
        </p:spPr>
        <p:txBody>
          <a:bodyPr wrap="none" rtlCol="0">
            <a:spAutoFit/>
          </a:bodyPr>
          <a:lstStyle/>
          <a:p>
            <a:pPr>
              <a:buFont typeface="Wingdings" pitchFamily="2" charset="2"/>
              <a:buChar char="Ø"/>
            </a:pPr>
            <a:r>
              <a:rPr lang="it-IT" sz="1600" b="1" dirty="0" smtClean="0"/>
              <a:t> Per via marittima</a:t>
            </a:r>
          </a:p>
          <a:p>
            <a:pPr>
              <a:buFont typeface="Wingdings" pitchFamily="2" charset="2"/>
              <a:buChar char="Ø"/>
            </a:pPr>
            <a:r>
              <a:rPr lang="it-IT" sz="1600" b="1" dirty="0" smtClean="0"/>
              <a:t> Per acque interne</a:t>
            </a:r>
          </a:p>
          <a:p>
            <a:pPr>
              <a:buFont typeface="Wingdings" pitchFamily="2" charset="2"/>
              <a:buChar char="Ø"/>
            </a:pPr>
            <a:r>
              <a:rPr lang="it-IT" sz="1600" b="1" dirty="0" smtClean="0"/>
              <a:t> Per via terrestre</a:t>
            </a:r>
          </a:p>
          <a:p>
            <a:pPr>
              <a:buFont typeface="Wingdings" pitchFamily="2" charset="2"/>
              <a:buChar char="Ø"/>
            </a:pPr>
            <a:r>
              <a:rPr lang="it-IT" sz="1600" b="1" dirty="0" smtClean="0"/>
              <a:t> Per via aerea</a:t>
            </a:r>
          </a:p>
        </p:txBody>
      </p:sp>
      <p:cxnSp>
        <p:nvCxnSpPr>
          <p:cNvPr id="7" name="Connettore 2 6"/>
          <p:cNvCxnSpPr>
            <a:stCxn id="4" idx="2"/>
            <a:endCxn id="8" idx="0"/>
          </p:cNvCxnSpPr>
          <p:nvPr/>
        </p:nvCxnSpPr>
        <p:spPr>
          <a:xfrm>
            <a:off x="2735076" y="461665"/>
            <a:ext cx="144736" cy="10231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CasellaDiTesto 7"/>
          <p:cNvSpPr txBox="1"/>
          <p:nvPr/>
        </p:nvSpPr>
        <p:spPr>
          <a:xfrm>
            <a:off x="251520" y="1484784"/>
            <a:ext cx="5256584" cy="3508653"/>
          </a:xfrm>
          <a:prstGeom prst="rect">
            <a:avLst/>
          </a:prstGeom>
          <a:solidFill>
            <a:schemeClr val="accent6">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it-IT" sz="2400" b="1" i="1" dirty="0" smtClean="0"/>
              <a:t>SETTORE CORPI</a:t>
            </a:r>
          </a:p>
          <a:p>
            <a:pPr indent="450850" algn="just"/>
            <a:r>
              <a:rPr lang="it-IT" dirty="0" smtClean="0"/>
              <a:t>Si occupa dei rischi ai quali sono soggetti i </a:t>
            </a:r>
            <a:r>
              <a:rPr lang="it-IT" b="1" dirty="0" smtClean="0"/>
              <a:t>MEZZI </a:t>
            </a:r>
            <a:r>
              <a:rPr lang="it-IT" b="1" dirty="0" err="1" smtClean="0"/>
              <a:t>DI</a:t>
            </a:r>
            <a:r>
              <a:rPr lang="it-IT" b="1" dirty="0" smtClean="0"/>
              <a:t> TRASPORTO </a:t>
            </a:r>
            <a:r>
              <a:rPr lang="it-IT" dirty="0" smtClean="0"/>
              <a:t>(</a:t>
            </a:r>
            <a:r>
              <a:rPr lang="it-IT" b="1" dirty="0" smtClean="0"/>
              <a:t>navi</a:t>
            </a:r>
            <a:r>
              <a:rPr lang="it-IT" dirty="0" smtClean="0"/>
              <a:t> per il trasporto di carichi misti, navi cisterna, navi passeggeri, rimorchiatori, unità da diporto, unità da pesca, </a:t>
            </a:r>
            <a:r>
              <a:rPr lang="it-IT" b="1" dirty="0" smtClean="0"/>
              <a:t>aerei</a:t>
            </a:r>
            <a:r>
              <a:rPr lang="it-IT" dirty="0" smtClean="0"/>
              <a:t>, </a:t>
            </a:r>
            <a:r>
              <a:rPr lang="it-IT" b="1" dirty="0" smtClean="0"/>
              <a:t>mezzi terrestri </a:t>
            </a:r>
            <a:r>
              <a:rPr lang="it-IT" dirty="0" smtClean="0"/>
              <a:t>su gomma e su rotaia.</a:t>
            </a:r>
          </a:p>
          <a:p>
            <a:pPr indent="450850" algn="just"/>
            <a:r>
              <a:rPr lang="it-IT" dirty="0" smtClean="0"/>
              <a:t>Dato l’elevato valore del bene assicurato (soprattutto per le navi), queste assicurazioni  proteggono da “grandi rischi” per i quali le stesse compagnie assicuratrici ricorrono a delle “coassicurazioni” o “riassicurazioni” per tutelare la propria esposizione.</a:t>
            </a:r>
          </a:p>
        </p:txBody>
      </p:sp>
      <p:cxnSp>
        <p:nvCxnSpPr>
          <p:cNvPr id="23" name="Connettore 2 22"/>
          <p:cNvCxnSpPr>
            <a:stCxn id="4" idx="2"/>
            <a:endCxn id="24" idx="0"/>
          </p:cNvCxnSpPr>
          <p:nvPr/>
        </p:nvCxnSpPr>
        <p:spPr>
          <a:xfrm>
            <a:off x="2735076" y="461665"/>
            <a:ext cx="4573228" cy="10231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CasellaDiTesto 23"/>
          <p:cNvSpPr txBox="1"/>
          <p:nvPr/>
        </p:nvSpPr>
        <p:spPr>
          <a:xfrm>
            <a:off x="5652120" y="1484784"/>
            <a:ext cx="3312368" cy="1292662"/>
          </a:xfrm>
          <a:prstGeom prst="rect">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r>
              <a:rPr lang="it-IT" sz="2400" b="1" i="1" dirty="0" smtClean="0"/>
              <a:t>SETTORE MERCI</a:t>
            </a:r>
          </a:p>
          <a:p>
            <a:pPr indent="450850" algn="just"/>
            <a:r>
              <a:rPr lang="it-IT" dirty="0" smtClean="0"/>
              <a:t>Si occupa dei rischi riguardanti la merce trasportata (danni, furti, sacrifici, </a:t>
            </a:r>
            <a:r>
              <a:rPr lang="it-IT" dirty="0" err="1" smtClean="0"/>
              <a:t>ecc…</a:t>
            </a:r>
            <a:r>
              <a:rPr lang="it-IT" dirty="0" smtClean="0"/>
              <a:t>)</a:t>
            </a:r>
          </a:p>
        </p:txBody>
      </p:sp>
      <p:cxnSp>
        <p:nvCxnSpPr>
          <p:cNvPr id="35" name="Connettore 2 34"/>
          <p:cNvCxnSpPr>
            <a:stCxn id="8" idx="2"/>
            <a:endCxn id="36" idx="0"/>
          </p:cNvCxnSpPr>
          <p:nvPr/>
        </p:nvCxnSpPr>
        <p:spPr>
          <a:xfrm>
            <a:off x="2879812" y="4993437"/>
            <a:ext cx="0" cy="2357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CasellaDiTesto 35"/>
          <p:cNvSpPr txBox="1"/>
          <p:nvPr/>
        </p:nvSpPr>
        <p:spPr>
          <a:xfrm>
            <a:off x="251520" y="5229200"/>
            <a:ext cx="5256584" cy="1446550"/>
          </a:xfrm>
          <a:prstGeom prst="rect">
            <a:avLst/>
          </a:prstGeom>
          <a:solidFill>
            <a:schemeClr val="accent6">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it-IT" sz="2400" b="1" i="1" dirty="0" smtClean="0"/>
              <a:t>Chi riguarda?</a:t>
            </a:r>
          </a:p>
          <a:p>
            <a:pPr indent="450850" algn="just">
              <a:buAutoNum type="arabicParenR"/>
            </a:pPr>
            <a:r>
              <a:rPr lang="it-IT" sz="1600" b="1" dirty="0" smtClean="0"/>
              <a:t>I Cantieri navali </a:t>
            </a:r>
            <a:r>
              <a:rPr lang="it-IT" sz="1600" dirty="0" smtClean="0"/>
              <a:t>(nel periodo della costruzione)</a:t>
            </a:r>
          </a:p>
          <a:p>
            <a:pPr indent="450850" algn="just">
              <a:buAutoNum type="arabicParenR"/>
            </a:pPr>
            <a:r>
              <a:rPr lang="it-IT" sz="1600" b="1" dirty="0" smtClean="0"/>
              <a:t>Le Compagnie di Navigazione</a:t>
            </a:r>
          </a:p>
          <a:p>
            <a:pPr indent="450850" algn="just">
              <a:buAutoNum type="arabicParenR"/>
            </a:pPr>
            <a:r>
              <a:rPr lang="it-IT" sz="1600" b="1" dirty="0" smtClean="0"/>
              <a:t>Le compagnie aeree</a:t>
            </a:r>
          </a:p>
          <a:p>
            <a:pPr indent="450850" algn="just">
              <a:buAutoNum type="arabicParenR"/>
            </a:pPr>
            <a:r>
              <a:rPr lang="it-IT" sz="1600" dirty="0" smtClean="0"/>
              <a:t>…</a:t>
            </a:r>
          </a:p>
        </p:txBody>
      </p:sp>
      <p:sp>
        <p:nvSpPr>
          <p:cNvPr id="42" name="CasellaDiTesto 41"/>
          <p:cNvSpPr txBox="1"/>
          <p:nvPr/>
        </p:nvSpPr>
        <p:spPr>
          <a:xfrm>
            <a:off x="5652120" y="3284984"/>
            <a:ext cx="3312368" cy="2677656"/>
          </a:xfrm>
          <a:prstGeom prst="rect">
            <a:avLst/>
          </a:prstGeom>
          <a:solidFill>
            <a:schemeClr val="accent3">
              <a:lumMod val="40000"/>
              <a:lumOff val="6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r>
              <a:rPr lang="it-IT" sz="2400" b="1" i="1" dirty="0" smtClean="0"/>
              <a:t>Chi riguarda?</a:t>
            </a:r>
          </a:p>
          <a:p>
            <a:pPr indent="266700" algn="just">
              <a:buAutoNum type="arabicParenR"/>
            </a:pPr>
            <a:r>
              <a:rPr lang="it-IT" sz="1600" b="1" dirty="0" smtClean="0"/>
              <a:t>Imprese manifatturiere</a:t>
            </a:r>
            <a:r>
              <a:rPr lang="it-IT" sz="1600" b="1" dirty="0"/>
              <a:t> </a:t>
            </a:r>
            <a:r>
              <a:rPr lang="it-IT" sz="1400" dirty="0" smtClean="0"/>
              <a:t>(nella fase di approvvigionamento delle materie prime, nella fase di distribuzione e vendita del prodotto finito)</a:t>
            </a:r>
            <a:endParaRPr lang="it-IT" sz="1600" dirty="0" smtClean="0"/>
          </a:p>
          <a:p>
            <a:pPr indent="266700">
              <a:buAutoNum type="arabicParenR"/>
            </a:pPr>
            <a:r>
              <a:rPr lang="it-IT" sz="1600" b="1" dirty="0" smtClean="0"/>
              <a:t>Le ditte di Import/Export</a:t>
            </a:r>
          </a:p>
          <a:p>
            <a:pPr indent="266700">
              <a:buAutoNum type="arabicParenR"/>
            </a:pPr>
            <a:r>
              <a:rPr lang="it-IT" sz="1600" b="1" dirty="0" smtClean="0"/>
              <a:t>Gli spedizionieri</a:t>
            </a:r>
          </a:p>
          <a:p>
            <a:pPr indent="266700">
              <a:buAutoNum type="arabicParenR"/>
            </a:pPr>
            <a:r>
              <a:rPr lang="it-IT" sz="1600" dirty="0" smtClean="0"/>
              <a:t>Tutti gli operatori sui quali gravano i rischi connessi al trasferimento delle merci (</a:t>
            </a:r>
            <a:r>
              <a:rPr lang="it-IT" sz="1600" b="1" dirty="0" smtClean="0"/>
              <a:t>Caricatori, Ricevitori</a:t>
            </a:r>
            <a:r>
              <a:rPr lang="it-IT" sz="1600" dirty="0" smtClean="0"/>
              <a:t>, </a:t>
            </a:r>
            <a:r>
              <a:rPr lang="it-IT" sz="1600" dirty="0" err="1" smtClean="0"/>
              <a:t>ecc…</a:t>
            </a:r>
            <a:r>
              <a:rPr lang="it-IT" sz="1600" dirty="0" smtClean="0"/>
              <a:t>)</a:t>
            </a:r>
          </a:p>
        </p:txBody>
      </p:sp>
      <p:cxnSp>
        <p:nvCxnSpPr>
          <p:cNvPr id="45" name="Connettore 2 44"/>
          <p:cNvCxnSpPr>
            <a:stCxn id="24" idx="2"/>
            <a:endCxn id="42" idx="0"/>
          </p:cNvCxnSpPr>
          <p:nvPr/>
        </p:nvCxnSpPr>
        <p:spPr>
          <a:xfrm>
            <a:off x="7308304" y="2777446"/>
            <a:ext cx="0" cy="5075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5470152" cy="461665"/>
          </a:xfrm>
          <a:prstGeom prst="rect">
            <a:avLst/>
          </a:prstGeom>
          <a:noFill/>
        </p:spPr>
        <p:txBody>
          <a:bodyPr wrap="none" rtlCol="0">
            <a:spAutoFit/>
          </a:bodyPr>
          <a:lstStyle/>
          <a:p>
            <a:r>
              <a:rPr lang="it-IT" sz="2400" dirty="0" smtClean="0"/>
              <a:t>L’Assicurazione contro i rischi del trasporto</a:t>
            </a:r>
          </a:p>
        </p:txBody>
      </p:sp>
      <p:sp>
        <p:nvSpPr>
          <p:cNvPr id="5" name="CasellaDiTesto 4"/>
          <p:cNvSpPr txBox="1"/>
          <p:nvPr/>
        </p:nvSpPr>
        <p:spPr>
          <a:xfrm>
            <a:off x="602948" y="476672"/>
            <a:ext cx="2888932" cy="461665"/>
          </a:xfrm>
          <a:prstGeom prst="rect">
            <a:avLst/>
          </a:prstGeom>
          <a:noFill/>
        </p:spPr>
        <p:txBody>
          <a:bodyPr wrap="none" rtlCol="0">
            <a:spAutoFit/>
          </a:bodyPr>
          <a:lstStyle/>
          <a:p>
            <a:r>
              <a:rPr lang="it-IT" sz="2400" dirty="0" smtClean="0"/>
              <a:t>La DURATA del rischio</a:t>
            </a:r>
            <a:endParaRPr lang="it-IT" sz="2400" dirty="0"/>
          </a:p>
        </p:txBody>
      </p:sp>
      <p:sp>
        <p:nvSpPr>
          <p:cNvPr id="6" name="CasellaDiTesto 5"/>
          <p:cNvSpPr txBox="1"/>
          <p:nvPr/>
        </p:nvSpPr>
        <p:spPr>
          <a:xfrm>
            <a:off x="1145586" y="1331476"/>
            <a:ext cx="1698222" cy="369332"/>
          </a:xfrm>
          <a:prstGeom prst="rect">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wrap="none" rtlCol="0">
            <a:spAutoFit/>
          </a:bodyPr>
          <a:lstStyle/>
          <a:p>
            <a:r>
              <a:rPr lang="it-IT" dirty="0" smtClean="0"/>
              <a:t>Polizze a viaggio</a:t>
            </a:r>
            <a:endParaRPr lang="it-IT" dirty="0"/>
          </a:p>
        </p:txBody>
      </p:sp>
      <p:sp>
        <p:nvSpPr>
          <p:cNvPr id="7" name="CasellaDiTesto 6"/>
          <p:cNvSpPr txBox="1"/>
          <p:nvPr/>
        </p:nvSpPr>
        <p:spPr>
          <a:xfrm>
            <a:off x="3275856" y="1052736"/>
            <a:ext cx="5616624" cy="923330"/>
          </a:xfrm>
          <a:prstGeom prst="rect">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it-IT" dirty="0" smtClean="0"/>
              <a:t>Coprono l’oggetto assicurato durante l’arco di tempo necessario all’esecuzione del trasporto </a:t>
            </a:r>
            <a:r>
              <a:rPr lang="it-IT" b="1" dirty="0" smtClean="0"/>
              <a:t>tra una data località di partenza ed una data località di arrivo.</a:t>
            </a:r>
            <a:endParaRPr lang="it-IT" b="1" dirty="0"/>
          </a:p>
        </p:txBody>
      </p:sp>
      <p:sp>
        <p:nvSpPr>
          <p:cNvPr id="8" name="CasellaDiTesto 7"/>
          <p:cNvSpPr txBox="1"/>
          <p:nvPr/>
        </p:nvSpPr>
        <p:spPr>
          <a:xfrm>
            <a:off x="1145586" y="3501008"/>
            <a:ext cx="1653530" cy="369332"/>
          </a:xfrm>
          <a:prstGeom prst="rect">
            <a:avLst/>
          </a:prstGeom>
          <a:solidFill>
            <a:schemeClr val="accent5">
              <a:lumMod val="20000"/>
              <a:lumOff val="80000"/>
            </a:schemeClr>
          </a:solidFill>
        </p:spPr>
        <p:style>
          <a:lnRef idx="2">
            <a:schemeClr val="accent5"/>
          </a:lnRef>
          <a:fillRef idx="1">
            <a:schemeClr val="lt1"/>
          </a:fillRef>
          <a:effectRef idx="0">
            <a:schemeClr val="accent5"/>
          </a:effectRef>
          <a:fontRef idx="minor">
            <a:schemeClr val="dk1"/>
          </a:fontRef>
        </p:style>
        <p:txBody>
          <a:bodyPr wrap="none" rtlCol="0">
            <a:spAutoFit/>
          </a:bodyPr>
          <a:lstStyle/>
          <a:p>
            <a:r>
              <a:rPr lang="it-IT" dirty="0" smtClean="0"/>
              <a:t>Polizze a tempo</a:t>
            </a:r>
            <a:endParaRPr lang="it-IT" dirty="0"/>
          </a:p>
        </p:txBody>
      </p:sp>
      <p:sp>
        <p:nvSpPr>
          <p:cNvPr id="9" name="CasellaDiTesto 8"/>
          <p:cNvSpPr txBox="1"/>
          <p:nvPr/>
        </p:nvSpPr>
        <p:spPr>
          <a:xfrm>
            <a:off x="3278510" y="2411596"/>
            <a:ext cx="5613970" cy="2585323"/>
          </a:xfrm>
          <a:prstGeom prst="rect">
            <a:avLst/>
          </a:prstGeom>
          <a:solidFill>
            <a:schemeClr val="accent5">
              <a:lumMod val="20000"/>
              <a:lumOff val="80000"/>
            </a:schemeClr>
          </a:solidFill>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it-IT" dirty="0" smtClean="0"/>
              <a:t>L’assicurazione dura per un </a:t>
            </a:r>
            <a:r>
              <a:rPr lang="it-IT" b="1" dirty="0" smtClean="0"/>
              <a:t>determinato periodo di tempo </a:t>
            </a:r>
            <a:r>
              <a:rPr lang="it-IT" dirty="0" smtClean="0"/>
              <a:t>(massimo un anno), eventualmente prorogabile se è presente la clausola di rinnovo tacito.</a:t>
            </a:r>
          </a:p>
          <a:p>
            <a:pPr algn="just"/>
            <a:r>
              <a:rPr lang="it-IT" dirty="0" smtClean="0"/>
              <a:t>Nel caso siano assicurate le MERCI, la copertura non ha inizio e termine necessariamente con l’inizio e la scadenza di un contratto, ma può iniziare ed avere termine in un momento qualsiasi ed in istanti diversi per ciascuna delle spedizioni assicurate, purché l’inizio del rischio ricada nel periodo di durata del contratto.</a:t>
            </a:r>
            <a:endParaRPr lang="it-IT" dirty="0"/>
          </a:p>
        </p:txBody>
      </p:sp>
      <p:cxnSp>
        <p:nvCxnSpPr>
          <p:cNvPr id="11" name="Connettore 4 10"/>
          <p:cNvCxnSpPr>
            <a:stCxn id="5" idx="1"/>
            <a:endCxn id="6" idx="1"/>
          </p:cNvCxnSpPr>
          <p:nvPr/>
        </p:nvCxnSpPr>
        <p:spPr>
          <a:xfrm rot="10800000" flipH="1" flipV="1">
            <a:off x="602948" y="707504"/>
            <a:ext cx="542638" cy="808637"/>
          </a:xfrm>
          <a:prstGeom prst="bentConnector3">
            <a:avLst>
              <a:gd name="adj1" fmla="val -42128"/>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Connettore 4 15"/>
          <p:cNvCxnSpPr>
            <a:stCxn id="5" idx="1"/>
            <a:endCxn id="8" idx="1"/>
          </p:cNvCxnSpPr>
          <p:nvPr/>
        </p:nvCxnSpPr>
        <p:spPr>
          <a:xfrm rot="10800000" flipH="1" flipV="1">
            <a:off x="602948" y="707504"/>
            <a:ext cx="542638" cy="2978169"/>
          </a:xfrm>
          <a:prstGeom prst="bentConnector3">
            <a:avLst>
              <a:gd name="adj1" fmla="val -42128"/>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ttore 2 18"/>
          <p:cNvCxnSpPr>
            <a:stCxn id="6" idx="3"/>
            <a:endCxn id="7" idx="1"/>
          </p:cNvCxnSpPr>
          <p:nvPr/>
        </p:nvCxnSpPr>
        <p:spPr>
          <a:xfrm flipV="1">
            <a:off x="2843808" y="1514401"/>
            <a:ext cx="432048" cy="17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Connettore 2 20"/>
          <p:cNvCxnSpPr>
            <a:stCxn id="8" idx="3"/>
            <a:endCxn id="9" idx="1"/>
          </p:cNvCxnSpPr>
          <p:nvPr/>
        </p:nvCxnSpPr>
        <p:spPr>
          <a:xfrm>
            <a:off x="2799116" y="3685674"/>
            <a:ext cx="479394" cy="185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5470152" cy="461665"/>
          </a:xfrm>
          <a:prstGeom prst="rect">
            <a:avLst/>
          </a:prstGeom>
          <a:noFill/>
        </p:spPr>
        <p:txBody>
          <a:bodyPr wrap="none" rtlCol="0">
            <a:spAutoFit/>
          </a:bodyPr>
          <a:lstStyle/>
          <a:p>
            <a:r>
              <a:rPr lang="it-IT" sz="2400" dirty="0" smtClean="0"/>
              <a:t>L’Assicurazione contro i rischi del trasporto</a:t>
            </a:r>
          </a:p>
        </p:txBody>
      </p:sp>
      <p:sp>
        <p:nvSpPr>
          <p:cNvPr id="5" name="CasellaDiTesto 4"/>
          <p:cNvSpPr txBox="1"/>
          <p:nvPr/>
        </p:nvSpPr>
        <p:spPr>
          <a:xfrm>
            <a:off x="602948" y="404664"/>
            <a:ext cx="2528891" cy="461665"/>
          </a:xfrm>
          <a:prstGeom prst="rect">
            <a:avLst/>
          </a:prstGeom>
          <a:noFill/>
        </p:spPr>
        <p:txBody>
          <a:bodyPr wrap="square" rtlCol="0">
            <a:spAutoFit/>
          </a:bodyPr>
          <a:lstStyle/>
          <a:p>
            <a:r>
              <a:rPr lang="it-IT" sz="2400" dirty="0" smtClean="0"/>
              <a:t>Vari tipi di polizza</a:t>
            </a:r>
            <a:endParaRPr lang="it-IT" sz="2400" dirty="0"/>
          </a:p>
        </p:txBody>
      </p:sp>
      <p:sp>
        <p:nvSpPr>
          <p:cNvPr id="6" name="CasellaDiTesto 5"/>
          <p:cNvSpPr txBox="1"/>
          <p:nvPr/>
        </p:nvSpPr>
        <p:spPr>
          <a:xfrm>
            <a:off x="1145586" y="908720"/>
            <a:ext cx="1534203" cy="369332"/>
          </a:xfrm>
          <a:prstGeom prst="rect">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wrap="none" rtlCol="0">
            <a:spAutoFit/>
          </a:bodyPr>
          <a:lstStyle/>
          <a:p>
            <a:r>
              <a:rPr lang="it-IT" dirty="0" smtClean="0"/>
              <a:t>Polizze </a:t>
            </a:r>
            <a:r>
              <a:rPr lang="it-IT" dirty="0" smtClean="0"/>
              <a:t>singole</a:t>
            </a:r>
            <a:endParaRPr lang="it-IT" dirty="0"/>
          </a:p>
        </p:txBody>
      </p:sp>
      <p:sp>
        <p:nvSpPr>
          <p:cNvPr id="7" name="CasellaDiTesto 6"/>
          <p:cNvSpPr txBox="1"/>
          <p:nvPr/>
        </p:nvSpPr>
        <p:spPr>
          <a:xfrm>
            <a:off x="3275856" y="620688"/>
            <a:ext cx="5616624" cy="830997"/>
          </a:xfrm>
          <a:prstGeom prst="rect">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it-IT" sz="1600" dirty="0" smtClean="0"/>
              <a:t>Coprono l’oggetto assicurato durante l’arco di tempo necessario all’esecuzione del trasporto </a:t>
            </a:r>
            <a:r>
              <a:rPr lang="it-IT" sz="1600" b="1" dirty="0" smtClean="0"/>
              <a:t>tra una data località di partenza ed una data località di arrivo.</a:t>
            </a:r>
            <a:endParaRPr lang="it-IT" sz="1600" b="1" dirty="0"/>
          </a:p>
        </p:txBody>
      </p:sp>
      <p:sp>
        <p:nvSpPr>
          <p:cNvPr id="8" name="CasellaDiTesto 7"/>
          <p:cNvSpPr txBox="1"/>
          <p:nvPr/>
        </p:nvSpPr>
        <p:spPr>
          <a:xfrm>
            <a:off x="1145586" y="4221088"/>
            <a:ext cx="1494127" cy="369332"/>
          </a:xfrm>
          <a:prstGeom prst="rect">
            <a:avLst/>
          </a:prstGeom>
          <a:solidFill>
            <a:schemeClr val="accent5">
              <a:lumMod val="20000"/>
              <a:lumOff val="80000"/>
            </a:schemeClr>
          </a:solidFill>
        </p:spPr>
        <p:style>
          <a:lnRef idx="2">
            <a:schemeClr val="accent5"/>
          </a:lnRef>
          <a:fillRef idx="1">
            <a:schemeClr val="lt1"/>
          </a:fillRef>
          <a:effectRef idx="0">
            <a:schemeClr val="accent5"/>
          </a:effectRef>
          <a:fontRef idx="minor">
            <a:schemeClr val="dk1"/>
          </a:fontRef>
        </p:style>
        <p:txBody>
          <a:bodyPr wrap="none" rtlCol="0">
            <a:spAutoFit/>
          </a:bodyPr>
          <a:lstStyle/>
          <a:p>
            <a:r>
              <a:rPr lang="it-IT" dirty="0" smtClean="0"/>
              <a:t>Polizze </a:t>
            </a:r>
            <a:r>
              <a:rPr lang="it-IT" dirty="0" smtClean="0"/>
              <a:t>globali</a:t>
            </a:r>
            <a:endParaRPr lang="it-IT" dirty="0"/>
          </a:p>
        </p:txBody>
      </p:sp>
      <p:sp>
        <p:nvSpPr>
          <p:cNvPr id="9" name="CasellaDiTesto 8"/>
          <p:cNvSpPr txBox="1"/>
          <p:nvPr/>
        </p:nvSpPr>
        <p:spPr>
          <a:xfrm>
            <a:off x="3278510" y="4149080"/>
            <a:ext cx="5613970" cy="830997"/>
          </a:xfrm>
          <a:prstGeom prst="rect">
            <a:avLst/>
          </a:prstGeom>
          <a:solidFill>
            <a:schemeClr val="accent5">
              <a:lumMod val="20000"/>
              <a:lumOff val="80000"/>
            </a:schemeClr>
          </a:solidFill>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it-IT" sz="1600" dirty="0" smtClean="0"/>
              <a:t>Sono espressione di RAPPORTI CONTINUATIVI, in quanto forniscono la copertura di una pluralità di spedizioni effettuate dall’assicurato, secondo determinate modalità1</a:t>
            </a:r>
            <a:endParaRPr lang="it-IT" sz="1600" dirty="0"/>
          </a:p>
        </p:txBody>
      </p:sp>
      <p:cxnSp>
        <p:nvCxnSpPr>
          <p:cNvPr id="11" name="Connettore 4 10"/>
          <p:cNvCxnSpPr>
            <a:stCxn id="5" idx="1"/>
            <a:endCxn id="6" idx="1"/>
          </p:cNvCxnSpPr>
          <p:nvPr/>
        </p:nvCxnSpPr>
        <p:spPr>
          <a:xfrm rot="10800000" flipH="1" flipV="1">
            <a:off x="602948" y="635496"/>
            <a:ext cx="542638" cy="457889"/>
          </a:xfrm>
          <a:prstGeom prst="bentConnector3">
            <a:avLst>
              <a:gd name="adj1" fmla="val -42128"/>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Connettore 4 15"/>
          <p:cNvCxnSpPr>
            <a:stCxn id="5" idx="1"/>
            <a:endCxn id="8" idx="1"/>
          </p:cNvCxnSpPr>
          <p:nvPr/>
        </p:nvCxnSpPr>
        <p:spPr>
          <a:xfrm rot="10800000" flipH="1" flipV="1">
            <a:off x="602948" y="635496"/>
            <a:ext cx="542638" cy="3770257"/>
          </a:xfrm>
          <a:prstGeom prst="bentConnector3">
            <a:avLst>
              <a:gd name="adj1" fmla="val -42128"/>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ttore 2 18"/>
          <p:cNvCxnSpPr>
            <a:stCxn id="6" idx="3"/>
            <a:endCxn id="7" idx="1"/>
          </p:cNvCxnSpPr>
          <p:nvPr/>
        </p:nvCxnSpPr>
        <p:spPr>
          <a:xfrm flipV="1">
            <a:off x="2679789" y="1036187"/>
            <a:ext cx="596067" cy="571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Connettore 2 20"/>
          <p:cNvCxnSpPr>
            <a:stCxn id="8" idx="3"/>
            <a:endCxn id="9" idx="1"/>
          </p:cNvCxnSpPr>
          <p:nvPr/>
        </p:nvCxnSpPr>
        <p:spPr>
          <a:xfrm>
            <a:off x="2639713" y="4405754"/>
            <a:ext cx="638797" cy="158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CasellaDiTesto 17"/>
          <p:cNvSpPr txBox="1"/>
          <p:nvPr/>
        </p:nvSpPr>
        <p:spPr>
          <a:xfrm>
            <a:off x="179513" y="5284365"/>
            <a:ext cx="3096343" cy="1384995"/>
          </a:xfrm>
          <a:prstGeom prst="rect">
            <a:avLst/>
          </a:prstGeom>
          <a:solidFill>
            <a:schemeClr val="accent5">
              <a:lumMod val="20000"/>
              <a:lumOff val="80000"/>
            </a:schemeClr>
          </a:solidFill>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it-IT" sz="1400" dirty="0" smtClean="0"/>
              <a:t>Polizza “IN ABBONAMENTO” (“generale o flottante): con un unico contratto si assicurano, senza limitazioni di importo, tutte le spedizioni che l’assicurato effettuerà in un determinato periodo di tempo (al massimo un anno)</a:t>
            </a:r>
            <a:endParaRPr lang="it-IT" sz="1400" dirty="0"/>
          </a:p>
        </p:txBody>
      </p:sp>
      <p:sp>
        <p:nvSpPr>
          <p:cNvPr id="20" name="CasellaDiTesto 19"/>
          <p:cNvSpPr txBox="1"/>
          <p:nvPr/>
        </p:nvSpPr>
        <p:spPr>
          <a:xfrm>
            <a:off x="3347864" y="5229200"/>
            <a:ext cx="5544616" cy="1600438"/>
          </a:xfrm>
          <a:prstGeom prst="rect">
            <a:avLst/>
          </a:prstGeom>
          <a:solidFill>
            <a:schemeClr val="accent5">
              <a:lumMod val="20000"/>
              <a:lumOff val="80000"/>
            </a:schemeClr>
          </a:solidFill>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it-IT" sz="1400" dirty="0" smtClean="0"/>
              <a:t>Polizza “APERTA o SCALARE”:  prevede la determinazione di una quantità o di un importo globale di merce assicurata, da spedire, SENZA LIMITI </a:t>
            </a:r>
            <a:r>
              <a:rPr lang="it-IT" sz="1400" dirty="0" err="1" smtClean="0"/>
              <a:t>DI</a:t>
            </a:r>
            <a:r>
              <a:rPr lang="it-IT" sz="1400" dirty="0" smtClean="0"/>
              <a:t> TEMPO, mediante una pluralità di viaggi. Mano a mano che le varie spedizioni si succedono, le singole quantità od i singoli importi vanno a scalarsi dalla quantità o dal valore complessivo inizialmente previsto. Pertanto si ha una graduale e progressiva utilizzazione della copertura (la polizza si può chiamare anche “A ESAURIMENTO”).</a:t>
            </a:r>
            <a:endParaRPr lang="it-IT" sz="1400" dirty="0"/>
          </a:p>
        </p:txBody>
      </p:sp>
      <p:sp>
        <p:nvSpPr>
          <p:cNvPr id="22" name="CasellaDiTesto 21"/>
          <p:cNvSpPr txBox="1"/>
          <p:nvPr/>
        </p:nvSpPr>
        <p:spPr>
          <a:xfrm>
            <a:off x="467544" y="1700808"/>
            <a:ext cx="2736304" cy="1600438"/>
          </a:xfrm>
          <a:prstGeom prst="rect">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it-IT" sz="1400" dirty="0" smtClean="0"/>
              <a:t>Polizza “SU NAVE DETERMINATA”: il contratto assicurativo a viaggio non indica solo i porti di partenza e destinazione ma anche i fondamentali elementi identificativi della nave (nome, bandiera, classificazione, </a:t>
            </a:r>
            <a:r>
              <a:rPr lang="it-IT" sz="1400" dirty="0" err="1" smtClean="0"/>
              <a:t>età…</a:t>
            </a:r>
            <a:r>
              <a:rPr lang="it-IT" sz="1400" dirty="0" smtClean="0"/>
              <a:t>.)</a:t>
            </a:r>
            <a:endParaRPr lang="it-IT" sz="1400" dirty="0"/>
          </a:p>
        </p:txBody>
      </p:sp>
      <p:sp>
        <p:nvSpPr>
          <p:cNvPr id="23" name="CasellaDiTesto 22"/>
          <p:cNvSpPr txBox="1"/>
          <p:nvPr/>
        </p:nvSpPr>
        <p:spPr>
          <a:xfrm>
            <a:off x="3275856" y="1700808"/>
            <a:ext cx="5616624" cy="2246769"/>
          </a:xfrm>
          <a:prstGeom prst="rect">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wrap="square" rtlCol="0">
            <a:spAutoFit/>
          </a:bodyPr>
          <a:lstStyle/>
          <a:p>
            <a:pPr algn="just"/>
            <a:r>
              <a:rPr lang="it-IT" sz="1400" dirty="0" smtClean="0"/>
              <a:t>Polizza “IN QUOVIS” (o su nave indeterminata): al momento della stipula del contratto assicurativo non è noto il nome della nave che eseguirà il trasporto (nel contratto CF – </a:t>
            </a:r>
            <a:r>
              <a:rPr lang="it-IT" sz="1400" dirty="0" err="1" smtClean="0"/>
              <a:t>cost</a:t>
            </a:r>
            <a:r>
              <a:rPr lang="it-IT" sz="1400" dirty="0" smtClean="0"/>
              <a:t> and </a:t>
            </a:r>
            <a:r>
              <a:rPr lang="it-IT" sz="1400" dirty="0" err="1" smtClean="0"/>
              <a:t>freight</a:t>
            </a:r>
            <a:r>
              <a:rPr lang="it-IT" sz="1400" dirty="0" smtClean="0"/>
              <a:t> – il venditore deve provvedere al noleggio ed il compratore deve assicurare le merci). In questo caso l’assicurato DEVE comunicare il nome della nave NON APPENA ne viene a conoscenza (10 giorni prima della partenza della nave).  Al momento della stipulazione della polizza, la compagnia assicuratrice liquida il premio in via provvisoria per una nave di PRIMA CLASSE, prevedendo però un “soprapremio” quando la nave effettivamente impiegata non possegga tali </a:t>
            </a:r>
            <a:r>
              <a:rPr lang="it-IT" sz="1400" dirty="0" err="1" smtClean="0"/>
              <a:t>carattewristiche</a:t>
            </a:r>
            <a:r>
              <a:rPr lang="it-IT" sz="1400" dirty="0" smtClean="0"/>
              <a:t>.</a:t>
            </a:r>
            <a:endParaRPr lang="it-IT" sz="1400" dirty="0"/>
          </a:p>
        </p:txBody>
      </p:sp>
      <p:cxnSp>
        <p:nvCxnSpPr>
          <p:cNvPr id="25" name="Connettore 2 24"/>
          <p:cNvCxnSpPr>
            <a:stCxn id="7" idx="2"/>
            <a:endCxn id="23" idx="0"/>
          </p:cNvCxnSpPr>
          <p:nvPr/>
        </p:nvCxnSpPr>
        <p:spPr>
          <a:xfrm>
            <a:off x="6084168" y="1451685"/>
            <a:ext cx="0" cy="2491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Connettore 2 26"/>
          <p:cNvCxnSpPr>
            <a:stCxn id="7" idx="2"/>
            <a:endCxn id="22" idx="0"/>
          </p:cNvCxnSpPr>
          <p:nvPr/>
        </p:nvCxnSpPr>
        <p:spPr>
          <a:xfrm flipH="1">
            <a:off x="1835696" y="1451685"/>
            <a:ext cx="4248472" cy="2491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Connettore 2 28"/>
          <p:cNvCxnSpPr>
            <a:stCxn id="9" idx="2"/>
            <a:endCxn id="20" idx="0"/>
          </p:cNvCxnSpPr>
          <p:nvPr/>
        </p:nvCxnSpPr>
        <p:spPr>
          <a:xfrm>
            <a:off x="6085495" y="4980077"/>
            <a:ext cx="34677" cy="2491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Connettore 2 30"/>
          <p:cNvCxnSpPr>
            <a:stCxn id="9" idx="2"/>
            <a:endCxn id="18" idx="0"/>
          </p:cNvCxnSpPr>
          <p:nvPr/>
        </p:nvCxnSpPr>
        <p:spPr>
          <a:xfrm flipH="1">
            <a:off x="1727685" y="4980077"/>
            <a:ext cx="4357810" cy="3042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NOTA BENE</a:t>
            </a:r>
            <a:endParaRPr lang="it-IT" dirty="0"/>
          </a:p>
        </p:txBody>
      </p:sp>
      <p:sp>
        <p:nvSpPr>
          <p:cNvPr id="3" name="Segnaposto contenuto 2"/>
          <p:cNvSpPr>
            <a:spLocks noGrp="1"/>
          </p:cNvSpPr>
          <p:nvPr>
            <p:ph idx="1"/>
          </p:nvPr>
        </p:nvSpPr>
        <p:spPr>
          <a:xfrm>
            <a:off x="179512" y="1312168"/>
            <a:ext cx="8686800" cy="5141168"/>
          </a:xfrm>
          <a:solidFill>
            <a:schemeClr val="accent5">
              <a:lumMod val="20000"/>
              <a:lumOff val="80000"/>
            </a:schemeClr>
          </a:solidFill>
        </p:spPr>
        <p:style>
          <a:lnRef idx="2">
            <a:schemeClr val="accent5"/>
          </a:lnRef>
          <a:fillRef idx="1">
            <a:schemeClr val="lt1"/>
          </a:fillRef>
          <a:effectRef idx="0">
            <a:schemeClr val="accent5"/>
          </a:effectRef>
          <a:fontRef idx="minor">
            <a:schemeClr val="dk1"/>
          </a:fontRef>
        </p:style>
        <p:txBody>
          <a:bodyPr>
            <a:noAutofit/>
          </a:bodyPr>
          <a:lstStyle/>
          <a:p>
            <a:pPr algn="just"/>
            <a:r>
              <a:rPr lang="it-IT" sz="2000" dirty="0" smtClean="0"/>
              <a:t>Sia per le polizze in abbonamento che per le polizze aperte, l’assicurato deve dichiarare di volta in volta i singoli viaggi utilizzando un apposito documento, detto </a:t>
            </a:r>
            <a:r>
              <a:rPr lang="it-IT" sz="2000" b="1" dirty="0" smtClean="0"/>
              <a:t>bollettino di notifica (o bollettino di applicazione)</a:t>
            </a:r>
            <a:r>
              <a:rPr lang="it-IT" sz="2000" dirty="0" smtClean="0"/>
              <a:t>, tramite il quale comunica alla compagnia di assicurazione il tipo, la quantità e l’imballo della merce, la somma da assicurare, il luogo di partenza e quello di arrivo della spedizione, la data di inizio del viaggio e gli elementi identificativi del mezzo di trasporto.</a:t>
            </a:r>
          </a:p>
          <a:p>
            <a:pPr algn="just"/>
            <a:r>
              <a:rPr lang="it-IT" sz="2000" dirty="0" smtClean="0"/>
              <a:t>A richiesta del contraente, dopo l’arrivo del bollettino di notifica, la compagnia di assicurazione conferma la copertura del rischio mediante un </a:t>
            </a:r>
            <a:r>
              <a:rPr lang="it-IT" sz="2000" b="1" dirty="0" smtClean="0"/>
              <a:t>certificato di assicurazione</a:t>
            </a:r>
            <a:r>
              <a:rPr lang="it-IT" sz="2000" dirty="0" smtClean="0"/>
              <a:t>, la cui emissione (molto più rapida e snella di quella di una polizza vera) risulta indispensabile in tutti i casi in cui l’operatore commerciale deve TEMPESTIVAMENTE PROVARE di avere provveduto ad assicurare le merci. Tale certificato richiama le condizioni e le clausole particolari che sono riportate sulla polizza e che regolano la copertura assicurativa.  Attraverso tali indicazioni, il BENEFICIARIO, che può essere diverso dal contraente, può conoscere i suoi diritti ed il contenuto della garanzia assicurativa</a:t>
            </a:r>
            <a:endParaRPr lang="it-IT" sz="2000" dirty="0"/>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TotalTime>
  <Words>862</Words>
  <Application>Microsoft Office PowerPoint</Application>
  <PresentationFormat>Presentazione su schermo (4:3)</PresentationFormat>
  <Paragraphs>42</Paragraphs>
  <Slides>4</Slides>
  <Notes>1</Notes>
  <HiddenSlides>0</HiddenSlides>
  <MMClips>0</MMClips>
  <ScaleCrop>false</ScaleCrop>
  <HeadingPairs>
    <vt:vector size="4" baseType="variant">
      <vt:variant>
        <vt:lpstr>Tema</vt:lpstr>
      </vt:variant>
      <vt:variant>
        <vt:i4>1</vt:i4>
      </vt:variant>
      <vt:variant>
        <vt:lpstr>Titoli diapositive</vt:lpstr>
      </vt:variant>
      <vt:variant>
        <vt:i4>4</vt:i4>
      </vt:variant>
    </vt:vector>
  </HeadingPairs>
  <TitlesOfParts>
    <vt:vector size="5" baseType="lpstr">
      <vt:lpstr>Tema di Office</vt:lpstr>
      <vt:lpstr>Diapositiva 1</vt:lpstr>
      <vt:lpstr>Diapositiva 2</vt:lpstr>
      <vt:lpstr>Diapositiva 3</vt:lpstr>
      <vt:lpstr>NOTA BENE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Simone</dc:creator>
  <cp:lastModifiedBy>Simone</cp:lastModifiedBy>
  <cp:revision>13</cp:revision>
  <dcterms:created xsi:type="dcterms:W3CDTF">2014-01-04T16:55:38Z</dcterms:created>
  <dcterms:modified xsi:type="dcterms:W3CDTF">2014-01-20T08:20:38Z</dcterms:modified>
</cp:coreProperties>
</file>