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00FF00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703F4-92C9-48B7-AFAB-DFFD12BC9F6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6264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4CD4B-4131-4807-8DB9-910E24677FB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28701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F7D90-1F73-4AC1-BC35-642B56E8C88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25866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75BA7-85A1-49A1-A5A1-E806D9B5B95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1847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94112-D044-4DF0-914C-E34C098E56D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67632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54FD9-C49C-4922-9FE3-BAEAE61F365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05261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141EE-AC10-4099-9C94-F4B1C77EEA2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52387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0C573-C8D8-4483-9757-033D6611886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74638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7D73C-59C9-488A-966B-76E88D0816B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3931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8B9B9-A759-4C6B-8BD5-5DDEDC5E796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49139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ADDB7-288E-4537-A835-2695CF97FE7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201928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42E6778E-92D7-454F-BFB0-1B56ED02414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4"/>
          <p:cNvSpPr>
            <a:spLocks/>
          </p:cNvSpPr>
          <p:nvPr/>
        </p:nvSpPr>
        <p:spPr bwMode="auto">
          <a:xfrm>
            <a:off x="1546225" y="4460875"/>
            <a:ext cx="2016125" cy="1152525"/>
          </a:xfrm>
          <a:custGeom>
            <a:avLst/>
            <a:gdLst>
              <a:gd name="T0" fmla="*/ 2016125 w 1270"/>
              <a:gd name="T1" fmla="*/ 576263 h 726"/>
              <a:gd name="T2" fmla="*/ 2016125 w 1270"/>
              <a:gd name="T3" fmla="*/ 1152525 h 726"/>
              <a:gd name="T4" fmla="*/ 792163 w 1270"/>
              <a:gd name="T5" fmla="*/ 1152525 h 726"/>
              <a:gd name="T6" fmla="*/ 0 w 1270"/>
              <a:gd name="T7" fmla="*/ 0 h 726"/>
              <a:gd name="T8" fmla="*/ 1512888 w 1270"/>
              <a:gd name="T9" fmla="*/ 0 h 726"/>
              <a:gd name="T10" fmla="*/ 1512888 w 1270"/>
              <a:gd name="T11" fmla="*/ 576263 h 726"/>
              <a:gd name="T12" fmla="*/ 2016125 w 1270"/>
              <a:gd name="T13" fmla="*/ 576263 h 7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70" h="726">
                <a:moveTo>
                  <a:pt x="1270" y="363"/>
                </a:moveTo>
                <a:lnTo>
                  <a:pt x="1270" y="726"/>
                </a:lnTo>
                <a:lnTo>
                  <a:pt x="499" y="726"/>
                </a:lnTo>
                <a:lnTo>
                  <a:pt x="0" y="0"/>
                </a:lnTo>
                <a:lnTo>
                  <a:pt x="953" y="0"/>
                </a:lnTo>
                <a:lnTo>
                  <a:pt x="953" y="363"/>
                </a:lnTo>
                <a:lnTo>
                  <a:pt x="1270" y="363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1" name="Freeform 5"/>
          <p:cNvSpPr>
            <a:spLocks/>
          </p:cNvSpPr>
          <p:nvPr/>
        </p:nvSpPr>
        <p:spPr bwMode="auto">
          <a:xfrm flipH="1">
            <a:off x="3562350" y="4460875"/>
            <a:ext cx="2016125" cy="1152525"/>
          </a:xfrm>
          <a:custGeom>
            <a:avLst/>
            <a:gdLst>
              <a:gd name="T0" fmla="*/ 2016125 w 1270"/>
              <a:gd name="T1" fmla="*/ 576263 h 726"/>
              <a:gd name="T2" fmla="*/ 2016125 w 1270"/>
              <a:gd name="T3" fmla="*/ 1152525 h 726"/>
              <a:gd name="T4" fmla="*/ 792163 w 1270"/>
              <a:gd name="T5" fmla="*/ 1152525 h 726"/>
              <a:gd name="T6" fmla="*/ 0 w 1270"/>
              <a:gd name="T7" fmla="*/ 0 h 726"/>
              <a:gd name="T8" fmla="*/ 1512888 w 1270"/>
              <a:gd name="T9" fmla="*/ 0 h 726"/>
              <a:gd name="T10" fmla="*/ 1512888 w 1270"/>
              <a:gd name="T11" fmla="*/ 576263 h 726"/>
              <a:gd name="T12" fmla="*/ 2016125 w 1270"/>
              <a:gd name="T13" fmla="*/ 576263 h 7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70" h="726">
                <a:moveTo>
                  <a:pt x="1270" y="363"/>
                </a:moveTo>
                <a:lnTo>
                  <a:pt x="1270" y="726"/>
                </a:lnTo>
                <a:lnTo>
                  <a:pt x="499" y="726"/>
                </a:lnTo>
                <a:lnTo>
                  <a:pt x="0" y="0"/>
                </a:lnTo>
                <a:lnTo>
                  <a:pt x="953" y="0"/>
                </a:lnTo>
                <a:lnTo>
                  <a:pt x="953" y="363"/>
                </a:lnTo>
                <a:lnTo>
                  <a:pt x="1270" y="363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3057525" y="4460875"/>
            <a:ext cx="1009650" cy="576263"/>
          </a:xfrm>
          <a:prstGeom prst="rect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10</a:t>
            </a:r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2409825" y="3956050"/>
            <a:ext cx="2305050" cy="504825"/>
          </a:xfrm>
          <a:prstGeom prst="rect">
            <a:avLst/>
          </a:prstGeom>
          <a:solidFill>
            <a:srgbClr val="9933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9</a:t>
            </a:r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1546225" y="3381375"/>
            <a:ext cx="863600" cy="10795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4</a:t>
            </a:r>
          </a:p>
        </p:txBody>
      </p:sp>
      <p:sp>
        <p:nvSpPr>
          <p:cNvPr id="2055" name="Rectangle 9"/>
          <p:cNvSpPr>
            <a:spLocks noChangeArrowheads="1"/>
          </p:cNvSpPr>
          <p:nvPr/>
        </p:nvSpPr>
        <p:spPr bwMode="auto">
          <a:xfrm>
            <a:off x="4714875" y="3381375"/>
            <a:ext cx="863600" cy="10795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3</a:t>
            </a:r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3562350" y="2805113"/>
            <a:ext cx="1150938" cy="1150937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7</a:t>
            </a:r>
          </a:p>
        </p:txBody>
      </p:sp>
      <p:sp>
        <p:nvSpPr>
          <p:cNvPr id="2057" name="Rectangle 11"/>
          <p:cNvSpPr>
            <a:spLocks noChangeArrowheads="1"/>
          </p:cNvSpPr>
          <p:nvPr/>
        </p:nvSpPr>
        <p:spPr bwMode="auto">
          <a:xfrm>
            <a:off x="2411413" y="2805113"/>
            <a:ext cx="1150937" cy="1150937"/>
          </a:xfrm>
          <a:prstGeom prst="rect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8</a:t>
            </a:r>
          </a:p>
        </p:txBody>
      </p:sp>
      <p:sp>
        <p:nvSpPr>
          <p:cNvPr id="2058" name="Rectangle 12"/>
          <p:cNvSpPr>
            <a:spLocks noChangeArrowheads="1"/>
          </p:cNvSpPr>
          <p:nvPr/>
        </p:nvSpPr>
        <p:spPr bwMode="auto">
          <a:xfrm>
            <a:off x="1546225" y="2012950"/>
            <a:ext cx="863600" cy="1366838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2</a:t>
            </a:r>
          </a:p>
        </p:txBody>
      </p:sp>
      <p:sp>
        <p:nvSpPr>
          <p:cNvPr id="2059" name="Rectangle 13"/>
          <p:cNvSpPr>
            <a:spLocks noChangeArrowheads="1"/>
          </p:cNvSpPr>
          <p:nvPr/>
        </p:nvSpPr>
        <p:spPr bwMode="auto">
          <a:xfrm>
            <a:off x="4714875" y="2012950"/>
            <a:ext cx="863600" cy="1366838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1</a:t>
            </a:r>
          </a:p>
        </p:txBody>
      </p:sp>
      <p:sp>
        <p:nvSpPr>
          <p:cNvPr id="2060" name="Rectangle 14"/>
          <p:cNvSpPr>
            <a:spLocks noChangeArrowheads="1"/>
          </p:cNvSpPr>
          <p:nvPr/>
        </p:nvSpPr>
        <p:spPr bwMode="auto">
          <a:xfrm>
            <a:off x="2411413" y="2012950"/>
            <a:ext cx="1150937" cy="792163"/>
          </a:xfrm>
          <a:prstGeom prst="rect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6</a:t>
            </a:r>
          </a:p>
        </p:txBody>
      </p:sp>
      <p:sp>
        <p:nvSpPr>
          <p:cNvPr id="2061" name="Rectangle 15"/>
          <p:cNvSpPr>
            <a:spLocks noChangeArrowheads="1"/>
          </p:cNvSpPr>
          <p:nvPr/>
        </p:nvSpPr>
        <p:spPr bwMode="auto">
          <a:xfrm>
            <a:off x="3562350" y="2012950"/>
            <a:ext cx="1150938" cy="792163"/>
          </a:xfrm>
          <a:prstGeom prst="rect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5</a:t>
            </a:r>
          </a:p>
        </p:txBody>
      </p:sp>
      <p:sp>
        <p:nvSpPr>
          <p:cNvPr id="2062" name="Text Box 16"/>
          <p:cNvSpPr txBox="1">
            <a:spLocks noChangeArrowheads="1"/>
          </p:cNvSpPr>
          <p:nvPr/>
        </p:nvSpPr>
        <p:spPr bwMode="auto">
          <a:xfrm>
            <a:off x="4283075" y="4821238"/>
            <a:ext cx="504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/>
              <a:t>11</a:t>
            </a:r>
          </a:p>
        </p:txBody>
      </p:sp>
      <p:sp>
        <p:nvSpPr>
          <p:cNvPr id="2063" name="Text Box 17"/>
          <p:cNvSpPr txBox="1">
            <a:spLocks noChangeArrowheads="1"/>
          </p:cNvSpPr>
          <p:nvPr/>
        </p:nvSpPr>
        <p:spPr bwMode="auto">
          <a:xfrm>
            <a:off x="2409825" y="4821238"/>
            <a:ext cx="504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/>
              <a:t>12</a:t>
            </a:r>
          </a:p>
        </p:txBody>
      </p:sp>
      <p:sp>
        <p:nvSpPr>
          <p:cNvPr id="2064" name="Line 29"/>
          <p:cNvSpPr>
            <a:spLocks noChangeShapeType="1"/>
          </p:cNvSpPr>
          <p:nvPr/>
        </p:nvSpPr>
        <p:spPr bwMode="auto">
          <a:xfrm flipV="1">
            <a:off x="5578475" y="1436688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65" name="Line 30"/>
          <p:cNvSpPr>
            <a:spLocks noChangeShapeType="1"/>
          </p:cNvSpPr>
          <p:nvPr/>
        </p:nvSpPr>
        <p:spPr bwMode="auto">
          <a:xfrm flipV="1">
            <a:off x="1546225" y="1436688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66" name="Line 31"/>
          <p:cNvSpPr>
            <a:spLocks noChangeShapeType="1"/>
          </p:cNvSpPr>
          <p:nvPr/>
        </p:nvSpPr>
        <p:spPr bwMode="auto">
          <a:xfrm flipV="1">
            <a:off x="5578475" y="2805113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67" name="Line 32"/>
          <p:cNvSpPr>
            <a:spLocks noChangeShapeType="1"/>
          </p:cNvSpPr>
          <p:nvPr/>
        </p:nvSpPr>
        <p:spPr bwMode="auto">
          <a:xfrm flipV="1">
            <a:off x="5578475" y="3884613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68" name="Line 33"/>
          <p:cNvSpPr>
            <a:spLocks noChangeShapeType="1"/>
          </p:cNvSpPr>
          <p:nvPr/>
        </p:nvSpPr>
        <p:spPr bwMode="auto">
          <a:xfrm flipV="1">
            <a:off x="4786313" y="5037138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69" name="Line 34"/>
          <p:cNvSpPr>
            <a:spLocks noChangeShapeType="1"/>
          </p:cNvSpPr>
          <p:nvPr/>
        </p:nvSpPr>
        <p:spPr bwMode="auto">
          <a:xfrm>
            <a:off x="2625725" y="1436688"/>
            <a:ext cx="4032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70" name="Line 35"/>
          <p:cNvSpPr>
            <a:spLocks noChangeShapeType="1"/>
          </p:cNvSpPr>
          <p:nvPr/>
        </p:nvSpPr>
        <p:spPr bwMode="auto">
          <a:xfrm>
            <a:off x="6657975" y="1436688"/>
            <a:ext cx="0" cy="244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71" name="Line 36"/>
          <p:cNvSpPr>
            <a:spLocks noChangeShapeType="1"/>
          </p:cNvSpPr>
          <p:nvPr/>
        </p:nvSpPr>
        <p:spPr bwMode="auto">
          <a:xfrm flipH="1">
            <a:off x="5867400" y="3884613"/>
            <a:ext cx="79057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72" name="Line 37"/>
          <p:cNvSpPr>
            <a:spLocks noChangeShapeType="1"/>
          </p:cNvSpPr>
          <p:nvPr/>
        </p:nvSpPr>
        <p:spPr bwMode="auto">
          <a:xfrm flipV="1">
            <a:off x="4714875" y="1436688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73" name="Line 38"/>
          <p:cNvSpPr>
            <a:spLocks noChangeShapeType="1"/>
          </p:cNvSpPr>
          <p:nvPr/>
        </p:nvSpPr>
        <p:spPr bwMode="auto">
          <a:xfrm flipV="1">
            <a:off x="3562350" y="1436688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74" name="Line 39"/>
          <p:cNvSpPr>
            <a:spLocks noChangeShapeType="1"/>
          </p:cNvSpPr>
          <p:nvPr/>
        </p:nvSpPr>
        <p:spPr bwMode="auto">
          <a:xfrm flipV="1">
            <a:off x="2411413" y="1436688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75" name="Line 40"/>
          <p:cNvSpPr>
            <a:spLocks noChangeShapeType="1"/>
          </p:cNvSpPr>
          <p:nvPr/>
        </p:nvSpPr>
        <p:spPr bwMode="auto">
          <a:xfrm flipV="1">
            <a:off x="6731000" y="836613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76" name="Line 41"/>
          <p:cNvSpPr>
            <a:spLocks noChangeShapeType="1"/>
          </p:cNvSpPr>
          <p:nvPr/>
        </p:nvSpPr>
        <p:spPr bwMode="auto">
          <a:xfrm flipV="1">
            <a:off x="2698750" y="836613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77" name="Line 42"/>
          <p:cNvSpPr>
            <a:spLocks noChangeShapeType="1"/>
          </p:cNvSpPr>
          <p:nvPr/>
        </p:nvSpPr>
        <p:spPr bwMode="auto">
          <a:xfrm flipV="1">
            <a:off x="6731000" y="2205038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78" name="Line 43"/>
          <p:cNvSpPr>
            <a:spLocks noChangeShapeType="1"/>
          </p:cNvSpPr>
          <p:nvPr/>
        </p:nvSpPr>
        <p:spPr bwMode="auto">
          <a:xfrm flipV="1">
            <a:off x="6731000" y="3284538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79" name="Line 44"/>
          <p:cNvSpPr>
            <a:spLocks noChangeShapeType="1"/>
          </p:cNvSpPr>
          <p:nvPr/>
        </p:nvSpPr>
        <p:spPr bwMode="auto">
          <a:xfrm flipV="1">
            <a:off x="5938838" y="4437063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80" name="Line 45"/>
          <p:cNvSpPr>
            <a:spLocks noChangeShapeType="1"/>
          </p:cNvSpPr>
          <p:nvPr/>
        </p:nvSpPr>
        <p:spPr bwMode="auto">
          <a:xfrm>
            <a:off x="3778250" y="836613"/>
            <a:ext cx="4032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81" name="Line 46"/>
          <p:cNvSpPr>
            <a:spLocks noChangeShapeType="1"/>
          </p:cNvSpPr>
          <p:nvPr/>
        </p:nvSpPr>
        <p:spPr bwMode="auto">
          <a:xfrm>
            <a:off x="7810500" y="836613"/>
            <a:ext cx="0" cy="244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82" name="Line 47"/>
          <p:cNvSpPr>
            <a:spLocks noChangeShapeType="1"/>
          </p:cNvSpPr>
          <p:nvPr/>
        </p:nvSpPr>
        <p:spPr bwMode="auto">
          <a:xfrm flipH="1">
            <a:off x="7019925" y="3284538"/>
            <a:ext cx="79057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83" name="Line 48"/>
          <p:cNvSpPr>
            <a:spLocks noChangeShapeType="1"/>
          </p:cNvSpPr>
          <p:nvPr/>
        </p:nvSpPr>
        <p:spPr bwMode="auto">
          <a:xfrm flipV="1">
            <a:off x="5867400" y="836613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84" name="Line 49"/>
          <p:cNvSpPr>
            <a:spLocks noChangeShapeType="1"/>
          </p:cNvSpPr>
          <p:nvPr/>
        </p:nvSpPr>
        <p:spPr bwMode="auto">
          <a:xfrm flipV="1">
            <a:off x="4714875" y="836613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85" name="Line 50"/>
          <p:cNvSpPr>
            <a:spLocks noChangeShapeType="1"/>
          </p:cNvSpPr>
          <p:nvPr/>
        </p:nvSpPr>
        <p:spPr bwMode="auto">
          <a:xfrm flipV="1">
            <a:off x="3563938" y="836613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86" name="Text Box 53"/>
          <p:cNvSpPr txBox="1">
            <a:spLocks noChangeArrowheads="1"/>
          </p:cNvSpPr>
          <p:nvPr/>
        </p:nvSpPr>
        <p:spPr bwMode="auto">
          <a:xfrm rot="-1672913">
            <a:off x="5867400" y="2276475"/>
            <a:ext cx="46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Pp</a:t>
            </a:r>
          </a:p>
        </p:txBody>
      </p:sp>
      <p:sp>
        <p:nvSpPr>
          <p:cNvPr id="2087" name="Text Box 54"/>
          <p:cNvSpPr txBox="1">
            <a:spLocks noChangeArrowheads="1"/>
          </p:cNvSpPr>
          <p:nvPr/>
        </p:nvSpPr>
        <p:spPr bwMode="auto">
          <a:xfrm rot="-1672913">
            <a:off x="7019925" y="1776413"/>
            <a:ext cx="412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Pr</a:t>
            </a:r>
          </a:p>
        </p:txBody>
      </p:sp>
      <p:sp>
        <p:nvSpPr>
          <p:cNvPr id="2107" name="Text Box 59"/>
          <p:cNvSpPr txBox="1">
            <a:spLocks noChangeArrowheads="1"/>
          </p:cNvSpPr>
          <p:nvPr/>
        </p:nvSpPr>
        <p:spPr bwMode="auto">
          <a:xfrm>
            <a:off x="179388" y="-26988"/>
            <a:ext cx="3816350" cy="6848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/>
              <a:t>Immaginiamo di togliere a una nave i due gavoni. Rimane in evidenza la sezione maestra con la suddivisione delle stive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it-IT" altLang="it-IT"/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/>
              <a:t>La nave ha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/>
              <a:t>16 stive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 sz="1000"/>
              <a:t>A DRITTA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 sz="1000"/>
              <a:t>1pp-1pr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 sz="1000"/>
              <a:t>3pp-3pr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 sz="1000"/>
              <a:t>5pp-5pr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 sz="1000"/>
              <a:t>7pp-7pr</a:t>
            </a:r>
          </a:p>
          <a:p>
            <a:pPr eaLnBrk="1" hangingPunct="1"/>
            <a:r>
              <a:rPr lang="it-IT" altLang="it-IT" sz="1000"/>
              <a:t>A SINISTRA</a:t>
            </a:r>
          </a:p>
          <a:p>
            <a:pPr eaLnBrk="1" hangingPunct="1"/>
            <a:r>
              <a:rPr lang="it-IT" altLang="it-IT" sz="1000"/>
              <a:t>2pp-2pr</a:t>
            </a:r>
          </a:p>
          <a:p>
            <a:pPr eaLnBrk="1" hangingPunct="1"/>
            <a:r>
              <a:rPr lang="it-IT" altLang="it-IT" sz="1000"/>
              <a:t>4pp-4pr</a:t>
            </a:r>
          </a:p>
          <a:p>
            <a:pPr eaLnBrk="1" hangingPunct="1"/>
            <a:r>
              <a:rPr lang="it-IT" altLang="it-IT" sz="1000"/>
              <a:t>6pp-6pr</a:t>
            </a:r>
          </a:p>
          <a:p>
            <a:pPr eaLnBrk="1" hangingPunct="1"/>
            <a:r>
              <a:rPr lang="it-IT" altLang="it-IT" sz="1000"/>
              <a:t>8pp-8pr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it-IT" altLang="it-IT" sz="1000"/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/>
              <a:t>1 Sala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/>
              <a:t>macchine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 sz="1000"/>
              <a:t>9pp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 sz="1000"/>
              <a:t>10pp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it-IT" altLang="it-IT"/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/>
              <a:t>2 casse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/>
              <a:t>carburante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 sz="1000"/>
              <a:t>9pr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 sz="1000"/>
              <a:t>10pr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it-IT" altLang="it-IT"/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/>
              <a:t>4 casse Acqua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 sz="1000"/>
              <a:t>A DRITTA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 sz="1000"/>
              <a:t>11pp-11pr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it-IT" altLang="it-IT" sz="1000"/>
              <a:t>A SINISTRA</a:t>
            </a:r>
          </a:p>
          <a:p>
            <a:pPr eaLnBrk="1" hangingPunct="1"/>
            <a:r>
              <a:rPr lang="it-IT" altLang="it-IT" sz="1000"/>
              <a:t>12pp-12pr</a:t>
            </a:r>
          </a:p>
        </p:txBody>
      </p:sp>
      <p:sp>
        <p:nvSpPr>
          <p:cNvPr id="2109" name="Freeform 61"/>
          <p:cNvSpPr>
            <a:spLocks/>
          </p:cNvSpPr>
          <p:nvPr/>
        </p:nvSpPr>
        <p:spPr bwMode="auto">
          <a:xfrm>
            <a:off x="1547813" y="1989138"/>
            <a:ext cx="4032250" cy="503237"/>
          </a:xfrm>
          <a:custGeom>
            <a:avLst/>
            <a:gdLst>
              <a:gd name="T0" fmla="*/ 0 w 2540"/>
              <a:gd name="T1" fmla="*/ 0 h 317"/>
              <a:gd name="T2" fmla="*/ 4032250 w 2540"/>
              <a:gd name="T3" fmla="*/ 0 h 317"/>
              <a:gd name="T4" fmla="*/ 1511300 w 2540"/>
              <a:gd name="T5" fmla="*/ 503237 h 317"/>
              <a:gd name="T6" fmla="*/ 0 w 2540"/>
              <a:gd name="T7" fmla="*/ 0 h 3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540" h="317">
                <a:moveTo>
                  <a:pt x="0" y="0"/>
                </a:moveTo>
                <a:lnTo>
                  <a:pt x="2540" y="0"/>
                </a:lnTo>
                <a:lnTo>
                  <a:pt x="952" y="31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13" name="Freeform 65"/>
          <p:cNvSpPr>
            <a:spLocks/>
          </p:cNvSpPr>
          <p:nvPr/>
        </p:nvSpPr>
        <p:spPr bwMode="auto">
          <a:xfrm>
            <a:off x="1547813" y="1989138"/>
            <a:ext cx="2016125" cy="3671887"/>
          </a:xfrm>
          <a:custGeom>
            <a:avLst/>
            <a:gdLst>
              <a:gd name="T0" fmla="*/ 0 w 1270"/>
              <a:gd name="T1" fmla="*/ 0 h 2313"/>
              <a:gd name="T2" fmla="*/ 1511300 w 1270"/>
              <a:gd name="T3" fmla="*/ 503237 h 2313"/>
              <a:gd name="T4" fmla="*/ 2016125 w 1270"/>
              <a:gd name="T5" fmla="*/ 3671887 h 2313"/>
              <a:gd name="T6" fmla="*/ 792163 w 1270"/>
              <a:gd name="T7" fmla="*/ 3671887 h 2313"/>
              <a:gd name="T8" fmla="*/ 0 w 1270"/>
              <a:gd name="T9" fmla="*/ 2519362 h 2313"/>
              <a:gd name="T10" fmla="*/ 0 w 1270"/>
              <a:gd name="T11" fmla="*/ 0 h 23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70" h="2313">
                <a:moveTo>
                  <a:pt x="0" y="0"/>
                </a:moveTo>
                <a:lnTo>
                  <a:pt x="952" y="317"/>
                </a:lnTo>
                <a:lnTo>
                  <a:pt x="1270" y="2313"/>
                </a:lnTo>
                <a:lnTo>
                  <a:pt x="499" y="2313"/>
                </a:lnTo>
                <a:lnTo>
                  <a:pt x="0" y="158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14" name="Freeform 66"/>
          <p:cNvSpPr>
            <a:spLocks/>
          </p:cNvSpPr>
          <p:nvPr/>
        </p:nvSpPr>
        <p:spPr bwMode="auto">
          <a:xfrm>
            <a:off x="3059113" y="1989138"/>
            <a:ext cx="2520950" cy="3671887"/>
          </a:xfrm>
          <a:custGeom>
            <a:avLst/>
            <a:gdLst>
              <a:gd name="T0" fmla="*/ 0 w 1588"/>
              <a:gd name="T1" fmla="*/ 503237 h 2313"/>
              <a:gd name="T2" fmla="*/ 144463 w 1588"/>
              <a:gd name="T3" fmla="*/ 3600450 h 2313"/>
              <a:gd name="T4" fmla="*/ 144463 w 1588"/>
              <a:gd name="T5" fmla="*/ 3671887 h 2313"/>
              <a:gd name="T6" fmla="*/ 1728788 w 1588"/>
              <a:gd name="T7" fmla="*/ 3671887 h 2313"/>
              <a:gd name="T8" fmla="*/ 2520950 w 1588"/>
              <a:gd name="T9" fmla="*/ 2447925 h 2313"/>
              <a:gd name="T10" fmla="*/ 2520950 w 1588"/>
              <a:gd name="T11" fmla="*/ 0 h 2313"/>
              <a:gd name="T12" fmla="*/ 0 w 1588"/>
              <a:gd name="T13" fmla="*/ 503237 h 23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88" h="2313">
                <a:moveTo>
                  <a:pt x="0" y="317"/>
                </a:moveTo>
                <a:lnTo>
                  <a:pt x="91" y="2268"/>
                </a:lnTo>
                <a:lnTo>
                  <a:pt x="91" y="2313"/>
                </a:lnTo>
                <a:lnTo>
                  <a:pt x="1089" y="2313"/>
                </a:lnTo>
                <a:lnTo>
                  <a:pt x="1588" y="1542"/>
                </a:lnTo>
                <a:lnTo>
                  <a:pt x="1588" y="0"/>
                </a:lnTo>
                <a:lnTo>
                  <a:pt x="0" y="317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15" name="Freeform 67"/>
          <p:cNvSpPr>
            <a:spLocks/>
          </p:cNvSpPr>
          <p:nvPr/>
        </p:nvSpPr>
        <p:spPr bwMode="auto">
          <a:xfrm>
            <a:off x="3779838" y="260350"/>
            <a:ext cx="4032250" cy="576263"/>
          </a:xfrm>
          <a:custGeom>
            <a:avLst/>
            <a:gdLst>
              <a:gd name="T0" fmla="*/ 0 w 2540"/>
              <a:gd name="T1" fmla="*/ 576263 h 363"/>
              <a:gd name="T2" fmla="*/ 3240088 w 2540"/>
              <a:gd name="T3" fmla="*/ 0 h 363"/>
              <a:gd name="T4" fmla="*/ 4032250 w 2540"/>
              <a:gd name="T5" fmla="*/ 576263 h 363"/>
              <a:gd name="T6" fmla="*/ 0 w 2540"/>
              <a:gd name="T7" fmla="*/ 576263 h 36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540" h="363">
                <a:moveTo>
                  <a:pt x="0" y="363"/>
                </a:moveTo>
                <a:lnTo>
                  <a:pt x="2041" y="0"/>
                </a:lnTo>
                <a:lnTo>
                  <a:pt x="2540" y="363"/>
                </a:lnTo>
                <a:lnTo>
                  <a:pt x="0" y="363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2118" name="Picture 70" descr="elica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4724400"/>
            <a:ext cx="792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7" name="Freeform 69"/>
          <p:cNvSpPr>
            <a:spLocks/>
          </p:cNvSpPr>
          <p:nvPr/>
        </p:nvSpPr>
        <p:spPr bwMode="auto">
          <a:xfrm>
            <a:off x="2700338" y="4076700"/>
            <a:ext cx="503237" cy="1800225"/>
          </a:xfrm>
          <a:custGeom>
            <a:avLst/>
            <a:gdLst>
              <a:gd name="T0" fmla="*/ 453247 w 453"/>
              <a:gd name="T1" fmla="*/ 0 h 1134"/>
              <a:gd name="T2" fmla="*/ 302164 w 453"/>
              <a:gd name="T3" fmla="*/ 144463 h 1134"/>
              <a:gd name="T4" fmla="*/ 302164 w 453"/>
              <a:gd name="T5" fmla="*/ 360363 h 1134"/>
              <a:gd name="T6" fmla="*/ 0 w 453"/>
              <a:gd name="T7" fmla="*/ 647700 h 1134"/>
              <a:gd name="T8" fmla="*/ 0 w 453"/>
              <a:gd name="T9" fmla="*/ 1800225 h 1134"/>
              <a:gd name="T10" fmla="*/ 503237 w 453"/>
              <a:gd name="T11" fmla="*/ 1584325 h 1134"/>
              <a:gd name="T12" fmla="*/ 453247 w 453"/>
              <a:gd name="T13" fmla="*/ 0 h 11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53" h="1134">
                <a:moveTo>
                  <a:pt x="408" y="0"/>
                </a:moveTo>
                <a:lnTo>
                  <a:pt x="272" y="91"/>
                </a:lnTo>
                <a:lnTo>
                  <a:pt x="272" y="227"/>
                </a:lnTo>
                <a:lnTo>
                  <a:pt x="0" y="408"/>
                </a:lnTo>
                <a:lnTo>
                  <a:pt x="0" y="1134"/>
                </a:lnTo>
                <a:lnTo>
                  <a:pt x="453" y="998"/>
                </a:lnTo>
                <a:lnTo>
                  <a:pt x="408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2119" name="Picture 71" descr="elica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03575" y="4724400"/>
            <a:ext cx="792163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0" name="Text Box 72"/>
          <p:cNvSpPr txBox="1">
            <a:spLocks noChangeArrowheads="1"/>
          </p:cNvSpPr>
          <p:nvPr/>
        </p:nvSpPr>
        <p:spPr bwMode="auto">
          <a:xfrm>
            <a:off x="3851275" y="-26988"/>
            <a:ext cx="168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molto stilizzata</a:t>
            </a:r>
          </a:p>
        </p:txBody>
      </p:sp>
      <p:sp>
        <p:nvSpPr>
          <p:cNvPr id="2097" name="Freeform 74"/>
          <p:cNvSpPr>
            <a:spLocks/>
          </p:cNvSpPr>
          <p:nvPr/>
        </p:nvSpPr>
        <p:spPr bwMode="auto">
          <a:xfrm>
            <a:off x="6084888" y="5949950"/>
            <a:ext cx="1871662" cy="574675"/>
          </a:xfrm>
          <a:custGeom>
            <a:avLst/>
            <a:gdLst>
              <a:gd name="T0" fmla="*/ 0 w 1225"/>
              <a:gd name="T1" fmla="*/ 0 h 317"/>
              <a:gd name="T2" fmla="*/ 1871662 w 1225"/>
              <a:gd name="T3" fmla="*/ 0 h 317"/>
              <a:gd name="T4" fmla="*/ 1871662 w 1225"/>
              <a:gd name="T5" fmla="*/ 574675 h 317"/>
              <a:gd name="T6" fmla="*/ 0 w 1225"/>
              <a:gd name="T7" fmla="*/ 574675 h 317"/>
              <a:gd name="T8" fmla="*/ 0 w 1225"/>
              <a:gd name="T9" fmla="*/ 0 h 3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25" h="317">
                <a:moveTo>
                  <a:pt x="0" y="0"/>
                </a:moveTo>
                <a:lnTo>
                  <a:pt x="1225" y="0"/>
                </a:lnTo>
                <a:lnTo>
                  <a:pt x="1225" y="317"/>
                </a:lnTo>
                <a:lnTo>
                  <a:pt x="0" y="31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98" name="Line 78"/>
          <p:cNvSpPr>
            <a:spLocks noChangeShapeType="1"/>
          </p:cNvSpPr>
          <p:nvPr/>
        </p:nvSpPr>
        <p:spPr bwMode="auto">
          <a:xfrm>
            <a:off x="6084888" y="6165850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99" name="Line 79"/>
          <p:cNvSpPr>
            <a:spLocks noChangeShapeType="1"/>
          </p:cNvSpPr>
          <p:nvPr/>
        </p:nvSpPr>
        <p:spPr bwMode="auto">
          <a:xfrm>
            <a:off x="6084888" y="6381750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30" name="Rectangle 82"/>
          <p:cNvSpPr>
            <a:spLocks noChangeArrowheads="1"/>
          </p:cNvSpPr>
          <p:nvPr/>
        </p:nvSpPr>
        <p:spPr bwMode="auto">
          <a:xfrm>
            <a:off x="6084888" y="5949950"/>
            <a:ext cx="935037" cy="215900"/>
          </a:xfrm>
          <a:prstGeom prst="rect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2131" name="Rectangle 83"/>
          <p:cNvSpPr>
            <a:spLocks noChangeArrowheads="1"/>
          </p:cNvSpPr>
          <p:nvPr/>
        </p:nvSpPr>
        <p:spPr bwMode="auto">
          <a:xfrm>
            <a:off x="7019925" y="5949950"/>
            <a:ext cx="936625" cy="215900"/>
          </a:xfrm>
          <a:prstGeom prst="rect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2132" name="Rectangle 84"/>
          <p:cNvSpPr>
            <a:spLocks noChangeArrowheads="1"/>
          </p:cNvSpPr>
          <p:nvPr/>
        </p:nvSpPr>
        <p:spPr bwMode="auto">
          <a:xfrm>
            <a:off x="6084888" y="6165850"/>
            <a:ext cx="935037" cy="215900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2133" name="Rectangle 85"/>
          <p:cNvSpPr>
            <a:spLocks noChangeArrowheads="1"/>
          </p:cNvSpPr>
          <p:nvPr/>
        </p:nvSpPr>
        <p:spPr bwMode="auto">
          <a:xfrm>
            <a:off x="7019925" y="6165850"/>
            <a:ext cx="936625" cy="215900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2134" name="Rectangle 86"/>
          <p:cNvSpPr>
            <a:spLocks noChangeArrowheads="1"/>
          </p:cNvSpPr>
          <p:nvPr/>
        </p:nvSpPr>
        <p:spPr bwMode="auto">
          <a:xfrm>
            <a:off x="6084888" y="6381750"/>
            <a:ext cx="935037" cy="142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2135" name="Rectangle 87"/>
          <p:cNvSpPr>
            <a:spLocks noChangeArrowheads="1"/>
          </p:cNvSpPr>
          <p:nvPr/>
        </p:nvSpPr>
        <p:spPr bwMode="auto">
          <a:xfrm>
            <a:off x="7019925" y="6381750"/>
            <a:ext cx="935038" cy="142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grpSp>
        <p:nvGrpSpPr>
          <p:cNvPr id="2139" name="Group 91"/>
          <p:cNvGrpSpPr>
            <a:grpSpLocks/>
          </p:cNvGrpSpPr>
          <p:nvPr/>
        </p:nvGrpSpPr>
        <p:grpSpPr bwMode="auto">
          <a:xfrm>
            <a:off x="5508625" y="5949950"/>
            <a:ext cx="3095625" cy="574675"/>
            <a:chOff x="3833" y="3249"/>
            <a:chExt cx="1950" cy="362"/>
          </a:xfrm>
        </p:grpSpPr>
        <p:sp>
          <p:nvSpPr>
            <p:cNvPr id="2" name="Freeform 77"/>
            <p:cNvSpPr>
              <a:spLocks/>
            </p:cNvSpPr>
            <p:nvPr/>
          </p:nvSpPr>
          <p:spPr bwMode="auto">
            <a:xfrm>
              <a:off x="3833" y="3385"/>
              <a:ext cx="136" cy="181"/>
            </a:xfrm>
            <a:custGeom>
              <a:avLst/>
              <a:gdLst>
                <a:gd name="T0" fmla="*/ 69 w 91"/>
                <a:gd name="T1" fmla="*/ 0 h 136"/>
                <a:gd name="T2" fmla="*/ 0 w 91"/>
                <a:gd name="T3" fmla="*/ 181 h 136"/>
                <a:gd name="T4" fmla="*/ 136 w 91"/>
                <a:gd name="T5" fmla="*/ 181 h 136"/>
                <a:gd name="T6" fmla="*/ 69 w 91"/>
                <a:gd name="T7" fmla="*/ 0 h 1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1" h="136">
                  <a:moveTo>
                    <a:pt x="46" y="0"/>
                  </a:moveTo>
                  <a:lnTo>
                    <a:pt x="0" y="136"/>
                  </a:lnTo>
                  <a:lnTo>
                    <a:pt x="91" y="136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108" name="Freeform 89"/>
            <p:cNvSpPr>
              <a:spLocks/>
            </p:cNvSpPr>
            <p:nvPr/>
          </p:nvSpPr>
          <p:spPr bwMode="auto">
            <a:xfrm>
              <a:off x="3833" y="3249"/>
              <a:ext cx="1950" cy="362"/>
            </a:xfrm>
            <a:custGeom>
              <a:avLst/>
              <a:gdLst>
                <a:gd name="T0" fmla="*/ 0 w 1905"/>
                <a:gd name="T1" fmla="*/ 0 h 362"/>
                <a:gd name="T2" fmla="*/ 1950 w 1905"/>
                <a:gd name="T3" fmla="*/ 0 h 362"/>
                <a:gd name="T4" fmla="*/ 1700 w 1905"/>
                <a:gd name="T5" fmla="*/ 222 h 362"/>
                <a:gd name="T6" fmla="*/ 1819 w 1905"/>
                <a:gd name="T7" fmla="*/ 234 h 362"/>
                <a:gd name="T8" fmla="*/ 1858 w 1905"/>
                <a:gd name="T9" fmla="*/ 272 h 362"/>
                <a:gd name="T10" fmla="*/ 1866 w 1905"/>
                <a:gd name="T11" fmla="*/ 296 h 362"/>
                <a:gd name="T12" fmla="*/ 1868 w 1905"/>
                <a:gd name="T13" fmla="*/ 302 h 362"/>
                <a:gd name="T14" fmla="*/ 1864 w 1905"/>
                <a:gd name="T15" fmla="*/ 318 h 362"/>
                <a:gd name="T16" fmla="*/ 1765 w 1905"/>
                <a:gd name="T17" fmla="*/ 362 h 362"/>
                <a:gd name="T18" fmla="*/ 1532 w 1905"/>
                <a:gd name="T19" fmla="*/ 362 h 362"/>
                <a:gd name="T20" fmla="*/ 326 w 1905"/>
                <a:gd name="T21" fmla="*/ 362 h 362"/>
                <a:gd name="T22" fmla="*/ 139 w 1905"/>
                <a:gd name="T23" fmla="*/ 317 h 362"/>
                <a:gd name="T24" fmla="*/ 0 w 1905"/>
                <a:gd name="T25" fmla="*/ 0 h 36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905" h="362">
                  <a:moveTo>
                    <a:pt x="0" y="0"/>
                  </a:moveTo>
                  <a:lnTo>
                    <a:pt x="1905" y="0"/>
                  </a:lnTo>
                  <a:cubicBezTo>
                    <a:pt x="1885" y="16"/>
                    <a:pt x="1528" y="266"/>
                    <a:pt x="1661" y="222"/>
                  </a:cubicBezTo>
                  <a:cubicBezTo>
                    <a:pt x="1691" y="223"/>
                    <a:pt x="1746" y="213"/>
                    <a:pt x="1777" y="234"/>
                  </a:cubicBezTo>
                  <a:cubicBezTo>
                    <a:pt x="1791" y="244"/>
                    <a:pt x="1805" y="258"/>
                    <a:pt x="1815" y="272"/>
                  </a:cubicBezTo>
                  <a:cubicBezTo>
                    <a:pt x="1819" y="277"/>
                    <a:pt x="1821" y="289"/>
                    <a:pt x="1823" y="296"/>
                  </a:cubicBezTo>
                  <a:cubicBezTo>
                    <a:pt x="1824" y="298"/>
                    <a:pt x="1825" y="302"/>
                    <a:pt x="1825" y="302"/>
                  </a:cubicBezTo>
                  <a:cubicBezTo>
                    <a:pt x="1823" y="317"/>
                    <a:pt x="1826" y="313"/>
                    <a:pt x="1821" y="318"/>
                  </a:cubicBezTo>
                  <a:lnTo>
                    <a:pt x="1724" y="362"/>
                  </a:lnTo>
                  <a:lnTo>
                    <a:pt x="1497" y="362"/>
                  </a:lnTo>
                  <a:lnTo>
                    <a:pt x="318" y="362"/>
                  </a:lnTo>
                  <a:lnTo>
                    <a:pt x="136" y="3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" name="Freeform 90"/>
            <p:cNvSpPr>
              <a:spLocks/>
            </p:cNvSpPr>
            <p:nvPr/>
          </p:nvSpPr>
          <p:spPr bwMode="auto">
            <a:xfrm>
              <a:off x="3924" y="3475"/>
              <a:ext cx="1587" cy="46"/>
            </a:xfrm>
            <a:custGeom>
              <a:avLst/>
              <a:gdLst>
                <a:gd name="T0" fmla="*/ 0 w 1587"/>
                <a:gd name="T1" fmla="*/ 0 h 46"/>
                <a:gd name="T2" fmla="*/ 227 w 1587"/>
                <a:gd name="T3" fmla="*/ 46 h 46"/>
                <a:gd name="T4" fmla="*/ 1497 w 1587"/>
                <a:gd name="T5" fmla="*/ 46 h 46"/>
                <a:gd name="T6" fmla="*/ 1587 w 1587"/>
                <a:gd name="T7" fmla="*/ 0 h 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87" h="46">
                  <a:moveTo>
                    <a:pt x="0" y="0"/>
                  </a:moveTo>
                  <a:lnTo>
                    <a:pt x="227" y="46"/>
                  </a:lnTo>
                  <a:lnTo>
                    <a:pt x="1497" y="46"/>
                  </a:lnTo>
                  <a:lnTo>
                    <a:pt x="1587" y="0"/>
                  </a:ln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0"/>
                                        <p:tgtEl>
                                          <p:spTgt spid="2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0"/>
                                        <p:tgtEl>
                                          <p:spTgt spid="2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0"/>
                                        <p:tgtEl>
                                          <p:spTgt spid="2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0"/>
                                        <p:tgtEl>
                                          <p:spTgt spid="2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0"/>
                                        <p:tgtEl>
                                          <p:spTgt spid="2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0"/>
                                        <p:tgtEl>
                                          <p:spTgt spid="2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0"/>
                                        <p:tgtEl>
                                          <p:spTgt spid="2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0"/>
                                        <p:tgtEl>
                                          <p:spTgt spid="2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2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0"/>
                                        <p:tgtEl>
                                          <p:spTgt spid="2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0"/>
                                        <p:tgtEl>
                                          <p:spTgt spid="2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0"/>
                                        <p:tgtEl>
                                          <p:spTgt spid="2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0"/>
                                        <p:tgtEl>
                                          <p:spTgt spid="2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0"/>
                                        <p:tgtEl>
                                          <p:spTgt spid="2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1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1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1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21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210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210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210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210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210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210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210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2107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2107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2107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2107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2107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2107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7" name="Freeform 55"/>
          <p:cNvSpPr>
            <a:spLocks/>
          </p:cNvSpPr>
          <p:nvPr/>
        </p:nvSpPr>
        <p:spPr bwMode="auto">
          <a:xfrm>
            <a:off x="611188" y="4508500"/>
            <a:ext cx="8424862" cy="1152525"/>
          </a:xfrm>
          <a:custGeom>
            <a:avLst/>
            <a:gdLst>
              <a:gd name="T0" fmla="*/ 0 w 5216"/>
              <a:gd name="T1" fmla="*/ 1152525 h 635"/>
              <a:gd name="T2" fmla="*/ 6006914 w 5216"/>
              <a:gd name="T3" fmla="*/ 1152525 h 635"/>
              <a:gd name="T4" fmla="*/ 8424862 w 5216"/>
              <a:gd name="T5" fmla="*/ 0 h 635"/>
              <a:gd name="T6" fmla="*/ 2343649 w 5216"/>
              <a:gd name="T7" fmla="*/ 0 h 635"/>
              <a:gd name="T8" fmla="*/ 0 w 5216"/>
              <a:gd name="T9" fmla="*/ 1152525 h 6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216" h="635">
                <a:moveTo>
                  <a:pt x="0" y="635"/>
                </a:moveTo>
                <a:lnTo>
                  <a:pt x="3719" y="635"/>
                </a:lnTo>
                <a:lnTo>
                  <a:pt x="5216" y="0"/>
                </a:lnTo>
                <a:lnTo>
                  <a:pt x="1451" y="0"/>
                </a:lnTo>
                <a:lnTo>
                  <a:pt x="0" y="63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122488" y="1123950"/>
            <a:ext cx="4895850" cy="4176713"/>
          </a:xfrm>
          <a:prstGeom prst="rect">
            <a:avLst/>
          </a:prstGeom>
          <a:solidFill>
            <a:schemeClr val="accent1">
              <a:alpha val="47842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3076" name="Freeform 3"/>
          <p:cNvSpPr>
            <a:spLocks/>
          </p:cNvSpPr>
          <p:nvPr/>
        </p:nvSpPr>
        <p:spPr bwMode="auto">
          <a:xfrm>
            <a:off x="1546225" y="4460875"/>
            <a:ext cx="2016125" cy="1152525"/>
          </a:xfrm>
          <a:custGeom>
            <a:avLst/>
            <a:gdLst>
              <a:gd name="T0" fmla="*/ 2016125 w 1270"/>
              <a:gd name="T1" fmla="*/ 576263 h 726"/>
              <a:gd name="T2" fmla="*/ 2016125 w 1270"/>
              <a:gd name="T3" fmla="*/ 1152525 h 726"/>
              <a:gd name="T4" fmla="*/ 792163 w 1270"/>
              <a:gd name="T5" fmla="*/ 1152525 h 726"/>
              <a:gd name="T6" fmla="*/ 0 w 1270"/>
              <a:gd name="T7" fmla="*/ 0 h 726"/>
              <a:gd name="T8" fmla="*/ 1512888 w 1270"/>
              <a:gd name="T9" fmla="*/ 0 h 726"/>
              <a:gd name="T10" fmla="*/ 1512888 w 1270"/>
              <a:gd name="T11" fmla="*/ 576263 h 726"/>
              <a:gd name="T12" fmla="*/ 2016125 w 1270"/>
              <a:gd name="T13" fmla="*/ 576263 h 7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70" h="726">
                <a:moveTo>
                  <a:pt x="1270" y="363"/>
                </a:moveTo>
                <a:lnTo>
                  <a:pt x="1270" y="726"/>
                </a:lnTo>
                <a:lnTo>
                  <a:pt x="499" y="726"/>
                </a:lnTo>
                <a:lnTo>
                  <a:pt x="0" y="0"/>
                </a:lnTo>
                <a:lnTo>
                  <a:pt x="953" y="0"/>
                </a:lnTo>
                <a:lnTo>
                  <a:pt x="953" y="363"/>
                </a:lnTo>
                <a:lnTo>
                  <a:pt x="1270" y="363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77" name="Freeform 4"/>
          <p:cNvSpPr>
            <a:spLocks/>
          </p:cNvSpPr>
          <p:nvPr/>
        </p:nvSpPr>
        <p:spPr bwMode="auto">
          <a:xfrm flipH="1">
            <a:off x="3562350" y="4460875"/>
            <a:ext cx="2016125" cy="1152525"/>
          </a:xfrm>
          <a:custGeom>
            <a:avLst/>
            <a:gdLst>
              <a:gd name="T0" fmla="*/ 2016125 w 1270"/>
              <a:gd name="T1" fmla="*/ 576263 h 726"/>
              <a:gd name="T2" fmla="*/ 2016125 w 1270"/>
              <a:gd name="T3" fmla="*/ 1152525 h 726"/>
              <a:gd name="T4" fmla="*/ 792163 w 1270"/>
              <a:gd name="T5" fmla="*/ 1152525 h 726"/>
              <a:gd name="T6" fmla="*/ 0 w 1270"/>
              <a:gd name="T7" fmla="*/ 0 h 726"/>
              <a:gd name="T8" fmla="*/ 1512888 w 1270"/>
              <a:gd name="T9" fmla="*/ 0 h 726"/>
              <a:gd name="T10" fmla="*/ 1512888 w 1270"/>
              <a:gd name="T11" fmla="*/ 576263 h 726"/>
              <a:gd name="T12" fmla="*/ 2016125 w 1270"/>
              <a:gd name="T13" fmla="*/ 576263 h 7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70" h="726">
                <a:moveTo>
                  <a:pt x="1270" y="363"/>
                </a:moveTo>
                <a:lnTo>
                  <a:pt x="1270" y="726"/>
                </a:lnTo>
                <a:lnTo>
                  <a:pt x="499" y="726"/>
                </a:lnTo>
                <a:lnTo>
                  <a:pt x="0" y="0"/>
                </a:lnTo>
                <a:lnTo>
                  <a:pt x="953" y="0"/>
                </a:lnTo>
                <a:lnTo>
                  <a:pt x="953" y="363"/>
                </a:lnTo>
                <a:lnTo>
                  <a:pt x="1270" y="363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3057525" y="4460875"/>
            <a:ext cx="1009650" cy="576263"/>
          </a:xfrm>
          <a:prstGeom prst="rect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10</a:t>
            </a:r>
          </a:p>
        </p:txBody>
      </p:sp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2409825" y="3956050"/>
            <a:ext cx="2305050" cy="504825"/>
          </a:xfrm>
          <a:prstGeom prst="rect">
            <a:avLst/>
          </a:prstGeom>
          <a:solidFill>
            <a:srgbClr val="9933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9</a:t>
            </a:r>
          </a:p>
        </p:txBody>
      </p:sp>
      <p:sp>
        <p:nvSpPr>
          <p:cNvPr id="3080" name="Rectangle 7"/>
          <p:cNvSpPr>
            <a:spLocks noChangeArrowheads="1"/>
          </p:cNvSpPr>
          <p:nvPr/>
        </p:nvSpPr>
        <p:spPr bwMode="auto">
          <a:xfrm>
            <a:off x="1546225" y="3381375"/>
            <a:ext cx="863600" cy="10795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4</a:t>
            </a:r>
          </a:p>
        </p:txBody>
      </p:sp>
      <p:sp>
        <p:nvSpPr>
          <p:cNvPr id="3081" name="Rectangle 8"/>
          <p:cNvSpPr>
            <a:spLocks noChangeArrowheads="1"/>
          </p:cNvSpPr>
          <p:nvPr/>
        </p:nvSpPr>
        <p:spPr bwMode="auto">
          <a:xfrm>
            <a:off x="4714875" y="3381375"/>
            <a:ext cx="863600" cy="10795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3</a:t>
            </a:r>
          </a:p>
        </p:txBody>
      </p:sp>
      <p:sp>
        <p:nvSpPr>
          <p:cNvPr id="3082" name="Rectangle 9"/>
          <p:cNvSpPr>
            <a:spLocks noChangeArrowheads="1"/>
          </p:cNvSpPr>
          <p:nvPr/>
        </p:nvSpPr>
        <p:spPr bwMode="auto">
          <a:xfrm>
            <a:off x="3562350" y="2805113"/>
            <a:ext cx="1150938" cy="1150937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7</a:t>
            </a:r>
          </a:p>
        </p:txBody>
      </p:sp>
      <p:sp>
        <p:nvSpPr>
          <p:cNvPr id="3083" name="Rectangle 10"/>
          <p:cNvSpPr>
            <a:spLocks noChangeArrowheads="1"/>
          </p:cNvSpPr>
          <p:nvPr/>
        </p:nvSpPr>
        <p:spPr bwMode="auto">
          <a:xfrm>
            <a:off x="2411413" y="2805113"/>
            <a:ext cx="1150937" cy="1150937"/>
          </a:xfrm>
          <a:prstGeom prst="rect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8</a:t>
            </a:r>
          </a:p>
        </p:txBody>
      </p:sp>
      <p:sp>
        <p:nvSpPr>
          <p:cNvPr id="3084" name="Rectangle 11"/>
          <p:cNvSpPr>
            <a:spLocks noChangeArrowheads="1"/>
          </p:cNvSpPr>
          <p:nvPr/>
        </p:nvSpPr>
        <p:spPr bwMode="auto">
          <a:xfrm>
            <a:off x="1546225" y="2012950"/>
            <a:ext cx="863600" cy="1366838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2</a:t>
            </a:r>
          </a:p>
        </p:txBody>
      </p:sp>
      <p:sp>
        <p:nvSpPr>
          <p:cNvPr id="3085" name="Rectangle 12"/>
          <p:cNvSpPr>
            <a:spLocks noChangeArrowheads="1"/>
          </p:cNvSpPr>
          <p:nvPr/>
        </p:nvSpPr>
        <p:spPr bwMode="auto">
          <a:xfrm>
            <a:off x="4714875" y="2012950"/>
            <a:ext cx="863600" cy="1366838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1</a:t>
            </a:r>
          </a:p>
        </p:txBody>
      </p:sp>
      <p:sp>
        <p:nvSpPr>
          <p:cNvPr id="3086" name="Rectangle 13"/>
          <p:cNvSpPr>
            <a:spLocks noChangeArrowheads="1"/>
          </p:cNvSpPr>
          <p:nvPr/>
        </p:nvSpPr>
        <p:spPr bwMode="auto">
          <a:xfrm>
            <a:off x="2411413" y="2012950"/>
            <a:ext cx="1150937" cy="792163"/>
          </a:xfrm>
          <a:prstGeom prst="rect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6</a:t>
            </a:r>
          </a:p>
        </p:txBody>
      </p:sp>
      <p:sp>
        <p:nvSpPr>
          <p:cNvPr id="3087" name="Rectangle 14"/>
          <p:cNvSpPr>
            <a:spLocks noChangeArrowheads="1"/>
          </p:cNvSpPr>
          <p:nvPr/>
        </p:nvSpPr>
        <p:spPr bwMode="auto">
          <a:xfrm>
            <a:off x="3562350" y="2012950"/>
            <a:ext cx="1150938" cy="792163"/>
          </a:xfrm>
          <a:prstGeom prst="rect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/>
              <a:t>5</a:t>
            </a:r>
          </a:p>
        </p:txBody>
      </p:sp>
      <p:sp>
        <p:nvSpPr>
          <p:cNvPr id="3088" name="Text Box 15"/>
          <p:cNvSpPr txBox="1">
            <a:spLocks noChangeArrowheads="1"/>
          </p:cNvSpPr>
          <p:nvPr/>
        </p:nvSpPr>
        <p:spPr bwMode="auto">
          <a:xfrm>
            <a:off x="4283075" y="4821238"/>
            <a:ext cx="504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/>
              <a:t>11</a:t>
            </a:r>
          </a:p>
        </p:txBody>
      </p:sp>
      <p:sp>
        <p:nvSpPr>
          <p:cNvPr id="3089" name="Text Box 16"/>
          <p:cNvSpPr txBox="1">
            <a:spLocks noChangeArrowheads="1"/>
          </p:cNvSpPr>
          <p:nvPr/>
        </p:nvSpPr>
        <p:spPr bwMode="auto">
          <a:xfrm>
            <a:off x="2409825" y="4821238"/>
            <a:ext cx="504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/>
              <a:t>12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5651500" y="5613400"/>
            <a:ext cx="12969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900"/>
              <a:t>Piano di base </a:t>
            </a:r>
            <a:r>
              <a:rPr lang="it-IT" altLang="it-IT" sz="1600"/>
              <a:t>K</a:t>
            </a:r>
          </a:p>
        </p:txBody>
      </p:sp>
      <p:sp>
        <p:nvSpPr>
          <p:cNvPr id="3091" name="Line 28"/>
          <p:cNvSpPr>
            <a:spLocks noChangeShapeType="1"/>
          </p:cNvSpPr>
          <p:nvPr/>
        </p:nvSpPr>
        <p:spPr bwMode="auto">
          <a:xfrm flipV="1">
            <a:off x="5578475" y="1436688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92" name="Line 29"/>
          <p:cNvSpPr>
            <a:spLocks noChangeShapeType="1"/>
          </p:cNvSpPr>
          <p:nvPr/>
        </p:nvSpPr>
        <p:spPr bwMode="auto">
          <a:xfrm flipV="1">
            <a:off x="1546225" y="1436688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93" name="Line 30"/>
          <p:cNvSpPr>
            <a:spLocks noChangeShapeType="1"/>
          </p:cNvSpPr>
          <p:nvPr/>
        </p:nvSpPr>
        <p:spPr bwMode="auto">
          <a:xfrm flipV="1">
            <a:off x="5578475" y="2805113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94" name="Line 31"/>
          <p:cNvSpPr>
            <a:spLocks noChangeShapeType="1"/>
          </p:cNvSpPr>
          <p:nvPr/>
        </p:nvSpPr>
        <p:spPr bwMode="auto">
          <a:xfrm flipV="1">
            <a:off x="5578475" y="3884613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95" name="Line 32"/>
          <p:cNvSpPr>
            <a:spLocks noChangeShapeType="1"/>
          </p:cNvSpPr>
          <p:nvPr/>
        </p:nvSpPr>
        <p:spPr bwMode="auto">
          <a:xfrm flipV="1">
            <a:off x="4786313" y="5037138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96" name="Line 33"/>
          <p:cNvSpPr>
            <a:spLocks noChangeShapeType="1"/>
          </p:cNvSpPr>
          <p:nvPr/>
        </p:nvSpPr>
        <p:spPr bwMode="auto">
          <a:xfrm>
            <a:off x="2625725" y="1436688"/>
            <a:ext cx="4032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97" name="Line 34"/>
          <p:cNvSpPr>
            <a:spLocks noChangeShapeType="1"/>
          </p:cNvSpPr>
          <p:nvPr/>
        </p:nvSpPr>
        <p:spPr bwMode="auto">
          <a:xfrm>
            <a:off x="6657975" y="1436688"/>
            <a:ext cx="0" cy="244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98" name="Line 35"/>
          <p:cNvSpPr>
            <a:spLocks noChangeShapeType="1"/>
          </p:cNvSpPr>
          <p:nvPr/>
        </p:nvSpPr>
        <p:spPr bwMode="auto">
          <a:xfrm flipH="1">
            <a:off x="5867400" y="3884613"/>
            <a:ext cx="79057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99" name="Line 36"/>
          <p:cNvSpPr>
            <a:spLocks noChangeShapeType="1"/>
          </p:cNvSpPr>
          <p:nvPr/>
        </p:nvSpPr>
        <p:spPr bwMode="auto">
          <a:xfrm flipV="1">
            <a:off x="4714875" y="1436688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00" name="Line 37"/>
          <p:cNvSpPr>
            <a:spLocks noChangeShapeType="1"/>
          </p:cNvSpPr>
          <p:nvPr/>
        </p:nvSpPr>
        <p:spPr bwMode="auto">
          <a:xfrm flipV="1">
            <a:off x="3562350" y="1436688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01" name="Line 38"/>
          <p:cNvSpPr>
            <a:spLocks noChangeShapeType="1"/>
          </p:cNvSpPr>
          <p:nvPr/>
        </p:nvSpPr>
        <p:spPr bwMode="auto">
          <a:xfrm flipV="1">
            <a:off x="2411413" y="1436688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02" name="Line 39"/>
          <p:cNvSpPr>
            <a:spLocks noChangeShapeType="1"/>
          </p:cNvSpPr>
          <p:nvPr/>
        </p:nvSpPr>
        <p:spPr bwMode="auto">
          <a:xfrm flipV="1">
            <a:off x="6731000" y="836613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03" name="Line 40"/>
          <p:cNvSpPr>
            <a:spLocks noChangeShapeType="1"/>
          </p:cNvSpPr>
          <p:nvPr/>
        </p:nvSpPr>
        <p:spPr bwMode="auto">
          <a:xfrm flipV="1">
            <a:off x="2698750" y="836613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04" name="Line 41"/>
          <p:cNvSpPr>
            <a:spLocks noChangeShapeType="1"/>
          </p:cNvSpPr>
          <p:nvPr/>
        </p:nvSpPr>
        <p:spPr bwMode="auto">
          <a:xfrm flipV="1">
            <a:off x="6731000" y="2205038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05" name="Line 42"/>
          <p:cNvSpPr>
            <a:spLocks noChangeShapeType="1"/>
          </p:cNvSpPr>
          <p:nvPr/>
        </p:nvSpPr>
        <p:spPr bwMode="auto">
          <a:xfrm flipV="1">
            <a:off x="6731000" y="3284538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06" name="Line 43"/>
          <p:cNvSpPr>
            <a:spLocks noChangeShapeType="1"/>
          </p:cNvSpPr>
          <p:nvPr/>
        </p:nvSpPr>
        <p:spPr bwMode="auto">
          <a:xfrm flipV="1">
            <a:off x="5938838" y="4437063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07" name="Line 44"/>
          <p:cNvSpPr>
            <a:spLocks noChangeShapeType="1"/>
          </p:cNvSpPr>
          <p:nvPr/>
        </p:nvSpPr>
        <p:spPr bwMode="auto">
          <a:xfrm>
            <a:off x="3778250" y="836613"/>
            <a:ext cx="4032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08" name="Line 45"/>
          <p:cNvSpPr>
            <a:spLocks noChangeShapeType="1"/>
          </p:cNvSpPr>
          <p:nvPr/>
        </p:nvSpPr>
        <p:spPr bwMode="auto">
          <a:xfrm>
            <a:off x="7810500" y="836613"/>
            <a:ext cx="0" cy="244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09" name="Line 46"/>
          <p:cNvSpPr>
            <a:spLocks noChangeShapeType="1"/>
          </p:cNvSpPr>
          <p:nvPr/>
        </p:nvSpPr>
        <p:spPr bwMode="auto">
          <a:xfrm flipH="1">
            <a:off x="7019925" y="3284538"/>
            <a:ext cx="79057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10" name="Line 47"/>
          <p:cNvSpPr>
            <a:spLocks noChangeShapeType="1"/>
          </p:cNvSpPr>
          <p:nvPr/>
        </p:nvSpPr>
        <p:spPr bwMode="auto">
          <a:xfrm flipV="1">
            <a:off x="5867400" y="836613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11" name="Line 48"/>
          <p:cNvSpPr>
            <a:spLocks noChangeShapeType="1"/>
          </p:cNvSpPr>
          <p:nvPr/>
        </p:nvSpPr>
        <p:spPr bwMode="auto">
          <a:xfrm flipV="1">
            <a:off x="4714875" y="836613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12" name="Line 49"/>
          <p:cNvSpPr>
            <a:spLocks noChangeShapeType="1"/>
          </p:cNvSpPr>
          <p:nvPr/>
        </p:nvSpPr>
        <p:spPr bwMode="auto">
          <a:xfrm flipV="1">
            <a:off x="3563938" y="836613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22" name="Text Box 50"/>
          <p:cNvSpPr txBox="1">
            <a:spLocks noChangeArrowheads="1"/>
          </p:cNvSpPr>
          <p:nvPr/>
        </p:nvSpPr>
        <p:spPr bwMode="auto">
          <a:xfrm>
            <a:off x="7091363" y="4795838"/>
            <a:ext cx="1296987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900"/>
              <a:t>Piano trasversale</a:t>
            </a:r>
            <a:endParaRPr lang="it-IT" altLang="it-IT" sz="1600"/>
          </a:p>
        </p:txBody>
      </p:sp>
      <p:sp>
        <p:nvSpPr>
          <p:cNvPr id="3114" name="Text Box 51"/>
          <p:cNvSpPr txBox="1">
            <a:spLocks noChangeArrowheads="1"/>
          </p:cNvSpPr>
          <p:nvPr/>
        </p:nvSpPr>
        <p:spPr bwMode="auto">
          <a:xfrm rot="-1672913">
            <a:off x="5867400" y="2276475"/>
            <a:ext cx="46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Pp</a:t>
            </a:r>
          </a:p>
        </p:txBody>
      </p:sp>
      <p:sp>
        <p:nvSpPr>
          <p:cNvPr id="3115" name="Text Box 52"/>
          <p:cNvSpPr txBox="1">
            <a:spLocks noChangeArrowheads="1"/>
          </p:cNvSpPr>
          <p:nvPr/>
        </p:nvSpPr>
        <p:spPr bwMode="auto">
          <a:xfrm rot="-1672913">
            <a:off x="7019925" y="1776413"/>
            <a:ext cx="412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Pr</a:t>
            </a:r>
          </a:p>
        </p:txBody>
      </p:sp>
      <p:sp>
        <p:nvSpPr>
          <p:cNvPr id="3125" name="Freeform 53"/>
          <p:cNvSpPr>
            <a:spLocks/>
          </p:cNvSpPr>
          <p:nvPr/>
        </p:nvSpPr>
        <p:spPr bwMode="auto">
          <a:xfrm>
            <a:off x="2916238" y="44450"/>
            <a:ext cx="2808287" cy="6337300"/>
          </a:xfrm>
          <a:custGeom>
            <a:avLst/>
            <a:gdLst>
              <a:gd name="T0" fmla="*/ 0 w 1769"/>
              <a:gd name="T1" fmla="*/ 1456648 h 3946"/>
              <a:gd name="T2" fmla="*/ 2808287 w 1769"/>
              <a:gd name="T3" fmla="*/ 0 h 3946"/>
              <a:gd name="T4" fmla="*/ 2808287 w 1769"/>
              <a:gd name="T5" fmla="*/ 4808382 h 3946"/>
              <a:gd name="T6" fmla="*/ 0 w 1769"/>
              <a:gd name="T7" fmla="*/ 6337300 h 3946"/>
              <a:gd name="T8" fmla="*/ 0 w 1769"/>
              <a:gd name="T9" fmla="*/ 1456648 h 39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69" h="3946">
                <a:moveTo>
                  <a:pt x="0" y="907"/>
                </a:moveTo>
                <a:lnTo>
                  <a:pt x="1769" y="0"/>
                </a:lnTo>
                <a:lnTo>
                  <a:pt x="1769" y="2994"/>
                </a:lnTo>
                <a:lnTo>
                  <a:pt x="0" y="3946"/>
                </a:lnTo>
                <a:lnTo>
                  <a:pt x="0" y="907"/>
                </a:lnTo>
                <a:close/>
              </a:path>
            </a:pathLst>
          </a:custGeom>
          <a:solidFill>
            <a:schemeClr val="accent1">
              <a:alpha val="12157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26" name="Text Box 54"/>
          <p:cNvSpPr txBox="1">
            <a:spLocks noChangeArrowheads="1"/>
          </p:cNvSpPr>
          <p:nvPr/>
        </p:nvSpPr>
        <p:spPr bwMode="auto">
          <a:xfrm rot="-1631025">
            <a:off x="4284663" y="247650"/>
            <a:ext cx="1296987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900"/>
              <a:t>Piano longitudinale</a:t>
            </a:r>
            <a:endParaRPr lang="it-IT" altLang="it-IT"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0" grpId="0"/>
      <p:bldP spid="3090" grpId="1"/>
      <p:bldP spid="3122" grpId="0"/>
      <p:bldP spid="3122" grpId="1"/>
      <p:bldP spid="3126" grpId="0"/>
      <p:bldP spid="312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5289550" y="188913"/>
            <a:ext cx="2946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Stive 1 - 2       KG = 5 metri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5308600" y="404813"/>
            <a:ext cx="2946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Stive 3 - 4       KG = 3 metri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5308600" y="620713"/>
            <a:ext cx="2946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Stive 5 - 6       KG = 6 metri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5308600" y="836613"/>
            <a:ext cx="2946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Stive 7 - 8       KG = 4 metri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5308600" y="1046163"/>
            <a:ext cx="3200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Cassa carb.9   KG = 2,5 metri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5308600" y="1262063"/>
            <a:ext cx="3200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Cassa carb.10 KG = 2,0 metri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5308600" y="1477963"/>
            <a:ext cx="3835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Cassa acqua 11 - 12 KG = 1,5 metri</a:t>
            </a:r>
          </a:p>
        </p:txBody>
      </p:sp>
      <p:sp>
        <p:nvSpPr>
          <p:cNvPr id="4122" name="AutoShape 26"/>
          <p:cNvSpPr>
            <a:spLocks/>
          </p:cNvSpPr>
          <p:nvPr/>
        </p:nvSpPr>
        <p:spPr bwMode="auto">
          <a:xfrm>
            <a:off x="5165725" y="261938"/>
            <a:ext cx="287338" cy="1511300"/>
          </a:xfrm>
          <a:prstGeom prst="leftBrace">
            <a:avLst>
              <a:gd name="adj1" fmla="val 4383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 rot="-5400000">
            <a:off x="4252912" y="866776"/>
            <a:ext cx="1514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b="1"/>
              <a:t>Asse verticale z</a:t>
            </a:r>
          </a:p>
        </p:txBody>
      </p:sp>
      <p:grpSp>
        <p:nvGrpSpPr>
          <p:cNvPr id="4107" name="Group 56"/>
          <p:cNvGrpSpPr>
            <a:grpSpLocks/>
          </p:cNvGrpSpPr>
          <p:nvPr/>
        </p:nvGrpSpPr>
        <p:grpSpPr bwMode="auto">
          <a:xfrm>
            <a:off x="254000" y="1649413"/>
            <a:ext cx="4318000" cy="3292475"/>
            <a:chOff x="974" y="527"/>
            <a:chExt cx="3946" cy="3009"/>
          </a:xfrm>
        </p:grpSpPr>
        <p:sp>
          <p:nvSpPr>
            <p:cNvPr id="2" name="Freeform 4"/>
            <p:cNvSpPr>
              <a:spLocks/>
            </p:cNvSpPr>
            <p:nvPr/>
          </p:nvSpPr>
          <p:spPr bwMode="auto">
            <a:xfrm>
              <a:off x="974" y="2810"/>
              <a:ext cx="1270" cy="726"/>
            </a:xfrm>
            <a:custGeom>
              <a:avLst/>
              <a:gdLst>
                <a:gd name="T0" fmla="*/ 1270 w 1270"/>
                <a:gd name="T1" fmla="*/ 363 h 726"/>
                <a:gd name="T2" fmla="*/ 1270 w 1270"/>
                <a:gd name="T3" fmla="*/ 726 h 726"/>
                <a:gd name="T4" fmla="*/ 499 w 1270"/>
                <a:gd name="T5" fmla="*/ 726 h 726"/>
                <a:gd name="T6" fmla="*/ 0 w 1270"/>
                <a:gd name="T7" fmla="*/ 0 h 726"/>
                <a:gd name="T8" fmla="*/ 953 w 1270"/>
                <a:gd name="T9" fmla="*/ 0 h 726"/>
                <a:gd name="T10" fmla="*/ 953 w 1270"/>
                <a:gd name="T11" fmla="*/ 363 h 726"/>
                <a:gd name="T12" fmla="*/ 1270 w 1270"/>
                <a:gd name="T13" fmla="*/ 363 h 7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70" h="726">
                  <a:moveTo>
                    <a:pt x="1270" y="363"/>
                  </a:moveTo>
                  <a:lnTo>
                    <a:pt x="1270" y="726"/>
                  </a:lnTo>
                  <a:lnTo>
                    <a:pt x="499" y="726"/>
                  </a:lnTo>
                  <a:lnTo>
                    <a:pt x="0" y="0"/>
                  </a:lnTo>
                  <a:lnTo>
                    <a:pt x="953" y="0"/>
                  </a:lnTo>
                  <a:lnTo>
                    <a:pt x="953" y="363"/>
                  </a:lnTo>
                  <a:lnTo>
                    <a:pt x="1270" y="36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24" name="Freeform 5"/>
            <p:cNvSpPr>
              <a:spLocks/>
            </p:cNvSpPr>
            <p:nvPr/>
          </p:nvSpPr>
          <p:spPr bwMode="auto">
            <a:xfrm flipH="1">
              <a:off x="2244" y="2810"/>
              <a:ext cx="1270" cy="726"/>
            </a:xfrm>
            <a:custGeom>
              <a:avLst/>
              <a:gdLst>
                <a:gd name="T0" fmla="*/ 1270 w 1270"/>
                <a:gd name="T1" fmla="*/ 363 h 726"/>
                <a:gd name="T2" fmla="*/ 1270 w 1270"/>
                <a:gd name="T3" fmla="*/ 726 h 726"/>
                <a:gd name="T4" fmla="*/ 499 w 1270"/>
                <a:gd name="T5" fmla="*/ 726 h 726"/>
                <a:gd name="T6" fmla="*/ 0 w 1270"/>
                <a:gd name="T7" fmla="*/ 0 h 726"/>
                <a:gd name="T8" fmla="*/ 953 w 1270"/>
                <a:gd name="T9" fmla="*/ 0 h 726"/>
                <a:gd name="T10" fmla="*/ 953 w 1270"/>
                <a:gd name="T11" fmla="*/ 363 h 726"/>
                <a:gd name="T12" fmla="*/ 1270 w 1270"/>
                <a:gd name="T13" fmla="*/ 363 h 7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70" h="726">
                  <a:moveTo>
                    <a:pt x="1270" y="363"/>
                  </a:moveTo>
                  <a:lnTo>
                    <a:pt x="1270" y="726"/>
                  </a:lnTo>
                  <a:lnTo>
                    <a:pt x="499" y="726"/>
                  </a:lnTo>
                  <a:lnTo>
                    <a:pt x="0" y="0"/>
                  </a:lnTo>
                  <a:lnTo>
                    <a:pt x="953" y="0"/>
                  </a:lnTo>
                  <a:lnTo>
                    <a:pt x="953" y="363"/>
                  </a:lnTo>
                  <a:lnTo>
                    <a:pt x="1270" y="36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25" name="Rectangle 6"/>
            <p:cNvSpPr>
              <a:spLocks noChangeArrowheads="1"/>
            </p:cNvSpPr>
            <p:nvPr/>
          </p:nvSpPr>
          <p:spPr bwMode="auto">
            <a:xfrm>
              <a:off x="1926" y="2810"/>
              <a:ext cx="636" cy="363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1000" b="1"/>
                <a:t>10</a:t>
              </a:r>
            </a:p>
          </p:txBody>
        </p:sp>
        <p:sp>
          <p:nvSpPr>
            <p:cNvPr id="4126" name="Rectangle 7"/>
            <p:cNvSpPr>
              <a:spLocks noChangeArrowheads="1"/>
            </p:cNvSpPr>
            <p:nvPr/>
          </p:nvSpPr>
          <p:spPr bwMode="auto">
            <a:xfrm>
              <a:off x="1518" y="2492"/>
              <a:ext cx="1452" cy="318"/>
            </a:xfrm>
            <a:prstGeom prst="rect">
              <a:avLst/>
            </a:prstGeom>
            <a:solidFill>
              <a:srgbClr val="9933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1000" b="1"/>
                <a:t>9</a:t>
              </a:r>
            </a:p>
          </p:txBody>
        </p:sp>
        <p:sp>
          <p:nvSpPr>
            <p:cNvPr id="4127" name="Rectangle 8"/>
            <p:cNvSpPr>
              <a:spLocks noChangeArrowheads="1"/>
            </p:cNvSpPr>
            <p:nvPr/>
          </p:nvSpPr>
          <p:spPr bwMode="auto">
            <a:xfrm>
              <a:off x="974" y="2130"/>
              <a:ext cx="544" cy="68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1000" b="1"/>
                <a:t>4</a:t>
              </a:r>
            </a:p>
          </p:txBody>
        </p:sp>
        <p:sp>
          <p:nvSpPr>
            <p:cNvPr id="4128" name="Rectangle 9"/>
            <p:cNvSpPr>
              <a:spLocks noChangeArrowheads="1"/>
            </p:cNvSpPr>
            <p:nvPr/>
          </p:nvSpPr>
          <p:spPr bwMode="auto">
            <a:xfrm>
              <a:off x="2970" y="2130"/>
              <a:ext cx="544" cy="68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1000" b="1"/>
                <a:t>3</a:t>
              </a:r>
            </a:p>
          </p:txBody>
        </p:sp>
        <p:sp>
          <p:nvSpPr>
            <p:cNvPr id="4129" name="Rectangle 10"/>
            <p:cNvSpPr>
              <a:spLocks noChangeArrowheads="1"/>
            </p:cNvSpPr>
            <p:nvPr/>
          </p:nvSpPr>
          <p:spPr bwMode="auto">
            <a:xfrm>
              <a:off x="2244" y="1767"/>
              <a:ext cx="725" cy="725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1000" b="1"/>
                <a:t>7</a:t>
              </a:r>
            </a:p>
          </p:txBody>
        </p:sp>
        <p:sp>
          <p:nvSpPr>
            <p:cNvPr id="4130" name="Rectangle 11"/>
            <p:cNvSpPr>
              <a:spLocks noChangeArrowheads="1"/>
            </p:cNvSpPr>
            <p:nvPr/>
          </p:nvSpPr>
          <p:spPr bwMode="auto">
            <a:xfrm>
              <a:off x="1519" y="1767"/>
              <a:ext cx="725" cy="725"/>
            </a:xfrm>
            <a:prstGeom prst="rect">
              <a:avLst/>
            </a:prstGeom>
            <a:solidFill>
              <a:srgbClr val="3399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1000" b="1"/>
                <a:t>8</a:t>
              </a:r>
            </a:p>
          </p:txBody>
        </p:sp>
        <p:sp>
          <p:nvSpPr>
            <p:cNvPr id="4131" name="Rectangle 12"/>
            <p:cNvSpPr>
              <a:spLocks noChangeArrowheads="1"/>
            </p:cNvSpPr>
            <p:nvPr/>
          </p:nvSpPr>
          <p:spPr bwMode="auto">
            <a:xfrm>
              <a:off x="974" y="1268"/>
              <a:ext cx="544" cy="861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1000" b="1"/>
                <a:t>2</a:t>
              </a:r>
            </a:p>
          </p:txBody>
        </p:sp>
        <p:sp>
          <p:nvSpPr>
            <p:cNvPr id="4132" name="Rectangle 13"/>
            <p:cNvSpPr>
              <a:spLocks noChangeArrowheads="1"/>
            </p:cNvSpPr>
            <p:nvPr/>
          </p:nvSpPr>
          <p:spPr bwMode="auto">
            <a:xfrm>
              <a:off x="2970" y="1268"/>
              <a:ext cx="544" cy="861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1000" b="1"/>
                <a:t>1</a:t>
              </a:r>
            </a:p>
          </p:txBody>
        </p:sp>
        <p:sp>
          <p:nvSpPr>
            <p:cNvPr id="4133" name="Rectangle 14"/>
            <p:cNvSpPr>
              <a:spLocks noChangeArrowheads="1"/>
            </p:cNvSpPr>
            <p:nvPr/>
          </p:nvSpPr>
          <p:spPr bwMode="auto">
            <a:xfrm>
              <a:off x="1519" y="1268"/>
              <a:ext cx="725" cy="499"/>
            </a:xfrm>
            <a:prstGeom prst="rect">
              <a:avLst/>
            </a:prstGeom>
            <a:solidFill>
              <a:srgbClr val="FF66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1000" b="1"/>
                <a:t>6</a:t>
              </a:r>
            </a:p>
          </p:txBody>
        </p:sp>
        <p:sp>
          <p:nvSpPr>
            <p:cNvPr id="4134" name="Rectangle 15"/>
            <p:cNvSpPr>
              <a:spLocks noChangeArrowheads="1"/>
            </p:cNvSpPr>
            <p:nvPr/>
          </p:nvSpPr>
          <p:spPr bwMode="auto">
            <a:xfrm>
              <a:off x="2244" y="1268"/>
              <a:ext cx="725" cy="499"/>
            </a:xfrm>
            <a:prstGeom prst="rect">
              <a:avLst/>
            </a:prstGeom>
            <a:solidFill>
              <a:srgbClr val="FF66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1000" b="1"/>
                <a:t>5</a:t>
              </a:r>
            </a:p>
          </p:txBody>
        </p:sp>
        <p:sp>
          <p:nvSpPr>
            <p:cNvPr id="4135" name="Text Box 16"/>
            <p:cNvSpPr txBox="1">
              <a:spLocks noChangeArrowheads="1"/>
            </p:cNvSpPr>
            <p:nvPr/>
          </p:nvSpPr>
          <p:spPr bwMode="auto">
            <a:xfrm>
              <a:off x="2697" y="3037"/>
              <a:ext cx="320" cy="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altLang="it-IT" sz="1000" b="1"/>
                <a:t>11</a:t>
              </a:r>
            </a:p>
          </p:txBody>
        </p:sp>
        <p:sp>
          <p:nvSpPr>
            <p:cNvPr id="4136" name="Text Box 17"/>
            <p:cNvSpPr txBox="1">
              <a:spLocks noChangeArrowheads="1"/>
            </p:cNvSpPr>
            <p:nvPr/>
          </p:nvSpPr>
          <p:spPr bwMode="auto">
            <a:xfrm>
              <a:off x="1518" y="3037"/>
              <a:ext cx="319" cy="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altLang="it-IT" sz="1000" b="1"/>
                <a:t>12</a:t>
              </a:r>
            </a:p>
          </p:txBody>
        </p:sp>
        <p:sp>
          <p:nvSpPr>
            <p:cNvPr id="4137" name="Line 28"/>
            <p:cNvSpPr>
              <a:spLocks noChangeShapeType="1"/>
            </p:cNvSpPr>
            <p:nvPr/>
          </p:nvSpPr>
          <p:spPr bwMode="auto">
            <a:xfrm flipV="1">
              <a:off x="3514" y="905"/>
              <a:ext cx="68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38" name="Line 29"/>
            <p:cNvSpPr>
              <a:spLocks noChangeShapeType="1"/>
            </p:cNvSpPr>
            <p:nvPr/>
          </p:nvSpPr>
          <p:spPr bwMode="auto">
            <a:xfrm flipV="1">
              <a:off x="974" y="905"/>
              <a:ext cx="68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39" name="Line 30"/>
            <p:cNvSpPr>
              <a:spLocks noChangeShapeType="1"/>
            </p:cNvSpPr>
            <p:nvPr/>
          </p:nvSpPr>
          <p:spPr bwMode="auto">
            <a:xfrm flipV="1">
              <a:off x="3514" y="1767"/>
              <a:ext cx="68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40" name="Line 31"/>
            <p:cNvSpPr>
              <a:spLocks noChangeShapeType="1"/>
            </p:cNvSpPr>
            <p:nvPr/>
          </p:nvSpPr>
          <p:spPr bwMode="auto">
            <a:xfrm flipV="1">
              <a:off x="3514" y="2447"/>
              <a:ext cx="68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41" name="Line 32"/>
            <p:cNvSpPr>
              <a:spLocks noChangeShapeType="1"/>
            </p:cNvSpPr>
            <p:nvPr/>
          </p:nvSpPr>
          <p:spPr bwMode="auto">
            <a:xfrm flipV="1">
              <a:off x="3015" y="3173"/>
              <a:ext cx="68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42" name="Line 33"/>
            <p:cNvSpPr>
              <a:spLocks noChangeShapeType="1"/>
            </p:cNvSpPr>
            <p:nvPr/>
          </p:nvSpPr>
          <p:spPr bwMode="auto">
            <a:xfrm>
              <a:off x="1654" y="905"/>
              <a:ext cx="25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43" name="Line 34"/>
            <p:cNvSpPr>
              <a:spLocks noChangeShapeType="1"/>
            </p:cNvSpPr>
            <p:nvPr/>
          </p:nvSpPr>
          <p:spPr bwMode="auto">
            <a:xfrm>
              <a:off x="4194" y="905"/>
              <a:ext cx="0" cy="15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44" name="Line 35"/>
            <p:cNvSpPr>
              <a:spLocks noChangeShapeType="1"/>
            </p:cNvSpPr>
            <p:nvPr/>
          </p:nvSpPr>
          <p:spPr bwMode="auto">
            <a:xfrm flipH="1">
              <a:off x="3696" y="2447"/>
              <a:ext cx="498" cy="7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45" name="Line 36"/>
            <p:cNvSpPr>
              <a:spLocks noChangeShapeType="1"/>
            </p:cNvSpPr>
            <p:nvPr/>
          </p:nvSpPr>
          <p:spPr bwMode="auto">
            <a:xfrm flipV="1">
              <a:off x="2970" y="905"/>
              <a:ext cx="68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46" name="Line 37"/>
            <p:cNvSpPr>
              <a:spLocks noChangeShapeType="1"/>
            </p:cNvSpPr>
            <p:nvPr/>
          </p:nvSpPr>
          <p:spPr bwMode="auto">
            <a:xfrm flipV="1">
              <a:off x="2244" y="905"/>
              <a:ext cx="68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47" name="Line 38"/>
            <p:cNvSpPr>
              <a:spLocks noChangeShapeType="1"/>
            </p:cNvSpPr>
            <p:nvPr/>
          </p:nvSpPr>
          <p:spPr bwMode="auto">
            <a:xfrm flipV="1">
              <a:off x="1519" y="905"/>
              <a:ext cx="68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48" name="Line 39"/>
            <p:cNvSpPr>
              <a:spLocks noChangeShapeType="1"/>
            </p:cNvSpPr>
            <p:nvPr/>
          </p:nvSpPr>
          <p:spPr bwMode="auto">
            <a:xfrm flipV="1">
              <a:off x="4240" y="527"/>
              <a:ext cx="68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49" name="Line 40"/>
            <p:cNvSpPr>
              <a:spLocks noChangeShapeType="1"/>
            </p:cNvSpPr>
            <p:nvPr/>
          </p:nvSpPr>
          <p:spPr bwMode="auto">
            <a:xfrm flipV="1">
              <a:off x="1700" y="527"/>
              <a:ext cx="68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50" name="Line 41"/>
            <p:cNvSpPr>
              <a:spLocks noChangeShapeType="1"/>
            </p:cNvSpPr>
            <p:nvPr/>
          </p:nvSpPr>
          <p:spPr bwMode="auto">
            <a:xfrm flipV="1">
              <a:off x="4240" y="1389"/>
              <a:ext cx="68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51" name="Line 42"/>
            <p:cNvSpPr>
              <a:spLocks noChangeShapeType="1"/>
            </p:cNvSpPr>
            <p:nvPr/>
          </p:nvSpPr>
          <p:spPr bwMode="auto">
            <a:xfrm flipV="1">
              <a:off x="4240" y="2069"/>
              <a:ext cx="68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52" name="Line 43"/>
            <p:cNvSpPr>
              <a:spLocks noChangeShapeType="1"/>
            </p:cNvSpPr>
            <p:nvPr/>
          </p:nvSpPr>
          <p:spPr bwMode="auto">
            <a:xfrm flipV="1">
              <a:off x="3741" y="2795"/>
              <a:ext cx="68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" name="Line 44"/>
            <p:cNvSpPr>
              <a:spLocks noChangeShapeType="1"/>
            </p:cNvSpPr>
            <p:nvPr/>
          </p:nvSpPr>
          <p:spPr bwMode="auto">
            <a:xfrm>
              <a:off x="2380" y="527"/>
              <a:ext cx="25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Line 45"/>
            <p:cNvSpPr>
              <a:spLocks noChangeShapeType="1"/>
            </p:cNvSpPr>
            <p:nvPr/>
          </p:nvSpPr>
          <p:spPr bwMode="auto">
            <a:xfrm>
              <a:off x="4920" y="527"/>
              <a:ext cx="0" cy="15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" name="Line 46"/>
            <p:cNvSpPr>
              <a:spLocks noChangeShapeType="1"/>
            </p:cNvSpPr>
            <p:nvPr/>
          </p:nvSpPr>
          <p:spPr bwMode="auto">
            <a:xfrm flipH="1">
              <a:off x="4422" y="2069"/>
              <a:ext cx="498" cy="7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" name="Line 47"/>
            <p:cNvSpPr>
              <a:spLocks noChangeShapeType="1"/>
            </p:cNvSpPr>
            <p:nvPr/>
          </p:nvSpPr>
          <p:spPr bwMode="auto">
            <a:xfrm flipV="1">
              <a:off x="3696" y="527"/>
              <a:ext cx="68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Line 48"/>
            <p:cNvSpPr>
              <a:spLocks noChangeShapeType="1"/>
            </p:cNvSpPr>
            <p:nvPr/>
          </p:nvSpPr>
          <p:spPr bwMode="auto">
            <a:xfrm flipV="1">
              <a:off x="2970" y="527"/>
              <a:ext cx="68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" name="Line 49"/>
            <p:cNvSpPr>
              <a:spLocks noChangeShapeType="1"/>
            </p:cNvSpPr>
            <p:nvPr/>
          </p:nvSpPr>
          <p:spPr bwMode="auto">
            <a:xfrm flipV="1">
              <a:off x="2245" y="527"/>
              <a:ext cx="68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" name="Text Box 51"/>
            <p:cNvSpPr txBox="1">
              <a:spLocks noChangeArrowheads="1"/>
            </p:cNvSpPr>
            <p:nvPr/>
          </p:nvSpPr>
          <p:spPr bwMode="auto">
            <a:xfrm rot="-1672913">
              <a:off x="3710" y="1396"/>
              <a:ext cx="424" cy="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it-IT" altLang="it-IT"/>
                <a:t>Pp</a:t>
              </a:r>
            </a:p>
          </p:txBody>
        </p:sp>
        <p:sp>
          <p:nvSpPr>
            <p:cNvPr id="4160" name="Text Box 52"/>
            <p:cNvSpPr txBox="1">
              <a:spLocks noChangeArrowheads="1"/>
            </p:cNvSpPr>
            <p:nvPr/>
          </p:nvSpPr>
          <p:spPr bwMode="auto">
            <a:xfrm rot="-1672913">
              <a:off x="4438" y="1084"/>
              <a:ext cx="378" cy="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it-IT" altLang="it-IT"/>
                <a:t>Pr</a:t>
              </a:r>
            </a:p>
          </p:txBody>
        </p:sp>
      </p:grpSp>
      <p:sp>
        <p:nvSpPr>
          <p:cNvPr id="4153" name="Text Box 57"/>
          <p:cNvSpPr txBox="1">
            <a:spLocks noChangeArrowheads="1"/>
          </p:cNvSpPr>
          <p:nvPr/>
        </p:nvSpPr>
        <p:spPr bwMode="auto">
          <a:xfrm>
            <a:off x="5127625" y="1863725"/>
            <a:ext cx="38369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b="1"/>
              <a:t>KG significa</a:t>
            </a:r>
            <a:r>
              <a:rPr lang="it-IT" altLang="it-IT" sz="1400"/>
              <a:t>: distanza verticale del baricentro di ciascuna cassa/stiva dal piano di base</a:t>
            </a:r>
          </a:p>
        </p:txBody>
      </p:sp>
      <p:sp>
        <p:nvSpPr>
          <p:cNvPr id="4154" name="AutoShape 58"/>
          <p:cNvSpPr>
            <a:spLocks/>
          </p:cNvSpPr>
          <p:nvPr/>
        </p:nvSpPr>
        <p:spPr bwMode="auto">
          <a:xfrm>
            <a:off x="5167313" y="2563813"/>
            <a:ext cx="287337" cy="1511300"/>
          </a:xfrm>
          <a:prstGeom prst="leftBrace">
            <a:avLst>
              <a:gd name="adj1" fmla="val 4383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4155" name="Text Box 59"/>
          <p:cNvSpPr txBox="1">
            <a:spLocks noChangeArrowheads="1"/>
          </p:cNvSpPr>
          <p:nvPr/>
        </p:nvSpPr>
        <p:spPr bwMode="auto">
          <a:xfrm rot="-5400000">
            <a:off x="4125119" y="3139282"/>
            <a:ext cx="17414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b="1"/>
              <a:t>Asse trasversale y</a:t>
            </a:r>
          </a:p>
        </p:txBody>
      </p:sp>
      <p:sp>
        <p:nvSpPr>
          <p:cNvPr id="4156" name="Text Box 60"/>
          <p:cNvSpPr txBox="1">
            <a:spLocks noChangeArrowheads="1"/>
          </p:cNvSpPr>
          <p:nvPr/>
        </p:nvSpPr>
        <p:spPr bwMode="auto">
          <a:xfrm>
            <a:off x="5272088" y="2636838"/>
            <a:ext cx="2730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Stive 1 - 3       y = 7 metri</a:t>
            </a:r>
          </a:p>
        </p:txBody>
      </p:sp>
      <p:sp>
        <p:nvSpPr>
          <p:cNvPr id="4157" name="Text Box 61"/>
          <p:cNvSpPr txBox="1">
            <a:spLocks noChangeArrowheads="1"/>
          </p:cNvSpPr>
          <p:nvPr/>
        </p:nvSpPr>
        <p:spPr bwMode="auto">
          <a:xfrm>
            <a:off x="5291138" y="2852738"/>
            <a:ext cx="2806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Stive 2 - 4       y = -7 metri</a:t>
            </a:r>
          </a:p>
        </p:txBody>
      </p:sp>
      <p:sp>
        <p:nvSpPr>
          <p:cNvPr id="4158" name="Text Box 62"/>
          <p:cNvSpPr txBox="1">
            <a:spLocks noChangeArrowheads="1"/>
          </p:cNvSpPr>
          <p:nvPr/>
        </p:nvSpPr>
        <p:spPr bwMode="auto">
          <a:xfrm>
            <a:off x="5291138" y="3068638"/>
            <a:ext cx="2730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Stive 5 - 7       y = 3 metri</a:t>
            </a:r>
          </a:p>
        </p:txBody>
      </p:sp>
      <p:sp>
        <p:nvSpPr>
          <p:cNvPr id="4159" name="Text Box 63"/>
          <p:cNvSpPr txBox="1">
            <a:spLocks noChangeArrowheads="1"/>
          </p:cNvSpPr>
          <p:nvPr/>
        </p:nvSpPr>
        <p:spPr bwMode="auto">
          <a:xfrm>
            <a:off x="5291138" y="3284538"/>
            <a:ext cx="2806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Stive 6 - 8       y = -3 metri</a:t>
            </a:r>
          </a:p>
        </p:txBody>
      </p:sp>
      <p:sp>
        <p:nvSpPr>
          <p:cNvPr id="4162" name="Text Box 66"/>
          <p:cNvSpPr txBox="1">
            <a:spLocks noChangeArrowheads="1"/>
          </p:cNvSpPr>
          <p:nvPr/>
        </p:nvSpPr>
        <p:spPr bwMode="auto">
          <a:xfrm>
            <a:off x="5291138" y="3716338"/>
            <a:ext cx="3111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Cassa acqua 12  y = -4 metri</a:t>
            </a:r>
          </a:p>
        </p:txBody>
      </p:sp>
      <p:sp>
        <p:nvSpPr>
          <p:cNvPr id="4164" name="Text Box 68"/>
          <p:cNvSpPr txBox="1">
            <a:spLocks noChangeArrowheads="1"/>
          </p:cNvSpPr>
          <p:nvPr/>
        </p:nvSpPr>
        <p:spPr bwMode="auto">
          <a:xfrm>
            <a:off x="5273675" y="3494088"/>
            <a:ext cx="3035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Cassa acqua 11  y = 4 metri</a:t>
            </a:r>
          </a:p>
        </p:txBody>
      </p:sp>
      <p:sp>
        <p:nvSpPr>
          <p:cNvPr id="4165" name="Text Box 69"/>
          <p:cNvSpPr txBox="1">
            <a:spLocks noChangeArrowheads="1"/>
          </p:cNvSpPr>
          <p:nvPr/>
        </p:nvSpPr>
        <p:spPr bwMode="auto">
          <a:xfrm>
            <a:off x="5127625" y="4135438"/>
            <a:ext cx="383698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b="1"/>
              <a:t>y significa</a:t>
            </a:r>
            <a:r>
              <a:rPr lang="it-IT" altLang="it-IT" sz="1400"/>
              <a:t>: distanza orizzontale del baricentro di ciascuna cassa/stiva dal piano longitudinale </a:t>
            </a:r>
            <a:r>
              <a:rPr lang="it-IT" altLang="it-IT" sz="1400" b="1"/>
              <a:t>(il segno – significa a sinistra)</a:t>
            </a:r>
          </a:p>
        </p:txBody>
      </p:sp>
      <p:sp>
        <p:nvSpPr>
          <p:cNvPr id="4166" name="AutoShape 70"/>
          <p:cNvSpPr>
            <a:spLocks/>
          </p:cNvSpPr>
          <p:nvPr/>
        </p:nvSpPr>
        <p:spPr bwMode="auto">
          <a:xfrm>
            <a:off x="5111750" y="5156200"/>
            <a:ext cx="287338" cy="717550"/>
          </a:xfrm>
          <a:prstGeom prst="leftBrace">
            <a:avLst>
              <a:gd name="adj1" fmla="val 2081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4167" name="Text Box 71"/>
          <p:cNvSpPr txBox="1">
            <a:spLocks noChangeArrowheads="1"/>
          </p:cNvSpPr>
          <p:nvPr/>
        </p:nvSpPr>
        <p:spPr bwMode="auto">
          <a:xfrm rot="-5400000">
            <a:off x="4224337" y="5289551"/>
            <a:ext cx="1298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 sz="1200" b="1"/>
              <a:t>Asse longitudinale x</a:t>
            </a:r>
          </a:p>
        </p:txBody>
      </p:sp>
      <p:sp>
        <p:nvSpPr>
          <p:cNvPr id="4168" name="Text Box 72"/>
          <p:cNvSpPr txBox="1">
            <a:spLocks noChangeArrowheads="1"/>
          </p:cNvSpPr>
          <p:nvPr/>
        </p:nvSpPr>
        <p:spPr bwMode="auto">
          <a:xfrm>
            <a:off x="5216525" y="5229225"/>
            <a:ext cx="32131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Stive/casse prora x = 12 metri</a:t>
            </a:r>
          </a:p>
        </p:txBody>
      </p:sp>
      <p:sp>
        <p:nvSpPr>
          <p:cNvPr id="4169" name="Text Box 73"/>
          <p:cNvSpPr txBox="1">
            <a:spLocks noChangeArrowheads="1"/>
          </p:cNvSpPr>
          <p:nvPr/>
        </p:nvSpPr>
        <p:spPr bwMode="auto">
          <a:xfrm>
            <a:off x="5235575" y="5445125"/>
            <a:ext cx="3390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/>
              <a:t>Stive/casse poppa x = -12 metri</a:t>
            </a:r>
          </a:p>
        </p:txBody>
      </p:sp>
      <p:sp>
        <p:nvSpPr>
          <p:cNvPr id="4174" name="Text Box 78"/>
          <p:cNvSpPr txBox="1">
            <a:spLocks noChangeArrowheads="1"/>
          </p:cNvSpPr>
          <p:nvPr/>
        </p:nvSpPr>
        <p:spPr bwMode="auto">
          <a:xfrm>
            <a:off x="5127625" y="5867400"/>
            <a:ext cx="383698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b="1"/>
              <a:t>x significa</a:t>
            </a:r>
            <a:r>
              <a:rPr lang="it-IT" altLang="it-IT" sz="1400"/>
              <a:t>: distanza orizzontale del baricentro di ciascuna cassa/stiva dal piano trasversale</a:t>
            </a:r>
          </a:p>
          <a:p>
            <a:pPr eaLnBrk="1" hangingPunct="1"/>
            <a:r>
              <a:rPr lang="it-IT" altLang="it-IT" sz="1400" b="1"/>
              <a:t>(il segno – significa a poppa)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4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5" grpId="0"/>
      <p:bldP spid="4116" grpId="0"/>
      <p:bldP spid="4117" grpId="0"/>
      <p:bldP spid="4118" grpId="0"/>
      <p:bldP spid="4119" grpId="0"/>
      <p:bldP spid="4120" grpId="0"/>
      <p:bldP spid="4121" grpId="0"/>
      <p:bldP spid="4123" grpId="0"/>
      <p:bldP spid="4153" grpId="0"/>
      <p:bldP spid="4155" grpId="0"/>
      <p:bldP spid="4156" grpId="0"/>
      <p:bldP spid="4157" grpId="0"/>
      <p:bldP spid="4158" grpId="0"/>
      <p:bldP spid="4159" grpId="0"/>
      <p:bldP spid="4162" grpId="0"/>
      <p:bldP spid="4164" grpId="0"/>
      <p:bldP spid="4165" grpId="0"/>
      <p:bldP spid="4167" grpId="0"/>
      <p:bldP spid="4168" grpId="0"/>
      <p:bldP spid="4169" grpId="0"/>
      <p:bldP spid="41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20" name="Group 1300"/>
          <p:cNvGraphicFramePr>
            <a:graphicFrameLocks noGrp="1"/>
          </p:cNvGraphicFramePr>
          <p:nvPr/>
        </p:nvGraphicFramePr>
        <p:xfrm>
          <a:off x="214313" y="66675"/>
          <a:ext cx="8739187" cy="6321425"/>
        </p:xfrm>
        <a:graphic>
          <a:graphicData uri="http://schemas.openxmlformats.org/drawingml/2006/table">
            <a:tbl>
              <a:tblPr/>
              <a:tblGrid>
                <a:gridCol w="208274">
                  <a:extLst>
                    <a:ext uri="{9D8B030D-6E8A-4147-A177-3AD203B41FA5}">
                      <a16:colId xmlns:a16="http://schemas.microsoft.com/office/drawing/2014/main" val="1125413555"/>
                    </a:ext>
                  </a:extLst>
                </a:gridCol>
                <a:gridCol w="785784">
                  <a:extLst>
                    <a:ext uri="{9D8B030D-6E8A-4147-A177-3AD203B41FA5}">
                      <a16:colId xmlns:a16="http://schemas.microsoft.com/office/drawing/2014/main" val="3291370364"/>
                    </a:ext>
                  </a:extLst>
                </a:gridCol>
                <a:gridCol w="484169">
                  <a:extLst>
                    <a:ext uri="{9D8B030D-6E8A-4147-A177-3AD203B41FA5}">
                      <a16:colId xmlns:a16="http://schemas.microsoft.com/office/drawing/2014/main" val="128350015"/>
                    </a:ext>
                  </a:extLst>
                </a:gridCol>
                <a:gridCol w="863152">
                  <a:extLst>
                    <a:ext uri="{9D8B030D-6E8A-4147-A177-3AD203B41FA5}">
                      <a16:colId xmlns:a16="http://schemas.microsoft.com/office/drawing/2014/main" val="764558677"/>
                    </a:ext>
                  </a:extLst>
                </a:gridCol>
                <a:gridCol w="864065">
                  <a:extLst>
                    <a:ext uri="{9D8B030D-6E8A-4147-A177-3AD203B41FA5}">
                      <a16:colId xmlns:a16="http://schemas.microsoft.com/office/drawing/2014/main" val="4169879005"/>
                    </a:ext>
                  </a:extLst>
                </a:gridCol>
                <a:gridCol w="864065">
                  <a:extLst>
                    <a:ext uri="{9D8B030D-6E8A-4147-A177-3AD203B41FA5}">
                      <a16:colId xmlns:a16="http://schemas.microsoft.com/office/drawing/2014/main" val="2785325539"/>
                    </a:ext>
                  </a:extLst>
                </a:gridCol>
                <a:gridCol w="796321">
                  <a:extLst>
                    <a:ext uri="{9D8B030D-6E8A-4147-A177-3AD203B41FA5}">
                      <a16:colId xmlns:a16="http://schemas.microsoft.com/office/drawing/2014/main" val="1456771506"/>
                    </a:ext>
                  </a:extLst>
                </a:gridCol>
                <a:gridCol w="968340">
                  <a:extLst>
                    <a:ext uri="{9D8B030D-6E8A-4147-A177-3AD203B41FA5}">
                      <a16:colId xmlns:a16="http://schemas.microsoft.com/office/drawing/2014/main" val="701008973"/>
                    </a:ext>
                  </a:extLst>
                </a:gridCol>
                <a:gridCol w="671489">
                  <a:extLst>
                    <a:ext uri="{9D8B030D-6E8A-4147-A177-3AD203B41FA5}">
                      <a16:colId xmlns:a16="http://schemas.microsoft.com/office/drawing/2014/main" val="3532941993"/>
                    </a:ext>
                  </a:extLst>
                </a:gridCol>
                <a:gridCol w="781022">
                  <a:extLst>
                    <a:ext uri="{9D8B030D-6E8A-4147-A177-3AD203B41FA5}">
                      <a16:colId xmlns:a16="http://schemas.microsoft.com/office/drawing/2014/main" val="2294450860"/>
                    </a:ext>
                  </a:extLst>
                </a:gridCol>
                <a:gridCol w="660376">
                  <a:extLst>
                    <a:ext uri="{9D8B030D-6E8A-4147-A177-3AD203B41FA5}">
                      <a16:colId xmlns:a16="http://schemas.microsoft.com/office/drawing/2014/main" val="2967987315"/>
                    </a:ext>
                  </a:extLst>
                </a:gridCol>
                <a:gridCol w="792133">
                  <a:extLst>
                    <a:ext uri="{9D8B030D-6E8A-4147-A177-3AD203B41FA5}">
                      <a16:colId xmlns:a16="http://schemas.microsoft.com/office/drawing/2014/main" val="1976586618"/>
                    </a:ext>
                  </a:extLst>
                </a:gridCol>
              </a:tblGrid>
              <a:tr h="365797">
                <a:tc gridSpan="1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Esempio Piano di carico (semplificato)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9622241"/>
                  </a:ext>
                </a:extLst>
              </a:tr>
              <a:tr h="274347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Momenti Asse Z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Momenti Asse Y</a:t>
                      </a:r>
                      <a:endParaRPr kumimoji="0" lang="it-IT" alt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Momenti Asse X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001147"/>
                  </a:ext>
                </a:extLst>
              </a:tr>
              <a:tr h="274347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altLang="it-IT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Dislocamento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8000 ton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KG</a:t>
                      </a:r>
                      <a:r>
                        <a:rPr kumimoji="0" lang="it-IT" altLang="it-IT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2,5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20000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0952417"/>
                  </a:ext>
                </a:extLst>
              </a:tr>
              <a:tr h="274347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SCARICO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CARICO</a:t>
                      </a:r>
                      <a:endParaRPr kumimoji="0" lang="it-IT" alt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Differenza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KG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5335392"/>
                  </a:ext>
                </a:extLst>
              </a:tr>
              <a:tr h="271490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Stiva 1 </a:t>
                      </a:r>
                      <a:r>
                        <a:rPr kumimoji="0" lang="it-IT" altLang="it-IT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pr</a:t>
                      </a: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-40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-60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735750"/>
                  </a:ext>
                </a:extLst>
              </a:tr>
              <a:tr h="255614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Stiva 2 </a:t>
                      </a:r>
                      <a:r>
                        <a:rPr kumimoji="0" lang="it-IT" altLang="it-IT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pr</a:t>
                      </a: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-20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-7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-14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24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9202986"/>
                  </a:ext>
                </a:extLst>
              </a:tr>
              <a:tr h="269902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Stiva 3 </a:t>
                      </a:r>
                      <a:r>
                        <a:rPr kumimoji="0" lang="it-IT" altLang="it-IT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pr</a:t>
                      </a: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-25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21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4793573"/>
                  </a:ext>
                </a:extLst>
              </a:tr>
              <a:tr h="269902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Stiva 4 </a:t>
                      </a:r>
                      <a:r>
                        <a:rPr kumimoji="0" lang="it-IT" altLang="it-IT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pr</a:t>
                      </a: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-28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19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-9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-27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-7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-108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2041228"/>
                  </a:ext>
                </a:extLst>
              </a:tr>
              <a:tr h="269902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Stiva 5 </a:t>
                      </a:r>
                      <a:r>
                        <a:rPr kumimoji="0" lang="it-IT" altLang="it-IT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pr</a:t>
                      </a: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-60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-60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295132"/>
                  </a:ext>
                </a:extLst>
              </a:tr>
              <a:tr h="269902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Stiva 6 </a:t>
                      </a:r>
                      <a:r>
                        <a:rPr kumimoji="0" lang="it-IT" altLang="it-IT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pr</a:t>
                      </a: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-52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-9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162853"/>
                  </a:ext>
                </a:extLst>
              </a:tr>
              <a:tr h="269902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Stiva 7 </a:t>
                      </a:r>
                      <a:r>
                        <a:rPr kumimoji="0" lang="it-IT" altLang="it-IT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pr</a:t>
                      </a: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-18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21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84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930181"/>
                  </a:ext>
                </a:extLst>
              </a:tr>
              <a:tr h="269902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Stiva 8 </a:t>
                      </a:r>
                      <a:r>
                        <a:rPr kumimoji="0" lang="it-IT" altLang="it-IT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pr</a:t>
                      </a: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-22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18462"/>
                  </a:ext>
                </a:extLst>
              </a:tr>
              <a:tr h="269902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Cassa C 9pr</a:t>
                      </a: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-80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76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2,5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-48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226941"/>
                  </a:ext>
                </a:extLst>
              </a:tr>
              <a:tr h="269902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Cassa C 10pr</a:t>
                      </a: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-45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-60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42242"/>
                  </a:ext>
                </a:extLst>
              </a:tr>
              <a:tr h="269902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Stiva 1 </a:t>
                      </a:r>
                      <a:r>
                        <a:rPr kumimoji="0" lang="it-IT" altLang="it-IT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pp</a:t>
                      </a: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-20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2591303"/>
                  </a:ext>
                </a:extLst>
              </a:tr>
              <a:tr h="269902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Stiva 2 </a:t>
                      </a:r>
                      <a:r>
                        <a:rPr kumimoji="0" lang="it-IT" altLang="it-IT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pp</a:t>
                      </a: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-40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-7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53304"/>
                  </a:ext>
                </a:extLst>
              </a:tr>
              <a:tr h="269902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Stiva 3 </a:t>
                      </a:r>
                      <a:r>
                        <a:rPr kumimoji="0" lang="it-IT" altLang="it-IT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pp</a:t>
                      </a: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-23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-60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223794"/>
                  </a:ext>
                </a:extLst>
              </a:tr>
              <a:tr h="269902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Stiva 4 </a:t>
                      </a:r>
                      <a:r>
                        <a:rPr kumimoji="0" lang="it-IT" altLang="it-IT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pp</a:t>
                      </a: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-41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-6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-18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-7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3995146"/>
                  </a:ext>
                </a:extLst>
              </a:tr>
              <a:tr h="271490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Stiva 5 </a:t>
                      </a:r>
                      <a:r>
                        <a:rPr kumimoji="0" lang="it-IT" altLang="it-IT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pp</a:t>
                      </a: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-48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46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-6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24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044897"/>
                  </a:ext>
                </a:extLst>
              </a:tr>
              <a:tr h="279428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Stiva 6 </a:t>
                      </a:r>
                      <a:r>
                        <a:rPr kumimoji="0" lang="it-IT" altLang="it-IT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pp</a:t>
                      </a: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-26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-6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-24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4304022"/>
                  </a:ext>
                </a:extLst>
              </a:tr>
              <a:tr h="269902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Stiva 7 </a:t>
                      </a:r>
                      <a:r>
                        <a:rPr kumimoji="0" lang="it-IT" altLang="it-IT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pp</a:t>
                      </a: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-31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-60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839422"/>
                  </a:ext>
                </a:extLst>
              </a:tr>
              <a:tr h="271490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Stiva 8 </a:t>
                      </a:r>
                      <a:r>
                        <a:rPr kumimoji="0" lang="it-IT" altLang="it-IT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pp</a:t>
                      </a: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-33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-9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-12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-36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273060"/>
                  </a:ext>
                </a:extLst>
              </a:tr>
              <a:tr h="27434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37" marR="91437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Nuovo Dislocamento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7985 ton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2,498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19946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+0.0125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</a:rPr>
                        <a:t>+100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-0,0135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-108</a:t>
                      </a:r>
                    </a:p>
                  </a:txBody>
                  <a:tcPr marL="91437" marR="9143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2923631"/>
                  </a:ext>
                </a:extLst>
              </a:tr>
            </a:tbl>
          </a:graphicData>
        </a:graphic>
      </p:graphicFrame>
      <p:sp>
        <p:nvSpPr>
          <p:cNvPr id="6421" name="Text Box 1301"/>
          <p:cNvSpPr txBox="1">
            <a:spLocks noChangeArrowheads="1"/>
          </p:cNvSpPr>
          <p:nvPr/>
        </p:nvSpPr>
        <p:spPr bwMode="auto">
          <a:xfrm>
            <a:off x="179388" y="6524625"/>
            <a:ext cx="87852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altLang="it-IT" sz="1200" b="1"/>
              <a:t>Il baricentro si è abbassato di 0,002 m, si è spostato a dritta di 0,0125 m, si è spostato a poppa di 0,0135 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03" name="Group 235"/>
          <p:cNvGraphicFramePr>
            <a:graphicFrameLocks noGrp="1"/>
          </p:cNvGraphicFramePr>
          <p:nvPr/>
        </p:nvGraphicFramePr>
        <p:xfrm>
          <a:off x="179388" y="765175"/>
          <a:ext cx="8739187" cy="427038"/>
        </p:xfrm>
        <a:graphic>
          <a:graphicData uri="http://schemas.openxmlformats.org/drawingml/2006/table">
            <a:tbl>
              <a:tblPr/>
              <a:tblGrid>
                <a:gridCol w="1368425">
                  <a:extLst>
                    <a:ext uri="{9D8B030D-6E8A-4147-A177-3AD203B41FA5}">
                      <a16:colId xmlns:a16="http://schemas.microsoft.com/office/drawing/2014/main" val="4229589444"/>
                    </a:ext>
                  </a:extLst>
                </a:gridCol>
                <a:gridCol w="1655762">
                  <a:extLst>
                    <a:ext uri="{9D8B030D-6E8A-4147-A177-3AD203B41FA5}">
                      <a16:colId xmlns:a16="http://schemas.microsoft.com/office/drawing/2014/main" val="4043026662"/>
                    </a:ext>
                  </a:extLst>
                </a:gridCol>
                <a:gridCol w="1081088">
                  <a:extLst>
                    <a:ext uri="{9D8B030D-6E8A-4147-A177-3AD203B41FA5}">
                      <a16:colId xmlns:a16="http://schemas.microsoft.com/office/drawing/2014/main" val="3028286861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1701559353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21684253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028026168"/>
                    </a:ext>
                  </a:extLst>
                </a:gridCol>
                <a:gridCol w="746125">
                  <a:extLst>
                    <a:ext uri="{9D8B030D-6E8A-4147-A177-3AD203B41FA5}">
                      <a16:colId xmlns:a16="http://schemas.microsoft.com/office/drawing/2014/main" val="3828012991"/>
                    </a:ext>
                  </a:extLst>
                </a:gridCol>
                <a:gridCol w="1033462">
                  <a:extLst>
                    <a:ext uri="{9D8B030D-6E8A-4147-A177-3AD203B41FA5}">
                      <a16:colId xmlns:a16="http://schemas.microsoft.com/office/drawing/2014/main" val="215644178"/>
                    </a:ext>
                  </a:extLst>
                </a:gridCol>
              </a:tblGrid>
              <a:tr h="4270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54" marB="4575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Nuovo Dislocamento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7985 ton</a:t>
                      </a:r>
                    </a:p>
                  </a:txBody>
                  <a:tcPr marT="45754" marB="4575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KG</a:t>
                      </a:r>
                      <a:r>
                        <a:rPr kumimoji="0" lang="it-IT" altLang="it-IT" sz="1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’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2,498</a:t>
                      </a:r>
                    </a:p>
                  </a:txBody>
                  <a:tcPr marT="45754" marB="4575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Momento (z)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19946</a:t>
                      </a:r>
                    </a:p>
                  </a:txBody>
                  <a:tcPr marT="45754" marB="4575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G0’-G0’’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+0.0125</a:t>
                      </a:r>
                    </a:p>
                  </a:txBody>
                  <a:tcPr marT="45754" marB="4575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Momento (y)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T="45754" marB="4575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G0’-G0’’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-0,0135</a:t>
                      </a:r>
                    </a:p>
                  </a:txBody>
                  <a:tcPr marT="45754" marB="4575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Momento (x)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-108</a:t>
                      </a:r>
                    </a:p>
                  </a:txBody>
                  <a:tcPr marT="45754" marB="4575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05743"/>
                  </a:ext>
                </a:extLst>
              </a:tr>
            </a:tbl>
          </a:graphicData>
        </a:graphic>
      </p:graphicFrame>
      <p:sp>
        <p:nvSpPr>
          <p:cNvPr id="6166" name="Text Box 55"/>
          <p:cNvSpPr txBox="1">
            <a:spLocks noChangeArrowheads="1"/>
          </p:cNvSpPr>
          <p:nvPr/>
        </p:nvSpPr>
        <p:spPr bwMode="auto">
          <a:xfrm>
            <a:off x="323850" y="188913"/>
            <a:ext cx="8496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altLang="it-IT"/>
              <a:t>Situazione ricavata dalla lastrina precedente e compensazione casse d’acqua</a:t>
            </a:r>
          </a:p>
        </p:txBody>
      </p:sp>
      <p:graphicFrame>
        <p:nvGraphicFramePr>
          <p:cNvPr id="7511" name="Group 343"/>
          <p:cNvGraphicFramePr>
            <a:graphicFrameLocks noGrp="1"/>
          </p:cNvGraphicFramePr>
          <p:nvPr/>
        </p:nvGraphicFramePr>
        <p:xfrm>
          <a:off x="179388" y="3656013"/>
          <a:ext cx="8713787" cy="493712"/>
        </p:xfrm>
        <a:graphic>
          <a:graphicData uri="http://schemas.openxmlformats.org/drawingml/2006/table">
            <a:tbl>
              <a:tblPr/>
              <a:tblGrid>
                <a:gridCol w="1368425">
                  <a:extLst>
                    <a:ext uri="{9D8B030D-6E8A-4147-A177-3AD203B41FA5}">
                      <a16:colId xmlns:a16="http://schemas.microsoft.com/office/drawing/2014/main" val="1360559683"/>
                    </a:ext>
                  </a:extLst>
                </a:gridCol>
                <a:gridCol w="1655762">
                  <a:extLst>
                    <a:ext uri="{9D8B030D-6E8A-4147-A177-3AD203B41FA5}">
                      <a16:colId xmlns:a16="http://schemas.microsoft.com/office/drawing/2014/main" val="945972711"/>
                    </a:ext>
                  </a:extLst>
                </a:gridCol>
                <a:gridCol w="1081088">
                  <a:extLst>
                    <a:ext uri="{9D8B030D-6E8A-4147-A177-3AD203B41FA5}">
                      <a16:colId xmlns:a16="http://schemas.microsoft.com/office/drawing/2014/main" val="1071250817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690584310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3719780624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1268392566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1498844863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651457580"/>
                    </a:ext>
                  </a:extLst>
                </a:gridCol>
              </a:tblGrid>
              <a:tr h="4937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 poppa DR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1,5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-12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9759389"/>
                  </a:ext>
                </a:extLst>
              </a:tr>
            </a:tbl>
          </a:graphicData>
        </a:graphic>
      </p:graphicFrame>
      <p:graphicFrame>
        <p:nvGraphicFramePr>
          <p:cNvPr id="7400" name="Group 232"/>
          <p:cNvGraphicFramePr>
            <a:graphicFrameLocks noGrp="1"/>
          </p:cNvGraphicFramePr>
          <p:nvPr/>
        </p:nvGraphicFramePr>
        <p:xfrm>
          <a:off x="179388" y="4148138"/>
          <a:ext cx="8713787" cy="493712"/>
        </p:xfrm>
        <a:graphic>
          <a:graphicData uri="http://schemas.openxmlformats.org/drawingml/2006/table">
            <a:tbl>
              <a:tblPr/>
              <a:tblGrid>
                <a:gridCol w="1368425">
                  <a:extLst>
                    <a:ext uri="{9D8B030D-6E8A-4147-A177-3AD203B41FA5}">
                      <a16:colId xmlns:a16="http://schemas.microsoft.com/office/drawing/2014/main" val="3099590012"/>
                    </a:ext>
                  </a:extLst>
                </a:gridCol>
                <a:gridCol w="1655762">
                  <a:extLst>
                    <a:ext uri="{9D8B030D-6E8A-4147-A177-3AD203B41FA5}">
                      <a16:colId xmlns:a16="http://schemas.microsoft.com/office/drawing/2014/main" val="2289055036"/>
                    </a:ext>
                  </a:extLst>
                </a:gridCol>
                <a:gridCol w="1081088">
                  <a:extLst>
                    <a:ext uri="{9D8B030D-6E8A-4147-A177-3AD203B41FA5}">
                      <a16:colId xmlns:a16="http://schemas.microsoft.com/office/drawing/2014/main" val="3556515559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4186469501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2459728834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3367938812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2647064872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4274418406"/>
                    </a:ext>
                  </a:extLst>
                </a:gridCol>
              </a:tblGrid>
              <a:tr h="4937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 prora DR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1,5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+12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5089451"/>
                  </a:ext>
                </a:extLst>
              </a:tr>
            </a:tbl>
          </a:graphicData>
        </a:graphic>
      </p:graphicFrame>
      <p:graphicFrame>
        <p:nvGraphicFramePr>
          <p:cNvPr id="7401" name="Group 233"/>
          <p:cNvGraphicFramePr>
            <a:graphicFrameLocks noGrp="1"/>
          </p:cNvGraphicFramePr>
          <p:nvPr/>
        </p:nvGraphicFramePr>
        <p:xfrm>
          <a:off x="179388" y="4664075"/>
          <a:ext cx="8713787" cy="493713"/>
        </p:xfrm>
        <a:graphic>
          <a:graphicData uri="http://schemas.openxmlformats.org/drawingml/2006/table">
            <a:tbl>
              <a:tblPr/>
              <a:tblGrid>
                <a:gridCol w="1368425">
                  <a:extLst>
                    <a:ext uri="{9D8B030D-6E8A-4147-A177-3AD203B41FA5}">
                      <a16:colId xmlns:a16="http://schemas.microsoft.com/office/drawing/2014/main" val="3975980964"/>
                    </a:ext>
                  </a:extLst>
                </a:gridCol>
                <a:gridCol w="1655762">
                  <a:extLst>
                    <a:ext uri="{9D8B030D-6E8A-4147-A177-3AD203B41FA5}">
                      <a16:colId xmlns:a16="http://schemas.microsoft.com/office/drawing/2014/main" val="1439096016"/>
                    </a:ext>
                  </a:extLst>
                </a:gridCol>
                <a:gridCol w="1081088">
                  <a:extLst>
                    <a:ext uri="{9D8B030D-6E8A-4147-A177-3AD203B41FA5}">
                      <a16:colId xmlns:a16="http://schemas.microsoft.com/office/drawing/2014/main" val="1913572589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3491341305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2421558105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3332723652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974443863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2495077805"/>
                    </a:ext>
                  </a:extLst>
                </a:gridCol>
              </a:tblGrid>
              <a:tr h="493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12 poppa SN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1,5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-32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-12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-96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4384757"/>
                  </a:ext>
                </a:extLst>
              </a:tr>
            </a:tbl>
          </a:graphicData>
        </a:graphic>
      </p:graphicFrame>
      <p:graphicFrame>
        <p:nvGraphicFramePr>
          <p:cNvPr id="7402" name="Group 234"/>
          <p:cNvGraphicFramePr>
            <a:graphicFrameLocks noGrp="1"/>
          </p:cNvGraphicFramePr>
          <p:nvPr/>
        </p:nvGraphicFramePr>
        <p:xfrm>
          <a:off x="179388" y="5168900"/>
          <a:ext cx="8713787" cy="493713"/>
        </p:xfrm>
        <a:graphic>
          <a:graphicData uri="http://schemas.openxmlformats.org/drawingml/2006/table">
            <a:tbl>
              <a:tblPr/>
              <a:tblGrid>
                <a:gridCol w="1368425">
                  <a:extLst>
                    <a:ext uri="{9D8B030D-6E8A-4147-A177-3AD203B41FA5}">
                      <a16:colId xmlns:a16="http://schemas.microsoft.com/office/drawing/2014/main" val="919666590"/>
                    </a:ext>
                  </a:extLst>
                </a:gridCol>
                <a:gridCol w="1655762">
                  <a:extLst>
                    <a:ext uri="{9D8B030D-6E8A-4147-A177-3AD203B41FA5}">
                      <a16:colId xmlns:a16="http://schemas.microsoft.com/office/drawing/2014/main" val="3976726838"/>
                    </a:ext>
                  </a:extLst>
                </a:gridCol>
                <a:gridCol w="1081088">
                  <a:extLst>
                    <a:ext uri="{9D8B030D-6E8A-4147-A177-3AD203B41FA5}">
                      <a16:colId xmlns:a16="http://schemas.microsoft.com/office/drawing/2014/main" val="3466815431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2543618619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1554503584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4155331231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213519026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3549607766"/>
                    </a:ext>
                  </a:extLst>
                </a:gridCol>
              </a:tblGrid>
              <a:tr h="493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12 prora SN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1,5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25,5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-68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+12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+204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817173"/>
                  </a:ext>
                </a:extLst>
              </a:tr>
            </a:tbl>
          </a:graphicData>
        </a:graphic>
      </p:graphicFrame>
      <p:graphicFrame>
        <p:nvGraphicFramePr>
          <p:cNvPr id="7505" name="Group 337"/>
          <p:cNvGraphicFramePr>
            <a:graphicFrameLocks noGrp="1"/>
          </p:cNvGraphicFramePr>
          <p:nvPr/>
        </p:nvGraphicFramePr>
        <p:xfrm>
          <a:off x="179388" y="3140075"/>
          <a:ext cx="8713787" cy="493713"/>
        </p:xfrm>
        <a:graphic>
          <a:graphicData uri="http://schemas.openxmlformats.org/drawingml/2006/table">
            <a:tbl>
              <a:tblPr/>
              <a:tblGrid>
                <a:gridCol w="1368425">
                  <a:extLst>
                    <a:ext uri="{9D8B030D-6E8A-4147-A177-3AD203B41FA5}">
                      <a16:colId xmlns:a16="http://schemas.microsoft.com/office/drawing/2014/main" val="2153035984"/>
                    </a:ext>
                  </a:extLst>
                </a:gridCol>
                <a:gridCol w="1655762">
                  <a:extLst>
                    <a:ext uri="{9D8B030D-6E8A-4147-A177-3AD203B41FA5}">
                      <a16:colId xmlns:a16="http://schemas.microsoft.com/office/drawing/2014/main" val="3458567042"/>
                    </a:ext>
                  </a:extLst>
                </a:gridCol>
                <a:gridCol w="1081088">
                  <a:extLst>
                    <a:ext uri="{9D8B030D-6E8A-4147-A177-3AD203B41FA5}">
                      <a16:colId xmlns:a16="http://schemas.microsoft.com/office/drawing/2014/main" val="3100303091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1854207246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2437266387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1544232641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4271157670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1061932785"/>
                    </a:ext>
                  </a:extLst>
                </a:gridCol>
              </a:tblGrid>
              <a:tr h="493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Casse di acqua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KG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0973611"/>
                  </a:ext>
                </a:extLst>
              </a:tr>
            </a:tbl>
          </a:graphicData>
        </a:graphic>
      </p:graphicFrame>
      <p:graphicFrame>
        <p:nvGraphicFramePr>
          <p:cNvPr id="7512" name="Group 344"/>
          <p:cNvGraphicFramePr>
            <a:graphicFrameLocks noGrp="1"/>
          </p:cNvGraphicFramePr>
          <p:nvPr/>
        </p:nvGraphicFramePr>
        <p:xfrm>
          <a:off x="179388" y="5811838"/>
          <a:ext cx="8739187" cy="427037"/>
        </p:xfrm>
        <a:graphic>
          <a:graphicData uri="http://schemas.openxmlformats.org/drawingml/2006/table">
            <a:tbl>
              <a:tblPr/>
              <a:tblGrid>
                <a:gridCol w="1368425">
                  <a:extLst>
                    <a:ext uri="{9D8B030D-6E8A-4147-A177-3AD203B41FA5}">
                      <a16:colId xmlns:a16="http://schemas.microsoft.com/office/drawing/2014/main" val="3506239948"/>
                    </a:ext>
                  </a:extLst>
                </a:gridCol>
                <a:gridCol w="1655762">
                  <a:extLst>
                    <a:ext uri="{9D8B030D-6E8A-4147-A177-3AD203B41FA5}">
                      <a16:colId xmlns:a16="http://schemas.microsoft.com/office/drawing/2014/main" val="1390307268"/>
                    </a:ext>
                  </a:extLst>
                </a:gridCol>
                <a:gridCol w="1081088">
                  <a:extLst>
                    <a:ext uri="{9D8B030D-6E8A-4147-A177-3AD203B41FA5}">
                      <a16:colId xmlns:a16="http://schemas.microsoft.com/office/drawing/2014/main" val="2542987942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1794962284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1632063428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1809709739"/>
                    </a:ext>
                  </a:extLst>
                </a:gridCol>
                <a:gridCol w="746125">
                  <a:extLst>
                    <a:ext uri="{9D8B030D-6E8A-4147-A177-3AD203B41FA5}">
                      <a16:colId xmlns:a16="http://schemas.microsoft.com/office/drawing/2014/main" val="2248239099"/>
                    </a:ext>
                  </a:extLst>
                </a:gridCol>
                <a:gridCol w="1033462">
                  <a:extLst>
                    <a:ext uri="{9D8B030D-6E8A-4147-A177-3AD203B41FA5}">
                      <a16:colId xmlns:a16="http://schemas.microsoft.com/office/drawing/2014/main" val="841943391"/>
                    </a:ext>
                  </a:extLst>
                </a:gridCol>
              </a:tblGrid>
              <a:tr h="42703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54" marB="4575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Nuovo Dislocamento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8010 ton</a:t>
                      </a:r>
                    </a:p>
                  </a:txBody>
                  <a:tcPr marT="45754" marB="4575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KG</a:t>
                      </a:r>
                      <a:r>
                        <a:rPr kumimoji="0" lang="it-IT" altLang="it-IT" sz="1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’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2,4948</a:t>
                      </a:r>
                    </a:p>
                  </a:txBody>
                  <a:tcPr marT="45754" marB="4575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Momento (z)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19983.5</a:t>
                      </a:r>
                    </a:p>
                  </a:txBody>
                  <a:tcPr marT="45754" marB="4575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G0’-G0’’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T="45754" marB="4575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Momento (y)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T="45754" marB="4575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G0’-G0’’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T="45754" marB="4575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Momento (y)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T="45754" marB="4575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7438175"/>
                  </a:ext>
                </a:extLst>
              </a:tr>
            </a:tbl>
          </a:graphicData>
        </a:graphic>
      </p:graphicFrame>
      <p:sp>
        <p:nvSpPr>
          <p:cNvPr id="7532" name="Text Box 364"/>
          <p:cNvSpPr txBox="1">
            <a:spLocks noChangeArrowheads="1"/>
          </p:cNvSpPr>
          <p:nvPr/>
        </p:nvSpPr>
        <p:spPr bwMode="auto">
          <a:xfrm>
            <a:off x="0" y="1216025"/>
            <a:ext cx="9144000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buFontTx/>
              <a:buAutoNum type="arabicParenR"/>
            </a:pPr>
            <a:r>
              <a:rPr lang="it-IT" altLang="it-IT" sz="1400"/>
              <a:t>Se la nave ha uno sbilanciamento a Dritta, imbarco acqua a Sinistra e imbarco complessivamente 25 tonnellate di acqua (</a:t>
            </a:r>
            <a:r>
              <a:rPr lang="it-IT" altLang="it-IT" sz="1400" b="1"/>
              <a:t>100/4</a:t>
            </a:r>
            <a:r>
              <a:rPr lang="it-IT" altLang="it-IT" sz="1400"/>
              <a:t> dove 4 è il baricentro della cassa sull’asse trasversale), cioè 12pr+12pp=25ton</a:t>
            </a:r>
          </a:p>
          <a:p>
            <a:pPr algn="just" eaLnBrk="1" hangingPunct="1">
              <a:buFontTx/>
              <a:buAutoNum type="arabicParenR"/>
            </a:pPr>
            <a:endParaRPr lang="it-IT" altLang="it-IT" sz="1400"/>
          </a:p>
          <a:p>
            <a:pPr algn="just" eaLnBrk="1" hangingPunct="1">
              <a:buFontTx/>
              <a:buAutoNum type="arabicParenR"/>
            </a:pPr>
            <a:r>
              <a:rPr lang="it-IT" altLang="it-IT" sz="1400"/>
              <a:t>Se la nave ha uno sbilanciamento a Poppa, devo crearne uno a Prora per compensare, facendo in modo che la differenza tra le due casse usate in precedenza sia di 9 tonnellate (</a:t>
            </a:r>
            <a:r>
              <a:rPr lang="it-IT" altLang="it-IT" sz="1400" b="1"/>
              <a:t>108/12</a:t>
            </a:r>
            <a:r>
              <a:rPr lang="it-IT" altLang="it-IT" sz="1400"/>
              <a:t> dove 12 è la posizione del baricentro della cassa d’acqua sull’asse longitudinale), cioè 12pr-12pp=9ton</a:t>
            </a:r>
          </a:p>
          <a:p>
            <a:pPr algn="just" eaLnBrk="1" hangingPunct="1">
              <a:buFontTx/>
              <a:buAutoNum type="arabicParenR"/>
            </a:pPr>
            <a:endParaRPr lang="it-IT" altLang="it-IT" sz="1400"/>
          </a:p>
          <a:p>
            <a:pPr algn="just" eaLnBrk="1" hangingPunct="1">
              <a:buFontTx/>
              <a:buAutoNum type="arabicParenR"/>
            </a:pPr>
            <a:r>
              <a:rPr lang="it-IT" altLang="it-IT" sz="1400"/>
              <a:t>Facendo il sistema si raggiunge il seguente risultato: 12pr = +17t      12pp= 8t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879</Words>
  <Application>Microsoft Office PowerPoint</Application>
  <PresentationFormat>Presentazione su schermo (4:3)</PresentationFormat>
  <Paragraphs>373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8" baseType="lpstr">
      <vt:lpstr>Arial</vt:lpstr>
      <vt:lpstr>Calibri</vt:lpstr>
      <vt:lpstr>Struttura predefinita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WinXp</dc:creator>
  <cp:lastModifiedBy>Mobile</cp:lastModifiedBy>
  <cp:revision>29</cp:revision>
  <dcterms:created xsi:type="dcterms:W3CDTF">2011-04-25T08:08:22Z</dcterms:created>
  <dcterms:modified xsi:type="dcterms:W3CDTF">2020-12-13T13:27:38Z</dcterms:modified>
</cp:coreProperties>
</file>