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97" autoAdjust="0"/>
    <p:restoredTop sz="94660"/>
  </p:normalViewPr>
  <p:slideViewPr>
    <p:cSldViewPr snapToGrid="0">
      <p:cViewPr varScale="1">
        <p:scale>
          <a:sx n="70" d="100"/>
          <a:sy n="70" d="100"/>
        </p:scale>
        <p:origin x="90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6828-C6E0-49CE-A5F1-85EE764C69B3}" type="datetimeFigureOut">
              <a:rPr lang="it-IT" smtClean="0"/>
              <a:t>13/12/2020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25395-8154-46EF-8724-208A183544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4341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6828-C6E0-49CE-A5F1-85EE764C69B3}" type="datetimeFigureOut">
              <a:rPr lang="it-IT" smtClean="0"/>
              <a:t>13/12/2020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25395-8154-46EF-8724-208A183544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5954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6828-C6E0-49CE-A5F1-85EE764C69B3}" type="datetimeFigureOut">
              <a:rPr lang="it-IT" smtClean="0"/>
              <a:t>13/12/2020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25395-8154-46EF-8724-208A183544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3765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6828-C6E0-49CE-A5F1-85EE764C69B3}" type="datetimeFigureOut">
              <a:rPr lang="it-IT" smtClean="0"/>
              <a:t>13/12/2020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25395-8154-46EF-8724-208A183544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8838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6828-C6E0-49CE-A5F1-85EE764C69B3}" type="datetimeFigureOut">
              <a:rPr lang="it-IT" smtClean="0"/>
              <a:t>13/12/2020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25395-8154-46EF-8724-208A183544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2262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6828-C6E0-49CE-A5F1-85EE764C69B3}" type="datetimeFigureOut">
              <a:rPr lang="it-IT" smtClean="0"/>
              <a:t>13/12/2020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25395-8154-46EF-8724-208A183544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7528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6828-C6E0-49CE-A5F1-85EE764C69B3}" type="datetimeFigureOut">
              <a:rPr lang="it-IT" smtClean="0"/>
              <a:t>13/12/2020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25395-8154-46EF-8724-208A183544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1474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6828-C6E0-49CE-A5F1-85EE764C69B3}" type="datetimeFigureOut">
              <a:rPr lang="it-IT" smtClean="0"/>
              <a:t>13/12/2020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25395-8154-46EF-8724-208A183544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4025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6828-C6E0-49CE-A5F1-85EE764C69B3}" type="datetimeFigureOut">
              <a:rPr lang="it-IT" smtClean="0"/>
              <a:t>13/12/2020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25395-8154-46EF-8724-208A183544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46400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6828-C6E0-49CE-A5F1-85EE764C69B3}" type="datetimeFigureOut">
              <a:rPr lang="it-IT" smtClean="0"/>
              <a:t>13/12/2020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25395-8154-46EF-8724-208A183544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0478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6828-C6E0-49CE-A5F1-85EE764C69B3}" type="datetimeFigureOut">
              <a:rPr lang="it-IT" smtClean="0"/>
              <a:t>13/12/2020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25395-8154-46EF-8724-208A183544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239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E6828-C6E0-49CE-A5F1-85EE764C69B3}" type="datetimeFigureOut">
              <a:rPr lang="it-IT" smtClean="0"/>
              <a:t>13/12/2020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25395-8154-46EF-8724-208A183544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3130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ttangolo 38"/>
          <p:cNvSpPr/>
          <p:nvPr/>
        </p:nvSpPr>
        <p:spPr>
          <a:xfrm>
            <a:off x="2593079" y="1697638"/>
            <a:ext cx="2878803" cy="3139558"/>
          </a:xfrm>
          <a:prstGeom prst="rect">
            <a:avLst/>
          </a:prstGeom>
          <a:solidFill>
            <a:schemeClr val="accent1">
              <a:alpha val="4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2" name="Rettangolo 91"/>
          <p:cNvSpPr/>
          <p:nvPr/>
        </p:nvSpPr>
        <p:spPr>
          <a:xfrm>
            <a:off x="5983979" y="618138"/>
            <a:ext cx="6042921" cy="3139558"/>
          </a:xfrm>
          <a:prstGeom prst="rect">
            <a:avLst/>
          </a:prstGeom>
          <a:solidFill>
            <a:srgbClr val="FFC000">
              <a:alpha val="2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10" name="Rettangolo 109"/>
          <p:cNvSpPr/>
          <p:nvPr/>
        </p:nvSpPr>
        <p:spPr>
          <a:xfrm>
            <a:off x="5976359" y="4473858"/>
            <a:ext cx="6042921" cy="2324888"/>
          </a:xfrm>
          <a:prstGeom prst="rect">
            <a:avLst/>
          </a:prstGeom>
          <a:solidFill>
            <a:schemeClr val="bg2">
              <a:lumMod val="90000"/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0" y="0"/>
            <a:ext cx="30210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Teorema di VARIGNON</a:t>
            </a:r>
            <a:endParaRPr lang="it-IT" sz="24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0" y="308055"/>
            <a:ext cx="30716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b="1" dirty="0" smtClean="0"/>
              <a:t>Spiegato con un esercizio sul carico di una chiatta</a:t>
            </a:r>
            <a:endParaRPr lang="it-IT" sz="1100" b="1" dirty="0"/>
          </a:p>
        </p:txBody>
      </p:sp>
      <p:sp>
        <p:nvSpPr>
          <p:cNvPr id="6" name="Rettangolo 5"/>
          <p:cNvSpPr/>
          <p:nvPr/>
        </p:nvSpPr>
        <p:spPr>
          <a:xfrm>
            <a:off x="1" y="576385"/>
            <a:ext cx="2743418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ESERCIZIO</a:t>
            </a:r>
          </a:p>
          <a:p>
            <a:pPr algn="just"/>
            <a:r>
              <a:rPr lang="it-IT" sz="1200" dirty="0" smtClean="0"/>
              <a:t>Una </a:t>
            </a:r>
            <a:r>
              <a:rPr lang="it-IT" sz="1200" dirty="0"/>
              <a:t>chiatta aperta superiormente, utilizzata per la movimentazione di containers all’interno dell’Interporto di Rotterdam, ha le seguenti caratteristiche:</a:t>
            </a:r>
          </a:p>
          <a:p>
            <a:pPr defTabSz="900113"/>
            <a:r>
              <a:rPr lang="it-IT" sz="1600" b="1" dirty="0"/>
              <a:t>·    </a:t>
            </a:r>
            <a:r>
              <a:rPr lang="it-IT" sz="1600" b="1" dirty="0" smtClean="0"/>
              <a:t>L </a:t>
            </a:r>
            <a:r>
              <a:rPr lang="it-IT" sz="1600" b="1" dirty="0"/>
              <a:t>= 16 m (Li = 15 m)</a:t>
            </a:r>
          </a:p>
          <a:p>
            <a:pPr defTabSz="900113"/>
            <a:r>
              <a:rPr lang="it-IT" sz="1600" b="1" dirty="0"/>
              <a:t>·    </a:t>
            </a:r>
            <a:r>
              <a:rPr lang="it-IT" sz="1600" b="1" dirty="0" smtClean="0"/>
              <a:t>B </a:t>
            </a:r>
            <a:r>
              <a:rPr lang="it-IT" sz="1600" b="1" dirty="0"/>
              <a:t>= 6 m (Bi = 5 m)</a:t>
            </a:r>
          </a:p>
          <a:p>
            <a:pPr defTabSz="900113"/>
            <a:r>
              <a:rPr lang="it-IT" sz="1600" b="1" dirty="0"/>
              <a:t>·    </a:t>
            </a:r>
            <a:r>
              <a:rPr lang="it-IT" sz="1600" b="1" dirty="0" smtClean="0"/>
              <a:t>H </a:t>
            </a:r>
            <a:r>
              <a:rPr lang="it-IT" sz="1600" b="1" dirty="0"/>
              <a:t>= 7 m (6,5 m)</a:t>
            </a:r>
          </a:p>
          <a:p>
            <a:pPr defTabSz="900113"/>
            <a:r>
              <a:rPr lang="it-IT" sz="1600" b="1" dirty="0"/>
              <a:t>·    </a:t>
            </a:r>
            <a:r>
              <a:rPr lang="it-IT" sz="1600" b="1" dirty="0" smtClean="0"/>
              <a:t>T </a:t>
            </a:r>
            <a:r>
              <a:rPr lang="it-IT" sz="1600" b="1" dirty="0"/>
              <a:t>= 2 m</a:t>
            </a:r>
          </a:p>
          <a:p>
            <a:pPr defTabSz="900113"/>
            <a:r>
              <a:rPr lang="it-IT" sz="1600" b="1" dirty="0"/>
              <a:t>·    </a:t>
            </a:r>
            <a:r>
              <a:rPr lang="it-IT" sz="1600" b="1" dirty="0" err="1" smtClean="0">
                <a:latin typeface="Symbol" panose="05050102010706020507" pitchFamily="18" charset="2"/>
              </a:rPr>
              <a:t>g</a:t>
            </a:r>
            <a:r>
              <a:rPr lang="it-IT" sz="1600" b="1" dirty="0" err="1" smtClean="0"/>
              <a:t>a</a:t>
            </a:r>
            <a:r>
              <a:rPr lang="it-IT" sz="1600" b="1" dirty="0" smtClean="0"/>
              <a:t> </a:t>
            </a:r>
            <a:r>
              <a:rPr lang="it-IT" sz="1600" b="1" dirty="0"/>
              <a:t>= 1,025 t/m</a:t>
            </a:r>
            <a:r>
              <a:rPr lang="it-IT" sz="1600" b="1" baseline="30000" dirty="0"/>
              <a:t>3</a:t>
            </a:r>
          </a:p>
          <a:p>
            <a:pPr defTabSz="900113"/>
            <a:r>
              <a:rPr lang="it-IT" sz="1600" b="1" dirty="0"/>
              <a:t>·    </a:t>
            </a:r>
            <a:r>
              <a:rPr lang="it-IT" sz="1600" b="1" dirty="0" smtClean="0"/>
              <a:t>KG </a:t>
            </a:r>
            <a:r>
              <a:rPr lang="it-IT" sz="1600" b="1" dirty="0"/>
              <a:t>= 2,5 m</a:t>
            </a:r>
          </a:p>
          <a:p>
            <a:pPr defTabSz="900113"/>
            <a:r>
              <a:rPr lang="it-IT" sz="1600" b="1" dirty="0"/>
              <a:t>·    </a:t>
            </a:r>
            <a:r>
              <a:rPr lang="it-IT" sz="1600" b="1" dirty="0" smtClean="0"/>
              <a:t>KM </a:t>
            </a:r>
            <a:r>
              <a:rPr lang="it-IT" sz="1600" b="1" dirty="0"/>
              <a:t>= 4 m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3939988" y="76944"/>
            <a:ext cx="8252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/>
              <a:t>FASE 1 </a:t>
            </a:r>
            <a:r>
              <a:rPr lang="it-IT" dirty="0" smtClean="0"/>
              <a:t>– </a:t>
            </a:r>
            <a:r>
              <a:rPr lang="it-IT" sz="2000" b="1" dirty="0" smtClean="0"/>
              <a:t>Fare il disegno secondo i TRE PIANI </a:t>
            </a:r>
            <a:r>
              <a:rPr lang="it-IT" dirty="0" smtClean="0"/>
              <a:t>(Trasversale, Longitudinale e di Base)</a:t>
            </a:r>
            <a:endParaRPr lang="it-IT" dirty="0"/>
          </a:p>
        </p:txBody>
      </p:sp>
      <p:sp>
        <p:nvSpPr>
          <p:cNvPr id="8" name="Rettangolo 7"/>
          <p:cNvSpPr/>
          <p:nvPr/>
        </p:nvSpPr>
        <p:spPr>
          <a:xfrm>
            <a:off x="3490044" y="915683"/>
            <a:ext cx="349624" cy="36307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/>
          <p:cNvSpPr txBox="1"/>
          <p:nvPr/>
        </p:nvSpPr>
        <p:spPr>
          <a:xfrm>
            <a:off x="3082929" y="472223"/>
            <a:ext cx="12929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Unità di misura</a:t>
            </a:r>
            <a:endParaRPr lang="it-IT" sz="1400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3801693" y="925999"/>
            <a:ext cx="418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1m</a:t>
            </a:r>
            <a:endParaRPr lang="it-IT" sz="1400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3462182" y="672350"/>
            <a:ext cx="418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1m</a:t>
            </a:r>
            <a:endParaRPr lang="it-IT" sz="1400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3449802" y="939446"/>
            <a:ext cx="4796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1m</a:t>
            </a:r>
            <a:r>
              <a:rPr lang="it-IT" sz="1400" baseline="30000" dirty="0" smtClean="0"/>
              <a:t>2</a:t>
            </a:r>
            <a:endParaRPr lang="it-IT" sz="1400" baseline="30000" dirty="0"/>
          </a:p>
        </p:txBody>
      </p:sp>
      <p:grpSp>
        <p:nvGrpSpPr>
          <p:cNvPr id="31" name="Gruppo 30"/>
          <p:cNvGrpSpPr/>
          <p:nvPr/>
        </p:nvGrpSpPr>
        <p:grpSpPr>
          <a:xfrm>
            <a:off x="3035304" y="1975223"/>
            <a:ext cx="2162175" cy="2545976"/>
            <a:chOff x="5372100" y="1264024"/>
            <a:chExt cx="2162175" cy="2545976"/>
          </a:xfrm>
        </p:grpSpPr>
        <p:sp>
          <p:nvSpPr>
            <p:cNvPr id="17" name="Figura a mano libera 16"/>
            <p:cNvSpPr/>
            <p:nvPr/>
          </p:nvSpPr>
          <p:spPr>
            <a:xfrm>
              <a:off x="5372100" y="1276350"/>
              <a:ext cx="0" cy="2533650"/>
            </a:xfrm>
            <a:custGeom>
              <a:avLst/>
              <a:gdLst>
                <a:gd name="connsiteX0" fmla="*/ 0 w 0"/>
                <a:gd name="connsiteY0" fmla="*/ 0 h 2533650"/>
                <a:gd name="connsiteX1" fmla="*/ 0 w 0"/>
                <a:gd name="connsiteY1" fmla="*/ 2533650 h 2533650"/>
                <a:gd name="connsiteX2" fmla="*/ 0 w 0"/>
                <a:gd name="connsiteY2" fmla="*/ 2533650 h 2533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h="2533650">
                  <a:moveTo>
                    <a:pt x="0" y="0"/>
                  </a:moveTo>
                  <a:lnTo>
                    <a:pt x="0" y="2533650"/>
                  </a:lnTo>
                  <a:lnTo>
                    <a:pt x="0" y="2533650"/>
                  </a:ln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8" name="Figura a mano libera 17"/>
            <p:cNvSpPr/>
            <p:nvPr/>
          </p:nvSpPr>
          <p:spPr>
            <a:xfrm>
              <a:off x="7534275" y="1276350"/>
              <a:ext cx="0" cy="2533650"/>
            </a:xfrm>
            <a:custGeom>
              <a:avLst/>
              <a:gdLst>
                <a:gd name="connsiteX0" fmla="*/ 0 w 0"/>
                <a:gd name="connsiteY0" fmla="*/ 0 h 2533650"/>
                <a:gd name="connsiteX1" fmla="*/ 0 w 0"/>
                <a:gd name="connsiteY1" fmla="*/ 2533650 h 2533650"/>
                <a:gd name="connsiteX2" fmla="*/ 0 w 0"/>
                <a:gd name="connsiteY2" fmla="*/ 2533650 h 2533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h="2533650">
                  <a:moveTo>
                    <a:pt x="0" y="0"/>
                  </a:moveTo>
                  <a:lnTo>
                    <a:pt x="0" y="2533650"/>
                  </a:lnTo>
                  <a:lnTo>
                    <a:pt x="0" y="2533650"/>
                  </a:ln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0" name="Connettore diritto 19"/>
            <p:cNvCxnSpPr>
              <a:endCxn id="18" idx="1"/>
            </p:cNvCxnSpPr>
            <p:nvPr/>
          </p:nvCxnSpPr>
          <p:spPr>
            <a:xfrm>
              <a:off x="5372100" y="3810000"/>
              <a:ext cx="216217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Figura a mano libera 20"/>
            <p:cNvSpPr/>
            <p:nvPr/>
          </p:nvSpPr>
          <p:spPr>
            <a:xfrm>
              <a:off x="5553074" y="1276350"/>
              <a:ext cx="100477" cy="2352675"/>
            </a:xfrm>
            <a:custGeom>
              <a:avLst/>
              <a:gdLst>
                <a:gd name="connsiteX0" fmla="*/ 0 w 0"/>
                <a:gd name="connsiteY0" fmla="*/ 0 h 2533650"/>
                <a:gd name="connsiteX1" fmla="*/ 0 w 0"/>
                <a:gd name="connsiteY1" fmla="*/ 2533650 h 2533650"/>
                <a:gd name="connsiteX2" fmla="*/ 0 w 0"/>
                <a:gd name="connsiteY2" fmla="*/ 2533650 h 2533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h="2533650">
                  <a:moveTo>
                    <a:pt x="0" y="0"/>
                  </a:moveTo>
                  <a:lnTo>
                    <a:pt x="0" y="2533650"/>
                  </a:lnTo>
                  <a:lnTo>
                    <a:pt x="0" y="2533650"/>
                  </a:ln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2" name="Figura a mano libera 21"/>
            <p:cNvSpPr/>
            <p:nvPr/>
          </p:nvSpPr>
          <p:spPr>
            <a:xfrm>
              <a:off x="7353299" y="1266825"/>
              <a:ext cx="100477" cy="2352675"/>
            </a:xfrm>
            <a:custGeom>
              <a:avLst/>
              <a:gdLst>
                <a:gd name="connsiteX0" fmla="*/ 0 w 0"/>
                <a:gd name="connsiteY0" fmla="*/ 0 h 2533650"/>
                <a:gd name="connsiteX1" fmla="*/ 0 w 0"/>
                <a:gd name="connsiteY1" fmla="*/ 2533650 h 2533650"/>
                <a:gd name="connsiteX2" fmla="*/ 0 w 0"/>
                <a:gd name="connsiteY2" fmla="*/ 2533650 h 2533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h="2533650">
                  <a:moveTo>
                    <a:pt x="0" y="0"/>
                  </a:moveTo>
                  <a:lnTo>
                    <a:pt x="0" y="2533650"/>
                  </a:lnTo>
                  <a:lnTo>
                    <a:pt x="0" y="2533650"/>
                  </a:ln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4" name="Connettore diritto 23"/>
            <p:cNvCxnSpPr>
              <a:stCxn id="21" idx="1"/>
              <a:endCxn id="22" idx="1"/>
            </p:cNvCxnSpPr>
            <p:nvPr/>
          </p:nvCxnSpPr>
          <p:spPr>
            <a:xfrm flipV="1">
              <a:off x="5553074" y="3619500"/>
              <a:ext cx="1800225" cy="952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Connettore diritto 26"/>
            <p:cNvCxnSpPr>
              <a:stCxn id="17" idx="0"/>
              <a:endCxn id="21" idx="0"/>
            </p:cNvCxnSpPr>
            <p:nvPr/>
          </p:nvCxnSpPr>
          <p:spPr>
            <a:xfrm>
              <a:off x="5372100" y="1276350"/>
              <a:ext cx="18097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Connettore diritto 28"/>
            <p:cNvCxnSpPr/>
            <p:nvPr/>
          </p:nvCxnSpPr>
          <p:spPr>
            <a:xfrm>
              <a:off x="7353299" y="1264024"/>
              <a:ext cx="18097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0" name="Parentesi graffa chiusa 29"/>
          <p:cNvSpPr/>
          <p:nvPr/>
        </p:nvSpPr>
        <p:spPr>
          <a:xfrm flipH="1">
            <a:off x="2680164" y="1975223"/>
            <a:ext cx="314325" cy="2545976"/>
          </a:xfrm>
          <a:prstGeom prst="rightBrace">
            <a:avLst>
              <a:gd name="adj1" fmla="val 78030"/>
              <a:gd name="adj2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CasellaDiTesto 31"/>
          <p:cNvSpPr txBox="1"/>
          <p:nvPr/>
        </p:nvSpPr>
        <p:spPr>
          <a:xfrm>
            <a:off x="2288035" y="3094322"/>
            <a:ext cx="418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7m</a:t>
            </a:r>
            <a:endParaRPr lang="it-IT" sz="1400" dirty="0"/>
          </a:p>
        </p:txBody>
      </p:sp>
      <p:sp>
        <p:nvSpPr>
          <p:cNvPr id="33" name="Parentesi graffa chiusa 32"/>
          <p:cNvSpPr/>
          <p:nvPr/>
        </p:nvSpPr>
        <p:spPr>
          <a:xfrm>
            <a:off x="3254379" y="1975223"/>
            <a:ext cx="314325" cy="2355476"/>
          </a:xfrm>
          <a:prstGeom prst="rightBrace">
            <a:avLst>
              <a:gd name="adj1" fmla="val 78030"/>
              <a:gd name="adj2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CasellaDiTesto 33"/>
          <p:cNvSpPr txBox="1"/>
          <p:nvPr/>
        </p:nvSpPr>
        <p:spPr>
          <a:xfrm>
            <a:off x="3568704" y="3009997"/>
            <a:ext cx="554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6,5m</a:t>
            </a:r>
            <a:endParaRPr lang="it-IT" sz="1400" dirty="0"/>
          </a:p>
        </p:txBody>
      </p:sp>
      <p:sp>
        <p:nvSpPr>
          <p:cNvPr id="35" name="Parentesi graffa chiusa 34"/>
          <p:cNvSpPr/>
          <p:nvPr/>
        </p:nvSpPr>
        <p:spPr>
          <a:xfrm rot="5400000">
            <a:off x="3959229" y="3632250"/>
            <a:ext cx="314325" cy="2162175"/>
          </a:xfrm>
          <a:prstGeom prst="rightBrace">
            <a:avLst>
              <a:gd name="adj1" fmla="val 78030"/>
              <a:gd name="adj2" fmla="val 35198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CasellaDiTesto 35"/>
          <p:cNvSpPr txBox="1"/>
          <p:nvPr/>
        </p:nvSpPr>
        <p:spPr>
          <a:xfrm>
            <a:off x="4239724" y="4844005"/>
            <a:ext cx="418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6m</a:t>
            </a:r>
            <a:endParaRPr lang="it-IT" sz="1400" dirty="0"/>
          </a:p>
        </p:txBody>
      </p:sp>
      <p:sp>
        <p:nvSpPr>
          <p:cNvPr id="37" name="Parentesi graffa chiusa 36"/>
          <p:cNvSpPr/>
          <p:nvPr/>
        </p:nvSpPr>
        <p:spPr>
          <a:xfrm rot="16200000">
            <a:off x="4070097" y="973805"/>
            <a:ext cx="105928" cy="1786889"/>
          </a:xfrm>
          <a:prstGeom prst="rightBrace">
            <a:avLst>
              <a:gd name="adj1" fmla="val 78030"/>
              <a:gd name="adj2" fmla="val 38913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CasellaDiTesto 37"/>
          <p:cNvSpPr txBox="1"/>
          <p:nvPr/>
        </p:nvSpPr>
        <p:spPr>
          <a:xfrm>
            <a:off x="3710504" y="1392487"/>
            <a:ext cx="418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5m</a:t>
            </a:r>
            <a:endParaRPr lang="it-IT" sz="1400" dirty="0"/>
          </a:p>
        </p:txBody>
      </p:sp>
      <p:sp>
        <p:nvSpPr>
          <p:cNvPr id="40" name="Figura a mano libera 39"/>
          <p:cNvSpPr/>
          <p:nvPr/>
        </p:nvSpPr>
        <p:spPr>
          <a:xfrm>
            <a:off x="4281712" y="1349831"/>
            <a:ext cx="667657" cy="362857"/>
          </a:xfrm>
          <a:custGeom>
            <a:avLst/>
            <a:gdLst>
              <a:gd name="connsiteX0" fmla="*/ 0 w 667657"/>
              <a:gd name="connsiteY0" fmla="*/ 362857 h 362857"/>
              <a:gd name="connsiteX1" fmla="*/ 188685 w 667657"/>
              <a:gd name="connsiteY1" fmla="*/ 101600 h 362857"/>
              <a:gd name="connsiteX2" fmla="*/ 667657 w 667657"/>
              <a:gd name="connsiteY2" fmla="*/ 0 h 362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7657" h="362857">
                <a:moveTo>
                  <a:pt x="0" y="362857"/>
                </a:moveTo>
                <a:cubicBezTo>
                  <a:pt x="38704" y="262466"/>
                  <a:pt x="77409" y="162076"/>
                  <a:pt x="188685" y="101600"/>
                </a:cubicBezTo>
                <a:cubicBezTo>
                  <a:pt x="299961" y="41124"/>
                  <a:pt x="483809" y="20562"/>
                  <a:pt x="667657" y="0"/>
                </a:cubicBezTo>
              </a:path>
            </a:pathLst>
          </a:custGeom>
          <a:ln>
            <a:headEnd type="arrow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CasellaDiTesto 40"/>
          <p:cNvSpPr txBox="1"/>
          <p:nvPr/>
        </p:nvSpPr>
        <p:spPr>
          <a:xfrm>
            <a:off x="4281712" y="1041179"/>
            <a:ext cx="14270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Piano trasversale</a:t>
            </a:r>
            <a:endParaRPr lang="it-IT" sz="1400" dirty="0"/>
          </a:p>
        </p:txBody>
      </p:sp>
      <p:cxnSp>
        <p:nvCxnSpPr>
          <p:cNvPr id="43" name="Connettore diritto 42"/>
          <p:cNvCxnSpPr/>
          <p:nvPr/>
        </p:nvCxnSpPr>
        <p:spPr>
          <a:xfrm>
            <a:off x="2171788" y="4521199"/>
            <a:ext cx="3590383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4" name="Figura a mano libera 43"/>
          <p:cNvSpPr/>
          <p:nvPr/>
        </p:nvSpPr>
        <p:spPr>
          <a:xfrm>
            <a:off x="1906032" y="4531688"/>
            <a:ext cx="628759" cy="435428"/>
          </a:xfrm>
          <a:custGeom>
            <a:avLst/>
            <a:gdLst>
              <a:gd name="connsiteX0" fmla="*/ 0 w 628759"/>
              <a:gd name="connsiteY0" fmla="*/ 435428 h 435428"/>
              <a:gd name="connsiteX1" fmla="*/ 537029 w 628759"/>
              <a:gd name="connsiteY1" fmla="*/ 333828 h 435428"/>
              <a:gd name="connsiteX2" fmla="*/ 624114 w 628759"/>
              <a:gd name="connsiteY2" fmla="*/ 0 h 435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8759" h="435428">
                <a:moveTo>
                  <a:pt x="0" y="435428"/>
                </a:moveTo>
                <a:cubicBezTo>
                  <a:pt x="216505" y="420913"/>
                  <a:pt x="433010" y="406399"/>
                  <a:pt x="537029" y="333828"/>
                </a:cubicBezTo>
                <a:cubicBezTo>
                  <a:pt x="641048" y="261257"/>
                  <a:pt x="632581" y="130628"/>
                  <a:pt x="624114" y="0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5" name="CasellaDiTesto 44"/>
          <p:cNvSpPr txBox="1"/>
          <p:nvPr/>
        </p:nvSpPr>
        <p:spPr>
          <a:xfrm>
            <a:off x="826459" y="4801384"/>
            <a:ext cx="11528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>
              <a:defRPr sz="1400"/>
            </a:lvl1pPr>
          </a:lstStyle>
          <a:p>
            <a:r>
              <a:rPr lang="it-IT" dirty="0"/>
              <a:t>Piano di base</a:t>
            </a:r>
          </a:p>
        </p:txBody>
      </p:sp>
      <p:cxnSp>
        <p:nvCxnSpPr>
          <p:cNvPr id="46" name="Connettore diritto 45"/>
          <p:cNvCxnSpPr/>
          <p:nvPr/>
        </p:nvCxnSpPr>
        <p:spPr>
          <a:xfrm rot="5400000">
            <a:off x="2150017" y="3222171"/>
            <a:ext cx="3938725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7" name="Figura a mano libera 46"/>
          <p:cNvSpPr/>
          <p:nvPr/>
        </p:nvSpPr>
        <p:spPr>
          <a:xfrm rot="21199033">
            <a:off x="3320347" y="4970005"/>
            <a:ext cx="815340" cy="190500"/>
          </a:xfrm>
          <a:custGeom>
            <a:avLst/>
            <a:gdLst>
              <a:gd name="connsiteX0" fmla="*/ 815340 w 815340"/>
              <a:gd name="connsiteY0" fmla="*/ 0 h 190500"/>
              <a:gd name="connsiteX1" fmla="*/ 480060 w 815340"/>
              <a:gd name="connsiteY1" fmla="*/ 114300 h 190500"/>
              <a:gd name="connsiteX2" fmla="*/ 0 w 815340"/>
              <a:gd name="connsiteY2" fmla="*/ 190500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15340" h="190500">
                <a:moveTo>
                  <a:pt x="815340" y="0"/>
                </a:moveTo>
                <a:cubicBezTo>
                  <a:pt x="715645" y="41275"/>
                  <a:pt x="615950" y="82550"/>
                  <a:pt x="480060" y="114300"/>
                </a:cubicBezTo>
                <a:cubicBezTo>
                  <a:pt x="344170" y="146050"/>
                  <a:pt x="172085" y="168275"/>
                  <a:pt x="0" y="190500"/>
                </a:cubicBezTo>
              </a:path>
            </a:pathLst>
          </a:custGeom>
          <a:ln>
            <a:headEnd type="arrow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48" name="CasellaDiTesto 47"/>
          <p:cNvSpPr txBox="1"/>
          <p:nvPr/>
        </p:nvSpPr>
        <p:spPr>
          <a:xfrm>
            <a:off x="1826947" y="5065255"/>
            <a:ext cx="15969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>
              <a:defRPr sz="1400"/>
            </a:lvl1pPr>
          </a:lstStyle>
          <a:p>
            <a:r>
              <a:rPr lang="it-IT" dirty="0"/>
              <a:t>Piano longitudinale</a:t>
            </a:r>
          </a:p>
        </p:txBody>
      </p:sp>
      <p:grpSp>
        <p:nvGrpSpPr>
          <p:cNvPr id="83" name="Gruppo 82"/>
          <p:cNvGrpSpPr/>
          <p:nvPr/>
        </p:nvGrpSpPr>
        <p:grpSpPr>
          <a:xfrm>
            <a:off x="6094600" y="887136"/>
            <a:ext cx="5778086" cy="2543991"/>
            <a:chOff x="6094600" y="887136"/>
            <a:chExt cx="5778086" cy="2543991"/>
          </a:xfrm>
        </p:grpSpPr>
        <p:cxnSp>
          <p:nvCxnSpPr>
            <p:cNvPr id="51" name="Connettore diritto 50"/>
            <p:cNvCxnSpPr/>
            <p:nvPr/>
          </p:nvCxnSpPr>
          <p:spPr>
            <a:xfrm>
              <a:off x="6094600" y="911477"/>
              <a:ext cx="2" cy="25196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ttore diritto 54"/>
            <p:cNvCxnSpPr/>
            <p:nvPr/>
          </p:nvCxnSpPr>
          <p:spPr>
            <a:xfrm>
              <a:off x="6094602" y="3431127"/>
              <a:ext cx="577808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ttore diritto 56"/>
            <p:cNvCxnSpPr/>
            <p:nvPr/>
          </p:nvCxnSpPr>
          <p:spPr>
            <a:xfrm>
              <a:off x="6276975" y="911225"/>
              <a:ext cx="2254" cy="233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ttore diritto 58"/>
            <p:cNvCxnSpPr/>
            <p:nvPr/>
          </p:nvCxnSpPr>
          <p:spPr>
            <a:xfrm flipH="1">
              <a:off x="11864031" y="896978"/>
              <a:ext cx="3192" cy="25268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ttore diritto 61"/>
            <p:cNvCxnSpPr/>
            <p:nvPr/>
          </p:nvCxnSpPr>
          <p:spPr>
            <a:xfrm flipH="1">
              <a:off x="11676740" y="896978"/>
              <a:ext cx="5860" cy="23512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ttore diritto 63"/>
            <p:cNvCxnSpPr/>
            <p:nvPr/>
          </p:nvCxnSpPr>
          <p:spPr>
            <a:xfrm>
              <a:off x="6270171" y="3248210"/>
              <a:ext cx="5406569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ttore diritto 70"/>
            <p:cNvCxnSpPr/>
            <p:nvPr/>
          </p:nvCxnSpPr>
          <p:spPr>
            <a:xfrm flipV="1">
              <a:off x="6094600" y="907081"/>
              <a:ext cx="182375" cy="414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ttore diritto 80"/>
            <p:cNvCxnSpPr/>
            <p:nvPr/>
          </p:nvCxnSpPr>
          <p:spPr>
            <a:xfrm flipV="1">
              <a:off x="11684848" y="887136"/>
              <a:ext cx="182375" cy="414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Parentesi graffa chiusa 83"/>
          <p:cNvSpPr/>
          <p:nvPr/>
        </p:nvSpPr>
        <p:spPr>
          <a:xfrm rot="5400000">
            <a:off x="8829204" y="730774"/>
            <a:ext cx="314325" cy="5755327"/>
          </a:xfrm>
          <a:prstGeom prst="rightBrace">
            <a:avLst>
              <a:gd name="adj1" fmla="val 78030"/>
              <a:gd name="adj2" fmla="val 35198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5" name="CasellaDiTesto 84"/>
          <p:cNvSpPr txBox="1"/>
          <p:nvPr/>
        </p:nvSpPr>
        <p:spPr>
          <a:xfrm>
            <a:off x="9624524" y="3785747"/>
            <a:ext cx="5100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16m</a:t>
            </a:r>
            <a:endParaRPr lang="it-IT" sz="1400" dirty="0"/>
          </a:p>
        </p:txBody>
      </p:sp>
      <p:sp>
        <p:nvSpPr>
          <p:cNvPr id="86" name="Parentesi graffa chiusa 85"/>
          <p:cNvSpPr/>
          <p:nvPr/>
        </p:nvSpPr>
        <p:spPr>
          <a:xfrm rot="16200000">
            <a:off x="8866874" y="-1892571"/>
            <a:ext cx="242894" cy="5294407"/>
          </a:xfrm>
          <a:prstGeom prst="rightBrace">
            <a:avLst>
              <a:gd name="adj1" fmla="val 78030"/>
              <a:gd name="adj2" fmla="val 38913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7" name="CasellaDiTesto 86"/>
          <p:cNvSpPr txBox="1"/>
          <p:nvPr/>
        </p:nvSpPr>
        <p:spPr>
          <a:xfrm>
            <a:off x="8168204" y="364573"/>
            <a:ext cx="505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15m</a:t>
            </a:r>
            <a:endParaRPr lang="it-IT" sz="1400" dirty="0"/>
          </a:p>
        </p:txBody>
      </p:sp>
      <p:sp>
        <p:nvSpPr>
          <p:cNvPr id="88" name="Parentesi graffa chiusa 87"/>
          <p:cNvSpPr/>
          <p:nvPr/>
        </p:nvSpPr>
        <p:spPr>
          <a:xfrm flipH="1">
            <a:off x="5880756" y="883023"/>
            <a:ext cx="187132" cy="2519076"/>
          </a:xfrm>
          <a:prstGeom prst="rightBrace">
            <a:avLst>
              <a:gd name="adj1" fmla="val 78030"/>
              <a:gd name="adj2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9" name="CasellaDiTesto 88"/>
          <p:cNvSpPr txBox="1"/>
          <p:nvPr/>
        </p:nvSpPr>
        <p:spPr>
          <a:xfrm>
            <a:off x="5488435" y="1989422"/>
            <a:ext cx="418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7m</a:t>
            </a:r>
            <a:endParaRPr lang="it-IT" sz="1400" dirty="0"/>
          </a:p>
        </p:txBody>
      </p:sp>
      <p:sp>
        <p:nvSpPr>
          <p:cNvPr id="90" name="Parentesi graffa chiusa 89"/>
          <p:cNvSpPr/>
          <p:nvPr/>
        </p:nvSpPr>
        <p:spPr>
          <a:xfrm>
            <a:off x="6327779" y="883023"/>
            <a:ext cx="314325" cy="2355476"/>
          </a:xfrm>
          <a:prstGeom prst="rightBrace">
            <a:avLst>
              <a:gd name="adj1" fmla="val 78030"/>
              <a:gd name="adj2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1" name="CasellaDiTesto 90"/>
          <p:cNvSpPr txBox="1"/>
          <p:nvPr/>
        </p:nvSpPr>
        <p:spPr>
          <a:xfrm>
            <a:off x="6642104" y="1917797"/>
            <a:ext cx="554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6,5m</a:t>
            </a:r>
            <a:endParaRPr lang="it-IT" sz="1400" dirty="0"/>
          </a:p>
        </p:txBody>
      </p:sp>
      <p:sp>
        <p:nvSpPr>
          <p:cNvPr id="93" name="Figura a mano libera 92"/>
          <p:cNvSpPr/>
          <p:nvPr/>
        </p:nvSpPr>
        <p:spPr>
          <a:xfrm>
            <a:off x="8268131" y="3875772"/>
            <a:ext cx="667657" cy="362857"/>
          </a:xfrm>
          <a:custGeom>
            <a:avLst/>
            <a:gdLst>
              <a:gd name="connsiteX0" fmla="*/ 0 w 667657"/>
              <a:gd name="connsiteY0" fmla="*/ 362857 h 362857"/>
              <a:gd name="connsiteX1" fmla="*/ 188685 w 667657"/>
              <a:gd name="connsiteY1" fmla="*/ 101600 h 362857"/>
              <a:gd name="connsiteX2" fmla="*/ 667657 w 667657"/>
              <a:gd name="connsiteY2" fmla="*/ 0 h 362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7657" h="362857">
                <a:moveTo>
                  <a:pt x="0" y="362857"/>
                </a:moveTo>
                <a:cubicBezTo>
                  <a:pt x="38704" y="262466"/>
                  <a:pt x="77409" y="162076"/>
                  <a:pt x="188685" y="101600"/>
                </a:cubicBezTo>
                <a:cubicBezTo>
                  <a:pt x="299961" y="41124"/>
                  <a:pt x="483809" y="20562"/>
                  <a:pt x="667657" y="0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4" name="CasellaDiTesto 93"/>
          <p:cNvSpPr txBox="1"/>
          <p:nvPr/>
        </p:nvSpPr>
        <p:spPr>
          <a:xfrm>
            <a:off x="7454675" y="4176810"/>
            <a:ext cx="14270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Piano trasversale</a:t>
            </a:r>
            <a:endParaRPr lang="it-IT" sz="1400" dirty="0"/>
          </a:p>
        </p:txBody>
      </p:sp>
      <p:cxnSp>
        <p:nvCxnSpPr>
          <p:cNvPr id="95" name="Connettore diritto 94"/>
          <p:cNvCxnSpPr/>
          <p:nvPr/>
        </p:nvCxnSpPr>
        <p:spPr>
          <a:xfrm flipV="1">
            <a:off x="5562688" y="3431127"/>
            <a:ext cx="6629312" cy="1057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6" name="Figura a mano libera 95"/>
          <p:cNvSpPr/>
          <p:nvPr/>
        </p:nvSpPr>
        <p:spPr>
          <a:xfrm flipH="1">
            <a:off x="5779977" y="3452188"/>
            <a:ext cx="628759" cy="577473"/>
          </a:xfrm>
          <a:custGeom>
            <a:avLst/>
            <a:gdLst>
              <a:gd name="connsiteX0" fmla="*/ 0 w 628759"/>
              <a:gd name="connsiteY0" fmla="*/ 435428 h 435428"/>
              <a:gd name="connsiteX1" fmla="*/ 537029 w 628759"/>
              <a:gd name="connsiteY1" fmla="*/ 333828 h 435428"/>
              <a:gd name="connsiteX2" fmla="*/ 624114 w 628759"/>
              <a:gd name="connsiteY2" fmla="*/ 0 h 435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8759" h="435428">
                <a:moveTo>
                  <a:pt x="0" y="435428"/>
                </a:moveTo>
                <a:cubicBezTo>
                  <a:pt x="216505" y="420913"/>
                  <a:pt x="433010" y="406399"/>
                  <a:pt x="537029" y="333828"/>
                </a:cubicBezTo>
                <a:cubicBezTo>
                  <a:pt x="641048" y="261257"/>
                  <a:pt x="632581" y="130628"/>
                  <a:pt x="624114" y="0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7" name="CasellaDiTesto 96"/>
          <p:cNvSpPr txBox="1"/>
          <p:nvPr/>
        </p:nvSpPr>
        <p:spPr>
          <a:xfrm>
            <a:off x="5905712" y="3989668"/>
            <a:ext cx="11528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>
              <a:defRPr sz="1400"/>
            </a:lvl1pPr>
          </a:lstStyle>
          <a:p>
            <a:r>
              <a:rPr lang="it-IT" dirty="0"/>
              <a:t>Piano di base</a:t>
            </a:r>
          </a:p>
        </p:txBody>
      </p:sp>
      <p:cxnSp>
        <p:nvCxnSpPr>
          <p:cNvPr id="98" name="Connettore diritto 97"/>
          <p:cNvCxnSpPr/>
          <p:nvPr/>
        </p:nvCxnSpPr>
        <p:spPr>
          <a:xfrm>
            <a:off x="8981336" y="408798"/>
            <a:ext cx="4371" cy="357695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9" name="Figura a mano libera 98"/>
          <p:cNvSpPr/>
          <p:nvPr/>
        </p:nvSpPr>
        <p:spPr>
          <a:xfrm rot="21199033">
            <a:off x="11033822" y="3826989"/>
            <a:ext cx="656824" cy="235650"/>
          </a:xfrm>
          <a:custGeom>
            <a:avLst/>
            <a:gdLst>
              <a:gd name="connsiteX0" fmla="*/ 815340 w 815340"/>
              <a:gd name="connsiteY0" fmla="*/ 0 h 190500"/>
              <a:gd name="connsiteX1" fmla="*/ 480060 w 815340"/>
              <a:gd name="connsiteY1" fmla="*/ 114300 h 190500"/>
              <a:gd name="connsiteX2" fmla="*/ 0 w 815340"/>
              <a:gd name="connsiteY2" fmla="*/ 190500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15340" h="190500">
                <a:moveTo>
                  <a:pt x="815340" y="0"/>
                </a:moveTo>
                <a:cubicBezTo>
                  <a:pt x="715645" y="41275"/>
                  <a:pt x="615950" y="82550"/>
                  <a:pt x="480060" y="114300"/>
                </a:cubicBezTo>
                <a:cubicBezTo>
                  <a:pt x="344170" y="146050"/>
                  <a:pt x="172085" y="168275"/>
                  <a:pt x="0" y="190500"/>
                </a:cubicBezTo>
              </a:path>
            </a:pathLst>
          </a:custGeom>
          <a:ln>
            <a:headEnd type="arrow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00" name="CasellaDiTesto 99"/>
          <p:cNvSpPr txBox="1"/>
          <p:nvPr/>
        </p:nvSpPr>
        <p:spPr>
          <a:xfrm>
            <a:off x="10066069" y="4032447"/>
            <a:ext cx="15969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>
              <a:defRPr sz="1400"/>
            </a:lvl1pPr>
          </a:lstStyle>
          <a:p>
            <a:r>
              <a:rPr lang="it-IT" dirty="0"/>
              <a:t>Piano longitudinale</a:t>
            </a:r>
          </a:p>
        </p:txBody>
      </p:sp>
      <p:sp>
        <p:nvSpPr>
          <p:cNvPr id="103" name="Rettangolo 102"/>
          <p:cNvSpPr/>
          <p:nvPr/>
        </p:nvSpPr>
        <p:spPr>
          <a:xfrm>
            <a:off x="6094356" y="4607071"/>
            <a:ext cx="5778330" cy="215186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4" name="Rettangolo 103"/>
          <p:cNvSpPr/>
          <p:nvPr/>
        </p:nvSpPr>
        <p:spPr>
          <a:xfrm>
            <a:off x="6276974" y="4774712"/>
            <a:ext cx="5399765" cy="1811214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05" name="Connettore diritto 104"/>
          <p:cNvCxnSpPr/>
          <p:nvPr/>
        </p:nvCxnSpPr>
        <p:spPr>
          <a:xfrm>
            <a:off x="8981336" y="4287378"/>
            <a:ext cx="0" cy="257062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7" name="Connettore diritto 106"/>
          <p:cNvCxnSpPr/>
          <p:nvPr/>
        </p:nvCxnSpPr>
        <p:spPr>
          <a:xfrm>
            <a:off x="5779977" y="5686571"/>
            <a:ext cx="6298569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1" name="Figura a mano libera 110"/>
          <p:cNvSpPr/>
          <p:nvPr/>
        </p:nvSpPr>
        <p:spPr>
          <a:xfrm flipV="1">
            <a:off x="6963774" y="4157173"/>
            <a:ext cx="321166" cy="306703"/>
          </a:xfrm>
          <a:custGeom>
            <a:avLst/>
            <a:gdLst>
              <a:gd name="connsiteX0" fmla="*/ 0 w 628759"/>
              <a:gd name="connsiteY0" fmla="*/ 435428 h 435428"/>
              <a:gd name="connsiteX1" fmla="*/ 537029 w 628759"/>
              <a:gd name="connsiteY1" fmla="*/ 333828 h 435428"/>
              <a:gd name="connsiteX2" fmla="*/ 624114 w 628759"/>
              <a:gd name="connsiteY2" fmla="*/ 0 h 435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8759" h="435428">
                <a:moveTo>
                  <a:pt x="0" y="435428"/>
                </a:moveTo>
                <a:cubicBezTo>
                  <a:pt x="216505" y="420913"/>
                  <a:pt x="433010" y="406399"/>
                  <a:pt x="537029" y="333828"/>
                </a:cubicBezTo>
                <a:cubicBezTo>
                  <a:pt x="641048" y="261257"/>
                  <a:pt x="632581" y="130628"/>
                  <a:pt x="624114" y="0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2" name="Figura a mano libera 111"/>
          <p:cNvSpPr/>
          <p:nvPr/>
        </p:nvSpPr>
        <p:spPr>
          <a:xfrm>
            <a:off x="8557260" y="4097680"/>
            <a:ext cx="411480" cy="238100"/>
          </a:xfrm>
          <a:custGeom>
            <a:avLst/>
            <a:gdLst>
              <a:gd name="connsiteX0" fmla="*/ 0 w 411480"/>
              <a:gd name="connsiteY0" fmla="*/ 146660 h 238100"/>
              <a:gd name="connsiteX1" fmla="*/ 99060 w 411480"/>
              <a:gd name="connsiteY1" fmla="*/ 1880 h 238100"/>
              <a:gd name="connsiteX2" fmla="*/ 411480 w 411480"/>
              <a:gd name="connsiteY2" fmla="*/ 238100 h 23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1480" h="238100">
                <a:moveTo>
                  <a:pt x="0" y="146660"/>
                </a:moveTo>
                <a:cubicBezTo>
                  <a:pt x="15240" y="66650"/>
                  <a:pt x="30480" y="-13360"/>
                  <a:pt x="99060" y="1880"/>
                </a:cubicBezTo>
                <a:cubicBezTo>
                  <a:pt x="167640" y="17120"/>
                  <a:pt x="289560" y="127610"/>
                  <a:pt x="411480" y="238100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13" name="Figura a mano libera 112"/>
          <p:cNvSpPr/>
          <p:nvPr/>
        </p:nvSpPr>
        <p:spPr>
          <a:xfrm>
            <a:off x="10363200" y="4274820"/>
            <a:ext cx="396240" cy="1402080"/>
          </a:xfrm>
          <a:custGeom>
            <a:avLst/>
            <a:gdLst>
              <a:gd name="connsiteX0" fmla="*/ 396240 w 396240"/>
              <a:gd name="connsiteY0" fmla="*/ 0 h 1402080"/>
              <a:gd name="connsiteX1" fmla="*/ 289560 w 396240"/>
              <a:gd name="connsiteY1" fmla="*/ 998220 h 1402080"/>
              <a:gd name="connsiteX2" fmla="*/ 0 w 396240"/>
              <a:gd name="connsiteY2" fmla="*/ 1402080 h 1402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6240" h="1402080">
                <a:moveTo>
                  <a:pt x="396240" y="0"/>
                </a:moveTo>
                <a:cubicBezTo>
                  <a:pt x="375920" y="382270"/>
                  <a:pt x="355600" y="764540"/>
                  <a:pt x="289560" y="998220"/>
                </a:cubicBezTo>
                <a:cubicBezTo>
                  <a:pt x="223520" y="1231900"/>
                  <a:pt x="111760" y="1316990"/>
                  <a:pt x="0" y="1402080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14" name="CasellaDiTesto 113"/>
          <p:cNvSpPr txBox="1"/>
          <p:nvPr/>
        </p:nvSpPr>
        <p:spPr>
          <a:xfrm>
            <a:off x="10945273" y="2060761"/>
            <a:ext cx="753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Prora </a:t>
            </a:r>
            <a:endParaRPr lang="it-IT" b="1" dirty="0"/>
          </a:p>
        </p:txBody>
      </p:sp>
      <p:sp>
        <p:nvSpPr>
          <p:cNvPr id="115" name="CasellaDiTesto 114"/>
          <p:cNvSpPr txBox="1"/>
          <p:nvPr/>
        </p:nvSpPr>
        <p:spPr>
          <a:xfrm>
            <a:off x="6745277" y="2282024"/>
            <a:ext cx="788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Poppa</a:t>
            </a:r>
            <a:endParaRPr lang="it-IT" b="1" dirty="0"/>
          </a:p>
        </p:txBody>
      </p:sp>
      <p:sp>
        <p:nvSpPr>
          <p:cNvPr id="116" name="CasellaDiTesto 115"/>
          <p:cNvSpPr txBox="1"/>
          <p:nvPr/>
        </p:nvSpPr>
        <p:spPr>
          <a:xfrm>
            <a:off x="4354688" y="3032767"/>
            <a:ext cx="73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Dritta</a:t>
            </a:r>
            <a:endParaRPr lang="it-IT" b="1" dirty="0"/>
          </a:p>
        </p:txBody>
      </p:sp>
      <p:sp>
        <p:nvSpPr>
          <p:cNvPr id="117" name="CasellaDiTesto 116"/>
          <p:cNvSpPr txBox="1"/>
          <p:nvPr/>
        </p:nvSpPr>
        <p:spPr>
          <a:xfrm>
            <a:off x="3332643" y="3890731"/>
            <a:ext cx="888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Sinistra</a:t>
            </a:r>
            <a:endParaRPr lang="it-IT" b="1" dirty="0"/>
          </a:p>
        </p:txBody>
      </p:sp>
      <p:sp>
        <p:nvSpPr>
          <p:cNvPr id="118" name="CasellaDiTesto 117"/>
          <p:cNvSpPr txBox="1"/>
          <p:nvPr/>
        </p:nvSpPr>
        <p:spPr>
          <a:xfrm>
            <a:off x="8010232" y="1719461"/>
            <a:ext cx="1771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latin typeface="Arial Narrow" panose="020B0606020202030204" pitchFamily="34" charset="0"/>
              </a:rPr>
              <a:t>VISTA DA DRITTA</a:t>
            </a:r>
            <a:endParaRPr lang="it-IT" b="1" dirty="0">
              <a:latin typeface="Arial Narrow" panose="020B0606020202030204" pitchFamily="34" charset="0"/>
            </a:endParaRPr>
          </a:p>
        </p:txBody>
      </p:sp>
      <p:sp>
        <p:nvSpPr>
          <p:cNvPr id="119" name="CasellaDiTesto 118"/>
          <p:cNvSpPr txBox="1"/>
          <p:nvPr/>
        </p:nvSpPr>
        <p:spPr>
          <a:xfrm>
            <a:off x="8010232" y="5899876"/>
            <a:ext cx="1766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latin typeface="Arial Narrow" panose="020B0606020202030204" pitchFamily="34" charset="0"/>
              </a:rPr>
              <a:t>VISTA DA SOPRA</a:t>
            </a:r>
            <a:endParaRPr lang="it-IT" b="1" dirty="0">
              <a:latin typeface="Arial Narrow" panose="020B0606020202030204" pitchFamily="34" charset="0"/>
            </a:endParaRPr>
          </a:p>
        </p:txBody>
      </p:sp>
      <p:sp>
        <p:nvSpPr>
          <p:cNvPr id="120" name="CasellaDiTesto 119"/>
          <p:cNvSpPr txBox="1"/>
          <p:nvPr/>
        </p:nvSpPr>
        <p:spPr>
          <a:xfrm>
            <a:off x="3603417" y="3540333"/>
            <a:ext cx="1393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smtClean="0">
                <a:latin typeface="Arial Narrow" panose="020B0606020202030204" pitchFamily="34" charset="0"/>
              </a:rPr>
              <a:t>VISTA DA POPPA</a:t>
            </a:r>
            <a:endParaRPr lang="it-IT" sz="1400" b="1" dirty="0">
              <a:latin typeface="Arial Narrow" panose="020B0606020202030204" pitchFamily="34" charset="0"/>
            </a:endParaRPr>
          </a:p>
        </p:txBody>
      </p:sp>
      <p:sp>
        <p:nvSpPr>
          <p:cNvPr id="121" name="CasellaDiTesto 120"/>
          <p:cNvSpPr txBox="1"/>
          <p:nvPr/>
        </p:nvSpPr>
        <p:spPr>
          <a:xfrm>
            <a:off x="8661891" y="6242901"/>
            <a:ext cx="73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Dritta</a:t>
            </a:r>
            <a:endParaRPr lang="it-IT" b="1" dirty="0"/>
          </a:p>
        </p:txBody>
      </p:sp>
      <p:sp>
        <p:nvSpPr>
          <p:cNvPr id="122" name="CasellaDiTesto 121"/>
          <p:cNvSpPr txBox="1"/>
          <p:nvPr/>
        </p:nvSpPr>
        <p:spPr>
          <a:xfrm>
            <a:off x="8539136" y="5013804"/>
            <a:ext cx="888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Sinistra</a:t>
            </a:r>
            <a:endParaRPr lang="it-IT" b="1" dirty="0"/>
          </a:p>
        </p:txBody>
      </p:sp>
      <p:sp>
        <p:nvSpPr>
          <p:cNvPr id="123" name="CasellaDiTesto 122"/>
          <p:cNvSpPr txBox="1"/>
          <p:nvPr/>
        </p:nvSpPr>
        <p:spPr>
          <a:xfrm>
            <a:off x="10527775" y="5394565"/>
            <a:ext cx="753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Prora </a:t>
            </a:r>
            <a:endParaRPr lang="it-IT" b="1" dirty="0"/>
          </a:p>
        </p:txBody>
      </p:sp>
      <p:sp>
        <p:nvSpPr>
          <p:cNvPr id="124" name="CasellaDiTesto 123"/>
          <p:cNvSpPr txBox="1"/>
          <p:nvPr/>
        </p:nvSpPr>
        <p:spPr>
          <a:xfrm>
            <a:off x="6327779" y="5615828"/>
            <a:ext cx="788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Poppa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1790646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92" grpId="0" animBg="1"/>
      <p:bldP spid="110" grpId="0" animBg="1"/>
      <p:bldP spid="5" grpId="0"/>
      <p:bldP spid="6" grpId="0"/>
      <p:bldP spid="7" grpId="0"/>
      <p:bldP spid="8" grpId="0" animBg="1"/>
      <p:bldP spid="9" grpId="0"/>
      <p:bldP spid="10" grpId="0"/>
      <p:bldP spid="11" grpId="0"/>
      <p:bldP spid="12" grpId="0"/>
      <p:bldP spid="30" grpId="0" animBg="1"/>
      <p:bldP spid="32" grpId="0"/>
      <p:bldP spid="33" grpId="0" animBg="1"/>
      <p:bldP spid="34" grpId="0"/>
      <p:bldP spid="35" grpId="0" animBg="1"/>
      <p:bldP spid="36" grpId="0"/>
      <p:bldP spid="37" grpId="0" animBg="1"/>
      <p:bldP spid="38" grpId="0"/>
      <p:bldP spid="40" grpId="0" animBg="1"/>
      <p:bldP spid="41" grpId="0"/>
      <p:bldP spid="44" grpId="0" animBg="1"/>
      <p:bldP spid="45" grpId="0"/>
      <p:bldP spid="47" grpId="0" animBg="1"/>
      <p:bldP spid="48" grpId="0"/>
      <p:bldP spid="84" grpId="0" animBg="1"/>
      <p:bldP spid="85" grpId="0"/>
      <p:bldP spid="86" grpId="0" animBg="1"/>
      <p:bldP spid="87" grpId="0"/>
      <p:bldP spid="88" grpId="0" animBg="1"/>
      <p:bldP spid="89" grpId="0"/>
      <p:bldP spid="90" grpId="0" animBg="1"/>
      <p:bldP spid="91" grpId="0"/>
      <p:bldP spid="93" grpId="0" animBg="1"/>
      <p:bldP spid="94" grpId="0"/>
      <p:bldP spid="96" grpId="0" animBg="1"/>
      <p:bldP spid="97" grpId="0"/>
      <p:bldP spid="99" grpId="0" animBg="1"/>
      <p:bldP spid="100" grpId="0"/>
      <p:bldP spid="103" grpId="0" animBg="1"/>
      <p:bldP spid="104" grpId="0" animBg="1"/>
      <p:bldP spid="111" grpId="0" animBg="1"/>
      <p:bldP spid="112" grpId="0" animBg="1"/>
      <p:bldP spid="113" grpId="0" animBg="1"/>
      <p:bldP spid="114" grpId="0"/>
      <p:bldP spid="115" grpId="0"/>
      <p:bldP spid="116" grpId="0"/>
      <p:bldP spid="117" grpId="0"/>
      <p:bldP spid="118" grpId="0"/>
      <p:bldP spid="119" grpId="0"/>
      <p:bldP spid="120" grpId="0"/>
      <p:bldP spid="121" grpId="0"/>
      <p:bldP spid="122" grpId="0"/>
      <p:bldP spid="123" grpId="0"/>
      <p:bldP spid="1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ttangolo 38"/>
          <p:cNvSpPr/>
          <p:nvPr/>
        </p:nvSpPr>
        <p:spPr>
          <a:xfrm>
            <a:off x="2593079" y="1697638"/>
            <a:ext cx="2878803" cy="3139558"/>
          </a:xfrm>
          <a:prstGeom prst="rect">
            <a:avLst/>
          </a:prstGeom>
          <a:solidFill>
            <a:schemeClr val="accent1">
              <a:alpha val="4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2" name="Rettangolo 91"/>
          <p:cNvSpPr/>
          <p:nvPr/>
        </p:nvSpPr>
        <p:spPr>
          <a:xfrm>
            <a:off x="5983979" y="618138"/>
            <a:ext cx="6042921" cy="3139558"/>
          </a:xfrm>
          <a:prstGeom prst="rect">
            <a:avLst/>
          </a:prstGeom>
          <a:solidFill>
            <a:srgbClr val="FFC000">
              <a:alpha val="2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10" name="Rettangolo 109"/>
          <p:cNvSpPr/>
          <p:nvPr/>
        </p:nvSpPr>
        <p:spPr>
          <a:xfrm>
            <a:off x="5976359" y="4473858"/>
            <a:ext cx="6042921" cy="2324888"/>
          </a:xfrm>
          <a:prstGeom prst="rect">
            <a:avLst/>
          </a:prstGeom>
          <a:solidFill>
            <a:schemeClr val="bg2">
              <a:lumMod val="90000"/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0" y="0"/>
            <a:ext cx="30210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Teorema di VARIGNON</a:t>
            </a:r>
            <a:endParaRPr lang="it-IT" sz="24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0" y="308055"/>
            <a:ext cx="30716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b="1" dirty="0" smtClean="0"/>
              <a:t>Spiegato con un esercizio sul carico di una chiatta</a:t>
            </a:r>
            <a:endParaRPr lang="it-IT" sz="1100" b="1" dirty="0"/>
          </a:p>
        </p:txBody>
      </p:sp>
      <p:sp>
        <p:nvSpPr>
          <p:cNvPr id="6" name="Rettangolo 5"/>
          <p:cNvSpPr/>
          <p:nvPr/>
        </p:nvSpPr>
        <p:spPr>
          <a:xfrm>
            <a:off x="1" y="576385"/>
            <a:ext cx="2743418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ESERCIZIO</a:t>
            </a:r>
          </a:p>
          <a:p>
            <a:pPr algn="just"/>
            <a:r>
              <a:rPr lang="it-IT" sz="1200" dirty="0" smtClean="0"/>
              <a:t>Una </a:t>
            </a:r>
            <a:r>
              <a:rPr lang="it-IT" sz="1200" dirty="0"/>
              <a:t>chiatta aperta superiormente, utilizzata per la movimentazione di containers all’interno dell’Interporto di Rotterdam, ha le seguenti caratteristiche:</a:t>
            </a:r>
          </a:p>
          <a:p>
            <a:pPr defTabSz="900113"/>
            <a:r>
              <a:rPr lang="it-IT" sz="1600" b="1" dirty="0"/>
              <a:t>·    </a:t>
            </a:r>
            <a:r>
              <a:rPr lang="it-IT" sz="1600" b="1" dirty="0" smtClean="0"/>
              <a:t>L </a:t>
            </a:r>
            <a:r>
              <a:rPr lang="it-IT" sz="1600" b="1" dirty="0"/>
              <a:t>= 16 m (Li = 15 m)</a:t>
            </a:r>
          </a:p>
          <a:p>
            <a:pPr defTabSz="900113"/>
            <a:r>
              <a:rPr lang="it-IT" sz="1600" b="1" dirty="0"/>
              <a:t>·    </a:t>
            </a:r>
            <a:r>
              <a:rPr lang="it-IT" sz="1600" b="1" dirty="0" smtClean="0"/>
              <a:t>B </a:t>
            </a:r>
            <a:r>
              <a:rPr lang="it-IT" sz="1600" b="1" dirty="0"/>
              <a:t>= 6 m (Bi = 5 m)</a:t>
            </a:r>
          </a:p>
          <a:p>
            <a:pPr defTabSz="900113"/>
            <a:r>
              <a:rPr lang="it-IT" sz="1600" b="1" dirty="0"/>
              <a:t>·    </a:t>
            </a:r>
            <a:r>
              <a:rPr lang="it-IT" sz="1600" b="1" dirty="0" smtClean="0"/>
              <a:t>H </a:t>
            </a:r>
            <a:r>
              <a:rPr lang="it-IT" sz="1600" b="1" dirty="0"/>
              <a:t>= 7 m (6,5 m)</a:t>
            </a:r>
          </a:p>
          <a:p>
            <a:pPr defTabSz="900113"/>
            <a:r>
              <a:rPr lang="it-IT" sz="1600" b="1" dirty="0"/>
              <a:t>·    </a:t>
            </a:r>
            <a:r>
              <a:rPr lang="it-IT" sz="1600" b="1" dirty="0" smtClean="0"/>
              <a:t>T </a:t>
            </a:r>
            <a:r>
              <a:rPr lang="it-IT" sz="1600" b="1" dirty="0"/>
              <a:t>= 2 m</a:t>
            </a:r>
          </a:p>
          <a:p>
            <a:pPr defTabSz="900113"/>
            <a:r>
              <a:rPr lang="it-IT" sz="1600" b="1" dirty="0"/>
              <a:t>·    </a:t>
            </a:r>
            <a:r>
              <a:rPr lang="it-IT" sz="1600" b="1" dirty="0" err="1" smtClean="0">
                <a:latin typeface="Symbol" panose="05050102010706020507" pitchFamily="18" charset="2"/>
              </a:rPr>
              <a:t>g</a:t>
            </a:r>
            <a:r>
              <a:rPr lang="it-IT" sz="1600" b="1" dirty="0" err="1" smtClean="0"/>
              <a:t>a</a:t>
            </a:r>
            <a:r>
              <a:rPr lang="it-IT" sz="1600" b="1" dirty="0" smtClean="0"/>
              <a:t> </a:t>
            </a:r>
            <a:r>
              <a:rPr lang="it-IT" sz="1600" b="1" dirty="0"/>
              <a:t>= 1,025 t/m</a:t>
            </a:r>
            <a:r>
              <a:rPr lang="it-IT" sz="1600" b="1" baseline="30000" dirty="0"/>
              <a:t>3</a:t>
            </a:r>
          </a:p>
          <a:p>
            <a:pPr defTabSz="900113"/>
            <a:r>
              <a:rPr lang="it-IT" sz="1600" b="1" dirty="0"/>
              <a:t>·    </a:t>
            </a:r>
            <a:r>
              <a:rPr lang="it-IT" sz="1600" b="1" dirty="0" smtClean="0"/>
              <a:t>KG </a:t>
            </a:r>
            <a:r>
              <a:rPr lang="it-IT" sz="1600" b="1" dirty="0"/>
              <a:t>= 2,5 m</a:t>
            </a:r>
          </a:p>
          <a:p>
            <a:pPr defTabSz="900113"/>
            <a:r>
              <a:rPr lang="it-IT" sz="1600" b="1" dirty="0"/>
              <a:t>·    </a:t>
            </a:r>
            <a:r>
              <a:rPr lang="it-IT" sz="1600" b="1" dirty="0" smtClean="0"/>
              <a:t>KM </a:t>
            </a:r>
            <a:r>
              <a:rPr lang="it-IT" sz="1600" b="1" dirty="0"/>
              <a:t>= 4 m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3939988" y="76944"/>
            <a:ext cx="8252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/>
              <a:t>FASE 2 </a:t>
            </a:r>
            <a:r>
              <a:rPr lang="it-IT" dirty="0" smtClean="0"/>
              <a:t>– </a:t>
            </a:r>
            <a:r>
              <a:rPr lang="it-IT" sz="2000" b="1" dirty="0" smtClean="0"/>
              <a:t>Mettere la WATER LINE e determinare i dati della chiatta VUOTA</a:t>
            </a:r>
            <a:endParaRPr lang="it-IT" dirty="0"/>
          </a:p>
        </p:txBody>
      </p:sp>
      <p:sp>
        <p:nvSpPr>
          <p:cNvPr id="8" name="Rettangolo 7"/>
          <p:cNvSpPr/>
          <p:nvPr/>
        </p:nvSpPr>
        <p:spPr>
          <a:xfrm>
            <a:off x="3490044" y="915683"/>
            <a:ext cx="349624" cy="36307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/>
          <p:cNvSpPr txBox="1"/>
          <p:nvPr/>
        </p:nvSpPr>
        <p:spPr>
          <a:xfrm>
            <a:off x="3082929" y="472223"/>
            <a:ext cx="12929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Unità di misura</a:t>
            </a:r>
            <a:endParaRPr lang="it-IT" sz="1400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3801693" y="925999"/>
            <a:ext cx="418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1m</a:t>
            </a:r>
            <a:endParaRPr lang="it-IT" sz="1400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3462182" y="672350"/>
            <a:ext cx="418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1m</a:t>
            </a:r>
            <a:endParaRPr lang="it-IT" sz="1400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3449802" y="939446"/>
            <a:ext cx="4796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1m</a:t>
            </a:r>
            <a:r>
              <a:rPr lang="it-IT" sz="1400" baseline="30000" dirty="0" smtClean="0"/>
              <a:t>2</a:t>
            </a:r>
            <a:endParaRPr lang="it-IT" sz="1400" baseline="30000" dirty="0"/>
          </a:p>
        </p:txBody>
      </p:sp>
      <p:grpSp>
        <p:nvGrpSpPr>
          <p:cNvPr id="31" name="Gruppo 30"/>
          <p:cNvGrpSpPr/>
          <p:nvPr/>
        </p:nvGrpSpPr>
        <p:grpSpPr>
          <a:xfrm>
            <a:off x="3035304" y="1975223"/>
            <a:ext cx="2162175" cy="2545976"/>
            <a:chOff x="5372100" y="1264024"/>
            <a:chExt cx="2162175" cy="2545976"/>
          </a:xfrm>
        </p:grpSpPr>
        <p:sp>
          <p:nvSpPr>
            <p:cNvPr id="17" name="Figura a mano libera 16"/>
            <p:cNvSpPr/>
            <p:nvPr/>
          </p:nvSpPr>
          <p:spPr>
            <a:xfrm>
              <a:off x="5372100" y="1276350"/>
              <a:ext cx="0" cy="2533650"/>
            </a:xfrm>
            <a:custGeom>
              <a:avLst/>
              <a:gdLst>
                <a:gd name="connsiteX0" fmla="*/ 0 w 0"/>
                <a:gd name="connsiteY0" fmla="*/ 0 h 2533650"/>
                <a:gd name="connsiteX1" fmla="*/ 0 w 0"/>
                <a:gd name="connsiteY1" fmla="*/ 2533650 h 2533650"/>
                <a:gd name="connsiteX2" fmla="*/ 0 w 0"/>
                <a:gd name="connsiteY2" fmla="*/ 2533650 h 2533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h="2533650">
                  <a:moveTo>
                    <a:pt x="0" y="0"/>
                  </a:moveTo>
                  <a:lnTo>
                    <a:pt x="0" y="2533650"/>
                  </a:lnTo>
                  <a:lnTo>
                    <a:pt x="0" y="2533650"/>
                  </a:ln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8" name="Figura a mano libera 17"/>
            <p:cNvSpPr/>
            <p:nvPr/>
          </p:nvSpPr>
          <p:spPr>
            <a:xfrm>
              <a:off x="7534275" y="1276350"/>
              <a:ext cx="0" cy="2533650"/>
            </a:xfrm>
            <a:custGeom>
              <a:avLst/>
              <a:gdLst>
                <a:gd name="connsiteX0" fmla="*/ 0 w 0"/>
                <a:gd name="connsiteY0" fmla="*/ 0 h 2533650"/>
                <a:gd name="connsiteX1" fmla="*/ 0 w 0"/>
                <a:gd name="connsiteY1" fmla="*/ 2533650 h 2533650"/>
                <a:gd name="connsiteX2" fmla="*/ 0 w 0"/>
                <a:gd name="connsiteY2" fmla="*/ 2533650 h 2533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h="2533650">
                  <a:moveTo>
                    <a:pt x="0" y="0"/>
                  </a:moveTo>
                  <a:lnTo>
                    <a:pt x="0" y="2533650"/>
                  </a:lnTo>
                  <a:lnTo>
                    <a:pt x="0" y="2533650"/>
                  </a:ln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0" name="Connettore diritto 19"/>
            <p:cNvCxnSpPr>
              <a:endCxn id="18" idx="1"/>
            </p:cNvCxnSpPr>
            <p:nvPr/>
          </p:nvCxnSpPr>
          <p:spPr>
            <a:xfrm>
              <a:off x="5372100" y="3810000"/>
              <a:ext cx="216217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Figura a mano libera 20"/>
            <p:cNvSpPr/>
            <p:nvPr/>
          </p:nvSpPr>
          <p:spPr>
            <a:xfrm>
              <a:off x="5553074" y="1276350"/>
              <a:ext cx="100477" cy="2352675"/>
            </a:xfrm>
            <a:custGeom>
              <a:avLst/>
              <a:gdLst>
                <a:gd name="connsiteX0" fmla="*/ 0 w 0"/>
                <a:gd name="connsiteY0" fmla="*/ 0 h 2533650"/>
                <a:gd name="connsiteX1" fmla="*/ 0 w 0"/>
                <a:gd name="connsiteY1" fmla="*/ 2533650 h 2533650"/>
                <a:gd name="connsiteX2" fmla="*/ 0 w 0"/>
                <a:gd name="connsiteY2" fmla="*/ 2533650 h 2533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h="2533650">
                  <a:moveTo>
                    <a:pt x="0" y="0"/>
                  </a:moveTo>
                  <a:lnTo>
                    <a:pt x="0" y="2533650"/>
                  </a:lnTo>
                  <a:lnTo>
                    <a:pt x="0" y="2533650"/>
                  </a:ln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2" name="Figura a mano libera 21"/>
            <p:cNvSpPr/>
            <p:nvPr/>
          </p:nvSpPr>
          <p:spPr>
            <a:xfrm>
              <a:off x="7353299" y="1266825"/>
              <a:ext cx="100477" cy="2352675"/>
            </a:xfrm>
            <a:custGeom>
              <a:avLst/>
              <a:gdLst>
                <a:gd name="connsiteX0" fmla="*/ 0 w 0"/>
                <a:gd name="connsiteY0" fmla="*/ 0 h 2533650"/>
                <a:gd name="connsiteX1" fmla="*/ 0 w 0"/>
                <a:gd name="connsiteY1" fmla="*/ 2533650 h 2533650"/>
                <a:gd name="connsiteX2" fmla="*/ 0 w 0"/>
                <a:gd name="connsiteY2" fmla="*/ 2533650 h 2533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h="2533650">
                  <a:moveTo>
                    <a:pt x="0" y="0"/>
                  </a:moveTo>
                  <a:lnTo>
                    <a:pt x="0" y="2533650"/>
                  </a:lnTo>
                  <a:lnTo>
                    <a:pt x="0" y="2533650"/>
                  </a:ln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4" name="Connettore diritto 23"/>
            <p:cNvCxnSpPr>
              <a:stCxn id="21" idx="1"/>
              <a:endCxn id="22" idx="1"/>
            </p:cNvCxnSpPr>
            <p:nvPr/>
          </p:nvCxnSpPr>
          <p:spPr>
            <a:xfrm flipV="1">
              <a:off x="5553074" y="3619500"/>
              <a:ext cx="1800225" cy="952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Connettore diritto 26"/>
            <p:cNvCxnSpPr>
              <a:stCxn id="17" idx="0"/>
              <a:endCxn id="21" idx="0"/>
            </p:cNvCxnSpPr>
            <p:nvPr/>
          </p:nvCxnSpPr>
          <p:spPr>
            <a:xfrm>
              <a:off x="5372100" y="1276350"/>
              <a:ext cx="18097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Connettore diritto 28"/>
            <p:cNvCxnSpPr/>
            <p:nvPr/>
          </p:nvCxnSpPr>
          <p:spPr>
            <a:xfrm>
              <a:off x="7353299" y="1264024"/>
              <a:ext cx="18097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3" name="Connettore diritto 42"/>
          <p:cNvCxnSpPr/>
          <p:nvPr/>
        </p:nvCxnSpPr>
        <p:spPr>
          <a:xfrm>
            <a:off x="2280972" y="4521199"/>
            <a:ext cx="3590383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Connettore diritto 45"/>
          <p:cNvCxnSpPr/>
          <p:nvPr/>
        </p:nvCxnSpPr>
        <p:spPr>
          <a:xfrm rot="5400000">
            <a:off x="2150017" y="3222171"/>
            <a:ext cx="3938725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83" name="Gruppo 82"/>
          <p:cNvGrpSpPr/>
          <p:nvPr/>
        </p:nvGrpSpPr>
        <p:grpSpPr>
          <a:xfrm>
            <a:off x="6094600" y="887136"/>
            <a:ext cx="5778086" cy="2543991"/>
            <a:chOff x="6094600" y="887136"/>
            <a:chExt cx="5778086" cy="2543991"/>
          </a:xfrm>
        </p:grpSpPr>
        <p:cxnSp>
          <p:nvCxnSpPr>
            <p:cNvPr id="51" name="Connettore diritto 50"/>
            <p:cNvCxnSpPr/>
            <p:nvPr/>
          </p:nvCxnSpPr>
          <p:spPr>
            <a:xfrm>
              <a:off x="6094600" y="911477"/>
              <a:ext cx="2" cy="25196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ttore diritto 54"/>
            <p:cNvCxnSpPr/>
            <p:nvPr/>
          </p:nvCxnSpPr>
          <p:spPr>
            <a:xfrm>
              <a:off x="6094602" y="3431127"/>
              <a:ext cx="577808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ttore diritto 56"/>
            <p:cNvCxnSpPr/>
            <p:nvPr/>
          </p:nvCxnSpPr>
          <p:spPr>
            <a:xfrm>
              <a:off x="6276975" y="911225"/>
              <a:ext cx="2254" cy="233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ttore diritto 58"/>
            <p:cNvCxnSpPr/>
            <p:nvPr/>
          </p:nvCxnSpPr>
          <p:spPr>
            <a:xfrm flipH="1">
              <a:off x="11864031" y="896978"/>
              <a:ext cx="3192" cy="25268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ttore diritto 61"/>
            <p:cNvCxnSpPr/>
            <p:nvPr/>
          </p:nvCxnSpPr>
          <p:spPr>
            <a:xfrm flipH="1">
              <a:off x="11676740" y="896978"/>
              <a:ext cx="5860" cy="23512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ttore diritto 63"/>
            <p:cNvCxnSpPr/>
            <p:nvPr/>
          </p:nvCxnSpPr>
          <p:spPr>
            <a:xfrm>
              <a:off x="6270171" y="3248210"/>
              <a:ext cx="5406569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ttore diritto 70"/>
            <p:cNvCxnSpPr/>
            <p:nvPr/>
          </p:nvCxnSpPr>
          <p:spPr>
            <a:xfrm flipV="1">
              <a:off x="6094600" y="907081"/>
              <a:ext cx="182375" cy="414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ttore diritto 80"/>
            <p:cNvCxnSpPr/>
            <p:nvPr/>
          </p:nvCxnSpPr>
          <p:spPr>
            <a:xfrm flipV="1">
              <a:off x="11684848" y="887136"/>
              <a:ext cx="182375" cy="414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5" name="Connettore diritto 94"/>
          <p:cNvCxnSpPr/>
          <p:nvPr/>
        </p:nvCxnSpPr>
        <p:spPr>
          <a:xfrm flipV="1">
            <a:off x="5562688" y="3431127"/>
            <a:ext cx="6629312" cy="1057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8" name="Connettore diritto 97"/>
          <p:cNvCxnSpPr/>
          <p:nvPr/>
        </p:nvCxnSpPr>
        <p:spPr>
          <a:xfrm>
            <a:off x="8981336" y="408798"/>
            <a:ext cx="4371" cy="357695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3" name="Rettangolo 102"/>
          <p:cNvSpPr/>
          <p:nvPr/>
        </p:nvSpPr>
        <p:spPr>
          <a:xfrm>
            <a:off x="6094356" y="4607071"/>
            <a:ext cx="5778330" cy="215186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4" name="Rettangolo 103"/>
          <p:cNvSpPr/>
          <p:nvPr/>
        </p:nvSpPr>
        <p:spPr>
          <a:xfrm>
            <a:off x="6276974" y="4774712"/>
            <a:ext cx="5399765" cy="1811214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05" name="Connettore diritto 104"/>
          <p:cNvCxnSpPr/>
          <p:nvPr/>
        </p:nvCxnSpPr>
        <p:spPr>
          <a:xfrm>
            <a:off x="8981336" y="4287378"/>
            <a:ext cx="0" cy="257062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7" name="Connettore diritto 106"/>
          <p:cNvCxnSpPr/>
          <p:nvPr/>
        </p:nvCxnSpPr>
        <p:spPr>
          <a:xfrm>
            <a:off x="5779977" y="5686571"/>
            <a:ext cx="6298569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4" name="CasellaDiTesto 113"/>
          <p:cNvSpPr txBox="1"/>
          <p:nvPr/>
        </p:nvSpPr>
        <p:spPr>
          <a:xfrm>
            <a:off x="10945273" y="2060761"/>
            <a:ext cx="753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Prora </a:t>
            </a:r>
            <a:endParaRPr lang="it-IT" b="1" dirty="0"/>
          </a:p>
        </p:txBody>
      </p:sp>
      <p:sp>
        <p:nvSpPr>
          <p:cNvPr id="115" name="CasellaDiTesto 114"/>
          <p:cNvSpPr txBox="1"/>
          <p:nvPr/>
        </p:nvSpPr>
        <p:spPr>
          <a:xfrm>
            <a:off x="6745277" y="2282024"/>
            <a:ext cx="788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Poppa</a:t>
            </a:r>
            <a:endParaRPr lang="it-IT" b="1" dirty="0"/>
          </a:p>
        </p:txBody>
      </p:sp>
      <p:sp>
        <p:nvSpPr>
          <p:cNvPr id="116" name="CasellaDiTesto 115"/>
          <p:cNvSpPr txBox="1"/>
          <p:nvPr/>
        </p:nvSpPr>
        <p:spPr>
          <a:xfrm>
            <a:off x="4354688" y="3032767"/>
            <a:ext cx="73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Dritta</a:t>
            </a:r>
            <a:endParaRPr lang="it-IT" b="1" dirty="0"/>
          </a:p>
        </p:txBody>
      </p:sp>
      <p:sp>
        <p:nvSpPr>
          <p:cNvPr id="117" name="CasellaDiTesto 116"/>
          <p:cNvSpPr txBox="1"/>
          <p:nvPr/>
        </p:nvSpPr>
        <p:spPr>
          <a:xfrm>
            <a:off x="3332643" y="3890731"/>
            <a:ext cx="888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Sinistra</a:t>
            </a:r>
            <a:endParaRPr lang="it-IT" b="1" dirty="0"/>
          </a:p>
        </p:txBody>
      </p:sp>
      <p:sp>
        <p:nvSpPr>
          <p:cNvPr id="118" name="CasellaDiTesto 117"/>
          <p:cNvSpPr txBox="1"/>
          <p:nvPr/>
        </p:nvSpPr>
        <p:spPr>
          <a:xfrm>
            <a:off x="8010232" y="1719461"/>
            <a:ext cx="1771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latin typeface="Arial Narrow" panose="020B0606020202030204" pitchFamily="34" charset="0"/>
              </a:rPr>
              <a:t>VISTA DA DRITTA</a:t>
            </a:r>
            <a:endParaRPr lang="it-IT" b="1" dirty="0">
              <a:latin typeface="Arial Narrow" panose="020B0606020202030204" pitchFamily="34" charset="0"/>
            </a:endParaRPr>
          </a:p>
        </p:txBody>
      </p:sp>
      <p:sp>
        <p:nvSpPr>
          <p:cNvPr id="119" name="CasellaDiTesto 118"/>
          <p:cNvSpPr txBox="1"/>
          <p:nvPr/>
        </p:nvSpPr>
        <p:spPr>
          <a:xfrm>
            <a:off x="8010232" y="5899876"/>
            <a:ext cx="1766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latin typeface="Arial Narrow" panose="020B0606020202030204" pitchFamily="34" charset="0"/>
              </a:rPr>
              <a:t>VISTA DA SOPRA</a:t>
            </a:r>
            <a:endParaRPr lang="it-IT" b="1" dirty="0">
              <a:latin typeface="Arial Narrow" panose="020B0606020202030204" pitchFamily="34" charset="0"/>
            </a:endParaRPr>
          </a:p>
        </p:txBody>
      </p:sp>
      <p:sp>
        <p:nvSpPr>
          <p:cNvPr id="120" name="CasellaDiTesto 119"/>
          <p:cNvSpPr txBox="1"/>
          <p:nvPr/>
        </p:nvSpPr>
        <p:spPr>
          <a:xfrm>
            <a:off x="3603417" y="3540333"/>
            <a:ext cx="1393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smtClean="0">
                <a:latin typeface="Arial Narrow" panose="020B0606020202030204" pitchFamily="34" charset="0"/>
              </a:rPr>
              <a:t>VISTA DA POPPA</a:t>
            </a:r>
            <a:endParaRPr lang="it-IT" sz="1400" b="1" dirty="0">
              <a:latin typeface="Arial Narrow" panose="020B0606020202030204" pitchFamily="34" charset="0"/>
            </a:endParaRPr>
          </a:p>
        </p:txBody>
      </p:sp>
      <p:sp>
        <p:nvSpPr>
          <p:cNvPr id="121" name="CasellaDiTesto 120"/>
          <p:cNvSpPr txBox="1"/>
          <p:nvPr/>
        </p:nvSpPr>
        <p:spPr>
          <a:xfrm>
            <a:off x="8661891" y="6242901"/>
            <a:ext cx="73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Dritta</a:t>
            </a:r>
            <a:endParaRPr lang="it-IT" b="1" dirty="0"/>
          </a:p>
        </p:txBody>
      </p:sp>
      <p:sp>
        <p:nvSpPr>
          <p:cNvPr id="122" name="CasellaDiTesto 121"/>
          <p:cNvSpPr txBox="1"/>
          <p:nvPr/>
        </p:nvSpPr>
        <p:spPr>
          <a:xfrm>
            <a:off x="8539136" y="5013804"/>
            <a:ext cx="888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Sinistra</a:t>
            </a:r>
            <a:endParaRPr lang="it-IT" b="1" dirty="0"/>
          </a:p>
        </p:txBody>
      </p:sp>
      <p:sp>
        <p:nvSpPr>
          <p:cNvPr id="123" name="CasellaDiTesto 122"/>
          <p:cNvSpPr txBox="1"/>
          <p:nvPr/>
        </p:nvSpPr>
        <p:spPr>
          <a:xfrm>
            <a:off x="10527775" y="5394565"/>
            <a:ext cx="753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Prora </a:t>
            </a:r>
            <a:endParaRPr lang="it-IT" b="1" dirty="0"/>
          </a:p>
        </p:txBody>
      </p:sp>
      <p:sp>
        <p:nvSpPr>
          <p:cNvPr id="124" name="CasellaDiTesto 123"/>
          <p:cNvSpPr txBox="1"/>
          <p:nvPr/>
        </p:nvSpPr>
        <p:spPr>
          <a:xfrm>
            <a:off x="6327779" y="5615828"/>
            <a:ext cx="788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Poppa</a:t>
            </a:r>
            <a:endParaRPr lang="it-IT" b="1" dirty="0"/>
          </a:p>
        </p:txBody>
      </p:sp>
      <p:sp>
        <p:nvSpPr>
          <p:cNvPr id="2" name="Rettangolo 1"/>
          <p:cNvSpPr/>
          <p:nvPr/>
        </p:nvSpPr>
        <p:spPr>
          <a:xfrm>
            <a:off x="-5889" y="3414649"/>
            <a:ext cx="2322688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dirty="0" smtClean="0"/>
              <a:t>Determinare: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it-IT" sz="1200" b="1" dirty="0" smtClean="0"/>
              <a:t>Volume di immersione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it-IT" sz="1200" b="1" dirty="0" smtClean="0"/>
              <a:t>Dislocamento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it-IT" sz="1200" b="1" dirty="0" smtClean="0"/>
              <a:t>Dislocamento unitario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it-IT" sz="1200" b="1" dirty="0" smtClean="0"/>
              <a:t>Volume totale della chiatta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it-IT" sz="1200" b="1" dirty="0" smtClean="0"/>
              <a:t>Peso specifico della chiatta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it-IT" sz="1200" b="1" dirty="0" smtClean="0"/>
              <a:t>Bordo Libero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it-IT" sz="1200" b="1" dirty="0" smtClean="0"/>
              <a:t>Riserva di stabilità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it-IT" sz="1200" b="1" dirty="0" smtClean="0"/>
              <a:t>Altezza metacentrica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200" dirty="0" smtClean="0"/>
          </a:p>
        </p:txBody>
      </p:sp>
      <p:cxnSp>
        <p:nvCxnSpPr>
          <p:cNvPr id="13" name="Connettore diritto 12"/>
          <p:cNvCxnSpPr/>
          <p:nvPr/>
        </p:nvCxnSpPr>
        <p:spPr>
          <a:xfrm>
            <a:off x="2374709" y="3793518"/>
            <a:ext cx="3296084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1" name="Connettore diritto 100"/>
          <p:cNvCxnSpPr/>
          <p:nvPr/>
        </p:nvCxnSpPr>
        <p:spPr>
          <a:xfrm flipV="1">
            <a:off x="5778795" y="2705948"/>
            <a:ext cx="6413205" cy="7256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CasellaDiTesto 15"/>
          <p:cNvSpPr txBox="1"/>
          <p:nvPr/>
        </p:nvSpPr>
        <p:spPr>
          <a:xfrm>
            <a:off x="5464718" y="2681344"/>
            <a:ext cx="5632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smtClean="0">
                <a:solidFill>
                  <a:srgbClr val="0070C0"/>
                </a:solidFill>
              </a:rPr>
              <a:t>WL</a:t>
            </a:r>
            <a:endParaRPr lang="it-IT" sz="1600" b="1" dirty="0">
              <a:solidFill>
                <a:srgbClr val="0070C0"/>
              </a:solidFill>
            </a:endParaRPr>
          </a:p>
        </p:txBody>
      </p:sp>
      <p:sp>
        <p:nvSpPr>
          <p:cNvPr id="102" name="CasellaDiTesto 101"/>
          <p:cNvSpPr txBox="1"/>
          <p:nvPr/>
        </p:nvSpPr>
        <p:spPr>
          <a:xfrm>
            <a:off x="1918584" y="3617093"/>
            <a:ext cx="5632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smtClean="0">
                <a:solidFill>
                  <a:srgbClr val="0070C0"/>
                </a:solidFill>
              </a:rPr>
              <a:t>WL</a:t>
            </a:r>
            <a:endParaRPr lang="it-IT" sz="1600" b="1" dirty="0">
              <a:solidFill>
                <a:srgbClr val="0070C0"/>
              </a:solidFill>
            </a:endParaRPr>
          </a:p>
        </p:txBody>
      </p:sp>
      <p:sp>
        <p:nvSpPr>
          <p:cNvPr id="19" name="Parentesi graffa chiusa 18"/>
          <p:cNvSpPr/>
          <p:nvPr/>
        </p:nvSpPr>
        <p:spPr>
          <a:xfrm>
            <a:off x="6455391" y="2705948"/>
            <a:ext cx="464064" cy="735751"/>
          </a:xfrm>
          <a:prstGeom prst="rightBrace">
            <a:avLst>
              <a:gd name="adj1" fmla="val 37742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CasellaDiTesto 22"/>
          <p:cNvSpPr txBox="1"/>
          <p:nvPr/>
        </p:nvSpPr>
        <p:spPr>
          <a:xfrm>
            <a:off x="6921251" y="2882416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2m</a:t>
            </a:r>
            <a:endParaRPr lang="it-IT" dirty="0"/>
          </a:p>
        </p:txBody>
      </p:sp>
      <p:sp>
        <p:nvSpPr>
          <p:cNvPr id="106" name="Parentesi graffa chiusa 105"/>
          <p:cNvSpPr/>
          <p:nvPr/>
        </p:nvSpPr>
        <p:spPr>
          <a:xfrm>
            <a:off x="5448007" y="3786370"/>
            <a:ext cx="464064" cy="735751"/>
          </a:xfrm>
          <a:prstGeom prst="rightBrace">
            <a:avLst>
              <a:gd name="adj1" fmla="val 37742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8" name="CasellaDiTesto 107"/>
          <p:cNvSpPr txBox="1"/>
          <p:nvPr/>
        </p:nvSpPr>
        <p:spPr>
          <a:xfrm>
            <a:off x="5913867" y="3962838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2m</a:t>
            </a:r>
            <a:endParaRPr lang="it-IT" dirty="0"/>
          </a:p>
        </p:txBody>
      </p:sp>
      <p:sp>
        <p:nvSpPr>
          <p:cNvPr id="25" name="Rettangolo 24"/>
          <p:cNvSpPr/>
          <p:nvPr/>
        </p:nvSpPr>
        <p:spPr>
          <a:xfrm>
            <a:off x="218516" y="5202746"/>
            <a:ext cx="545227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00113"/>
            <a:r>
              <a:rPr lang="it-IT" sz="1200" b="1" dirty="0"/>
              <a:t>·  Volume di </a:t>
            </a:r>
            <a:r>
              <a:rPr lang="it-IT" sz="1200" b="1" dirty="0" smtClean="0"/>
              <a:t>immersione =      = L*B*T = 2m * 6m * 16m = </a:t>
            </a:r>
            <a:r>
              <a:rPr lang="it-IT" sz="1200" b="1" dirty="0" smtClean="0">
                <a:solidFill>
                  <a:srgbClr val="FF0000"/>
                </a:solidFill>
              </a:rPr>
              <a:t>192m</a:t>
            </a:r>
            <a:r>
              <a:rPr lang="it-IT" sz="1200" b="1" baseline="30000" dirty="0" smtClean="0">
                <a:solidFill>
                  <a:srgbClr val="FF0000"/>
                </a:solidFill>
              </a:rPr>
              <a:t>3</a:t>
            </a:r>
          </a:p>
          <a:p>
            <a:pPr defTabSz="900113"/>
            <a:r>
              <a:rPr lang="it-IT" sz="1200" b="1" dirty="0" smtClean="0"/>
              <a:t>·  Dislocamento = </a:t>
            </a:r>
            <a:r>
              <a:rPr lang="el-GR" sz="1200" b="1" dirty="0" smtClean="0"/>
              <a:t>Δ</a:t>
            </a:r>
            <a:r>
              <a:rPr lang="it-IT" sz="1200" b="1" dirty="0" smtClean="0"/>
              <a:t> =    * </a:t>
            </a:r>
            <a:r>
              <a:rPr lang="it-IT" sz="1200" b="1" dirty="0" err="1" smtClean="0">
                <a:latin typeface="Symbol" panose="05050102010706020507" pitchFamily="18" charset="2"/>
              </a:rPr>
              <a:t>g</a:t>
            </a:r>
            <a:r>
              <a:rPr lang="it-IT" sz="1200" b="1" dirty="0" err="1" smtClean="0"/>
              <a:t>a</a:t>
            </a:r>
            <a:r>
              <a:rPr lang="it-IT" sz="1200" b="1" dirty="0" smtClean="0"/>
              <a:t> = 192m</a:t>
            </a:r>
            <a:r>
              <a:rPr lang="it-IT" sz="1200" b="1" baseline="30000" dirty="0" smtClean="0"/>
              <a:t>3</a:t>
            </a:r>
            <a:r>
              <a:rPr lang="it-IT" sz="1200" b="1" dirty="0" smtClean="0"/>
              <a:t> * 1,025 t/m</a:t>
            </a:r>
            <a:r>
              <a:rPr lang="it-IT" sz="1200" b="1" baseline="30000" dirty="0" smtClean="0"/>
              <a:t>3</a:t>
            </a:r>
            <a:r>
              <a:rPr lang="it-IT" sz="1200" b="1" dirty="0" smtClean="0"/>
              <a:t> = </a:t>
            </a:r>
            <a:r>
              <a:rPr lang="it-IT" sz="1200" b="1" dirty="0" smtClean="0">
                <a:solidFill>
                  <a:srgbClr val="FF0000"/>
                </a:solidFill>
              </a:rPr>
              <a:t>196,8 t</a:t>
            </a:r>
            <a:endParaRPr lang="it-IT" sz="1200" b="1" dirty="0">
              <a:solidFill>
                <a:srgbClr val="FF0000"/>
              </a:solidFill>
            </a:endParaRPr>
          </a:p>
          <a:p>
            <a:pPr defTabSz="900113"/>
            <a:r>
              <a:rPr lang="it-IT" sz="1200" b="1" dirty="0"/>
              <a:t>·  Dislocamento </a:t>
            </a:r>
            <a:r>
              <a:rPr lang="it-IT" sz="1200" b="1" dirty="0" smtClean="0"/>
              <a:t>unitario </a:t>
            </a:r>
            <a:r>
              <a:rPr lang="it-IT" sz="1050" b="1" dirty="0" smtClean="0"/>
              <a:t>= 0,01m*L*B*</a:t>
            </a:r>
            <a:r>
              <a:rPr lang="it-IT" sz="1050" b="1" dirty="0" err="1" smtClean="0">
                <a:latin typeface="Symbol" panose="05050102010706020507" pitchFamily="18" charset="2"/>
              </a:rPr>
              <a:t>g</a:t>
            </a:r>
            <a:r>
              <a:rPr lang="it-IT" sz="1050" b="1" dirty="0" err="1" smtClean="0"/>
              <a:t>a</a:t>
            </a:r>
            <a:r>
              <a:rPr lang="it-IT" sz="1050" b="1" dirty="0" smtClean="0"/>
              <a:t> = 0,01m* 6m* 16m * 1,025 t/m</a:t>
            </a:r>
            <a:r>
              <a:rPr lang="it-IT" sz="1050" b="1" baseline="30000" dirty="0" smtClean="0"/>
              <a:t>3</a:t>
            </a:r>
            <a:r>
              <a:rPr lang="it-IT" sz="1050" b="1" dirty="0" smtClean="0"/>
              <a:t> = </a:t>
            </a:r>
            <a:r>
              <a:rPr lang="it-IT" sz="1050" b="1" dirty="0" smtClean="0">
                <a:solidFill>
                  <a:srgbClr val="FF0000"/>
                </a:solidFill>
              </a:rPr>
              <a:t>0,984 t</a:t>
            </a:r>
            <a:r>
              <a:rPr lang="it-IT" sz="1050" b="1" dirty="0" smtClean="0"/>
              <a:t> (t/cm)</a:t>
            </a:r>
            <a:endParaRPr lang="it-IT" sz="1050" b="1" dirty="0"/>
          </a:p>
          <a:p>
            <a:pPr defTabSz="900113"/>
            <a:r>
              <a:rPr lang="it-IT" sz="1200" b="1" dirty="0"/>
              <a:t>·  Volume totale della </a:t>
            </a:r>
            <a:r>
              <a:rPr lang="it-IT" sz="1200" b="1" dirty="0" smtClean="0"/>
              <a:t>chiatta = L*H*B = 16m*7m*6m = </a:t>
            </a:r>
            <a:r>
              <a:rPr lang="it-IT" sz="1200" b="1" dirty="0" smtClean="0">
                <a:solidFill>
                  <a:srgbClr val="FF0000"/>
                </a:solidFill>
              </a:rPr>
              <a:t>672m</a:t>
            </a:r>
            <a:r>
              <a:rPr lang="it-IT" sz="1200" b="1" baseline="30000" dirty="0" smtClean="0">
                <a:solidFill>
                  <a:srgbClr val="FF0000"/>
                </a:solidFill>
              </a:rPr>
              <a:t>3</a:t>
            </a:r>
            <a:endParaRPr lang="it-IT" sz="1200" b="1" baseline="30000" dirty="0">
              <a:solidFill>
                <a:srgbClr val="FF0000"/>
              </a:solidFill>
            </a:endParaRPr>
          </a:p>
          <a:p>
            <a:pPr defTabSz="900113"/>
            <a:r>
              <a:rPr lang="it-IT" sz="1200" b="1" dirty="0"/>
              <a:t>·  Peso specifico della </a:t>
            </a:r>
            <a:r>
              <a:rPr lang="it-IT" sz="1200" b="1" dirty="0" smtClean="0"/>
              <a:t>chiatta = </a:t>
            </a:r>
            <a:r>
              <a:rPr lang="it-IT" sz="1000" b="1" dirty="0" smtClean="0"/>
              <a:t>Dislocamento/Volume totale = 196,8t/672m</a:t>
            </a:r>
            <a:r>
              <a:rPr lang="it-IT" sz="1000" b="1" baseline="30000" dirty="0" smtClean="0"/>
              <a:t>3</a:t>
            </a:r>
            <a:r>
              <a:rPr lang="it-IT" sz="1000" b="1" dirty="0" smtClean="0"/>
              <a:t> = </a:t>
            </a:r>
            <a:r>
              <a:rPr lang="it-IT" sz="1000" b="1" dirty="0" smtClean="0">
                <a:solidFill>
                  <a:srgbClr val="FF0000"/>
                </a:solidFill>
              </a:rPr>
              <a:t>0,292857t/m</a:t>
            </a:r>
            <a:r>
              <a:rPr lang="it-IT" sz="1000" b="1" baseline="30000" dirty="0" smtClean="0">
                <a:solidFill>
                  <a:srgbClr val="FF0000"/>
                </a:solidFill>
              </a:rPr>
              <a:t>3</a:t>
            </a:r>
            <a:endParaRPr lang="it-IT" sz="1000" b="1" baseline="30000" dirty="0">
              <a:solidFill>
                <a:srgbClr val="FF0000"/>
              </a:solidFill>
            </a:endParaRPr>
          </a:p>
          <a:p>
            <a:pPr defTabSz="900113"/>
            <a:r>
              <a:rPr lang="it-IT" sz="1200" b="1" dirty="0"/>
              <a:t>·  Bordo </a:t>
            </a:r>
            <a:r>
              <a:rPr lang="it-IT" sz="1200" b="1" dirty="0" smtClean="0"/>
              <a:t>libero = H – T = 7m – 2m = </a:t>
            </a:r>
            <a:r>
              <a:rPr lang="it-IT" sz="1200" b="1" dirty="0" smtClean="0">
                <a:solidFill>
                  <a:srgbClr val="FF0000"/>
                </a:solidFill>
              </a:rPr>
              <a:t>5m</a:t>
            </a:r>
            <a:endParaRPr lang="it-IT" sz="1200" b="1" dirty="0">
              <a:solidFill>
                <a:srgbClr val="FF0000"/>
              </a:solidFill>
            </a:endParaRPr>
          </a:p>
          <a:p>
            <a:pPr defTabSz="900113"/>
            <a:r>
              <a:rPr lang="it-IT" sz="1200" b="1" dirty="0" smtClean="0"/>
              <a:t>·  Riserva di stabilità = </a:t>
            </a:r>
            <a:r>
              <a:rPr lang="it-IT" sz="1050" b="1" dirty="0" smtClean="0"/>
              <a:t>BL*L*B*</a:t>
            </a:r>
            <a:r>
              <a:rPr lang="it-IT" sz="1050" b="1" dirty="0" err="1" smtClean="0">
                <a:latin typeface="Symbol" panose="05050102010706020507" pitchFamily="18" charset="2"/>
              </a:rPr>
              <a:t>g</a:t>
            </a:r>
            <a:r>
              <a:rPr lang="it-IT" sz="1050" b="1" dirty="0" err="1" smtClean="0"/>
              <a:t>a</a:t>
            </a:r>
            <a:r>
              <a:rPr lang="it-IT" sz="1050" b="1" dirty="0" smtClean="0"/>
              <a:t> = (7-2)m*16m*6m*</a:t>
            </a:r>
            <a:r>
              <a:rPr lang="it-IT" sz="1050" b="1" dirty="0" err="1" smtClean="0">
                <a:latin typeface="Symbol" panose="05050102010706020507" pitchFamily="18" charset="2"/>
              </a:rPr>
              <a:t>g</a:t>
            </a:r>
            <a:r>
              <a:rPr lang="it-IT" sz="1050" b="1" dirty="0" err="1" smtClean="0"/>
              <a:t>a</a:t>
            </a:r>
            <a:r>
              <a:rPr lang="it-IT" sz="1050" b="1" dirty="0" smtClean="0"/>
              <a:t>= 5m*16m*6m*1,025 t/m</a:t>
            </a:r>
            <a:r>
              <a:rPr lang="it-IT" sz="1050" b="1" baseline="30000" dirty="0" smtClean="0"/>
              <a:t>3</a:t>
            </a:r>
            <a:r>
              <a:rPr lang="it-IT" sz="1050" b="1" dirty="0" smtClean="0"/>
              <a:t> = </a:t>
            </a:r>
            <a:r>
              <a:rPr lang="it-IT" sz="1050" b="1" dirty="0" smtClean="0">
                <a:solidFill>
                  <a:srgbClr val="FF0000"/>
                </a:solidFill>
              </a:rPr>
              <a:t>492t</a:t>
            </a:r>
          </a:p>
          <a:p>
            <a:pPr defTabSz="900113"/>
            <a:r>
              <a:rPr lang="it-IT" sz="1200" b="1" dirty="0" smtClean="0"/>
              <a:t>·  </a:t>
            </a:r>
            <a:r>
              <a:rPr lang="it-IT" sz="1200" b="1" dirty="0"/>
              <a:t>Altezza metacentrica (GM</a:t>
            </a:r>
            <a:r>
              <a:rPr lang="it-IT" sz="1200" b="1" dirty="0" smtClean="0"/>
              <a:t>) = KM – KG = </a:t>
            </a:r>
            <a:r>
              <a:rPr lang="it-IT" sz="1200" b="1" dirty="0" smtClean="0">
                <a:solidFill>
                  <a:srgbClr val="FF0000"/>
                </a:solidFill>
              </a:rPr>
              <a:t>1,5m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26" name="Triangolo isoscele 25"/>
          <p:cNvSpPr/>
          <p:nvPr/>
        </p:nvSpPr>
        <p:spPr>
          <a:xfrm flipV="1">
            <a:off x="2012192" y="5276757"/>
            <a:ext cx="114607" cy="133829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9" name="Triangolo isoscele 108"/>
          <p:cNvSpPr/>
          <p:nvPr/>
        </p:nvSpPr>
        <p:spPr>
          <a:xfrm flipV="1">
            <a:off x="1631192" y="5467257"/>
            <a:ext cx="114607" cy="133829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3323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  <p:bldP spid="16" grpId="0"/>
      <p:bldP spid="102" grpId="0"/>
      <p:bldP spid="19" grpId="0" animBg="1"/>
      <p:bldP spid="23" grpId="0"/>
      <p:bldP spid="106" grpId="0" animBg="1"/>
      <p:bldP spid="108" grpId="0"/>
      <p:bldP spid="26" grpId="0" animBg="1"/>
      <p:bldP spid="10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ttangolo 38"/>
          <p:cNvSpPr/>
          <p:nvPr/>
        </p:nvSpPr>
        <p:spPr>
          <a:xfrm>
            <a:off x="2593079" y="1697638"/>
            <a:ext cx="2878803" cy="3139558"/>
          </a:xfrm>
          <a:prstGeom prst="rect">
            <a:avLst/>
          </a:prstGeom>
          <a:solidFill>
            <a:schemeClr val="accent1">
              <a:alpha val="4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2" name="Rettangolo 91"/>
          <p:cNvSpPr/>
          <p:nvPr/>
        </p:nvSpPr>
        <p:spPr>
          <a:xfrm>
            <a:off x="5983979" y="618138"/>
            <a:ext cx="6042921" cy="3139558"/>
          </a:xfrm>
          <a:prstGeom prst="rect">
            <a:avLst/>
          </a:prstGeom>
          <a:solidFill>
            <a:srgbClr val="FFC000">
              <a:alpha val="2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10" name="Rettangolo 109"/>
          <p:cNvSpPr/>
          <p:nvPr/>
        </p:nvSpPr>
        <p:spPr>
          <a:xfrm>
            <a:off x="5976359" y="4473858"/>
            <a:ext cx="6042921" cy="2324888"/>
          </a:xfrm>
          <a:prstGeom prst="rect">
            <a:avLst/>
          </a:prstGeom>
          <a:solidFill>
            <a:schemeClr val="bg2">
              <a:lumMod val="90000"/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0" y="0"/>
            <a:ext cx="30210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Teorema di VARIGNON</a:t>
            </a:r>
            <a:endParaRPr lang="it-IT" sz="24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0" y="308055"/>
            <a:ext cx="30716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b="1" dirty="0" smtClean="0"/>
              <a:t>Spiegato con un esercizio sul carico di una chiatta</a:t>
            </a:r>
            <a:endParaRPr lang="it-IT" sz="1100" b="1" dirty="0"/>
          </a:p>
        </p:txBody>
      </p:sp>
      <p:sp>
        <p:nvSpPr>
          <p:cNvPr id="6" name="Rettangolo 5"/>
          <p:cNvSpPr/>
          <p:nvPr/>
        </p:nvSpPr>
        <p:spPr>
          <a:xfrm>
            <a:off x="1" y="576385"/>
            <a:ext cx="2743418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ESERCIZIO</a:t>
            </a:r>
          </a:p>
          <a:p>
            <a:pPr algn="just"/>
            <a:r>
              <a:rPr lang="it-IT" sz="1200" dirty="0" smtClean="0"/>
              <a:t>Una </a:t>
            </a:r>
            <a:r>
              <a:rPr lang="it-IT" sz="1200" dirty="0"/>
              <a:t>chiatta aperta superiormente, utilizzata per la movimentazione di containers all’interno dell’Interporto di Rotterdam, ha le seguenti caratteristiche:</a:t>
            </a:r>
          </a:p>
          <a:p>
            <a:pPr defTabSz="900113"/>
            <a:r>
              <a:rPr lang="it-IT" sz="1600" b="1" dirty="0"/>
              <a:t>·    </a:t>
            </a:r>
            <a:r>
              <a:rPr lang="it-IT" sz="1600" b="1" dirty="0" smtClean="0"/>
              <a:t>L </a:t>
            </a:r>
            <a:r>
              <a:rPr lang="it-IT" sz="1600" b="1" dirty="0"/>
              <a:t>= 16 m (Li = 15 m)</a:t>
            </a:r>
          </a:p>
          <a:p>
            <a:pPr defTabSz="900113"/>
            <a:r>
              <a:rPr lang="it-IT" sz="1600" b="1" dirty="0"/>
              <a:t>·    </a:t>
            </a:r>
            <a:r>
              <a:rPr lang="it-IT" sz="1600" b="1" dirty="0" smtClean="0"/>
              <a:t>B </a:t>
            </a:r>
            <a:r>
              <a:rPr lang="it-IT" sz="1600" b="1" dirty="0"/>
              <a:t>= 6 m (Bi = 5 m)</a:t>
            </a:r>
          </a:p>
          <a:p>
            <a:pPr defTabSz="900113"/>
            <a:r>
              <a:rPr lang="it-IT" sz="1600" b="1" dirty="0"/>
              <a:t>·    </a:t>
            </a:r>
            <a:r>
              <a:rPr lang="it-IT" sz="1600" b="1" dirty="0" smtClean="0"/>
              <a:t>H </a:t>
            </a:r>
            <a:r>
              <a:rPr lang="it-IT" sz="1600" b="1" dirty="0"/>
              <a:t>= 7 m (6,5 m)</a:t>
            </a:r>
          </a:p>
          <a:p>
            <a:pPr defTabSz="900113"/>
            <a:r>
              <a:rPr lang="it-IT" sz="1600" b="1" dirty="0"/>
              <a:t>·    </a:t>
            </a:r>
            <a:r>
              <a:rPr lang="it-IT" sz="1600" b="1" dirty="0" smtClean="0"/>
              <a:t>T </a:t>
            </a:r>
            <a:r>
              <a:rPr lang="it-IT" sz="1600" b="1" dirty="0"/>
              <a:t>= 2 m</a:t>
            </a:r>
          </a:p>
          <a:p>
            <a:pPr defTabSz="900113"/>
            <a:r>
              <a:rPr lang="it-IT" sz="1600" b="1" dirty="0"/>
              <a:t>·    </a:t>
            </a:r>
            <a:r>
              <a:rPr lang="it-IT" sz="1600" b="1" dirty="0" err="1" smtClean="0">
                <a:latin typeface="Symbol" panose="05050102010706020507" pitchFamily="18" charset="2"/>
              </a:rPr>
              <a:t>g</a:t>
            </a:r>
            <a:r>
              <a:rPr lang="it-IT" sz="1600" b="1" dirty="0" err="1" smtClean="0"/>
              <a:t>a</a:t>
            </a:r>
            <a:r>
              <a:rPr lang="it-IT" sz="1600" b="1" dirty="0" smtClean="0"/>
              <a:t> </a:t>
            </a:r>
            <a:r>
              <a:rPr lang="it-IT" sz="1600" b="1" dirty="0"/>
              <a:t>= 1,025 t/m</a:t>
            </a:r>
            <a:r>
              <a:rPr lang="it-IT" sz="1600" b="1" baseline="30000" dirty="0"/>
              <a:t>3</a:t>
            </a:r>
          </a:p>
          <a:p>
            <a:pPr defTabSz="900113"/>
            <a:r>
              <a:rPr lang="it-IT" sz="1600" b="1" dirty="0"/>
              <a:t>·    </a:t>
            </a:r>
            <a:r>
              <a:rPr lang="it-IT" sz="1600" b="1" dirty="0" smtClean="0"/>
              <a:t>KG </a:t>
            </a:r>
            <a:r>
              <a:rPr lang="it-IT" sz="1600" b="1" dirty="0"/>
              <a:t>= 2,5 m</a:t>
            </a:r>
          </a:p>
          <a:p>
            <a:pPr defTabSz="900113"/>
            <a:r>
              <a:rPr lang="it-IT" sz="1600" b="1" dirty="0"/>
              <a:t>·    </a:t>
            </a:r>
            <a:r>
              <a:rPr lang="it-IT" sz="1600" b="1" dirty="0" smtClean="0"/>
              <a:t>KM </a:t>
            </a:r>
            <a:r>
              <a:rPr lang="it-IT" sz="1600" b="1" dirty="0"/>
              <a:t>= 4 m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3939988" y="76944"/>
            <a:ext cx="8252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/>
              <a:t>FASE 3 </a:t>
            </a:r>
            <a:r>
              <a:rPr lang="it-IT" dirty="0" smtClean="0"/>
              <a:t>– </a:t>
            </a:r>
            <a:r>
              <a:rPr lang="it-IT" b="1" dirty="0" smtClean="0"/>
              <a:t>Posizionare i baricentri dei pesi così come riportato nel manifesto di carico</a:t>
            </a:r>
            <a:endParaRPr lang="it-IT" sz="1600" dirty="0"/>
          </a:p>
        </p:txBody>
      </p:sp>
      <p:sp>
        <p:nvSpPr>
          <p:cNvPr id="8" name="Rettangolo 7"/>
          <p:cNvSpPr/>
          <p:nvPr/>
        </p:nvSpPr>
        <p:spPr>
          <a:xfrm>
            <a:off x="3490044" y="915683"/>
            <a:ext cx="349624" cy="36307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/>
          <p:cNvSpPr txBox="1"/>
          <p:nvPr/>
        </p:nvSpPr>
        <p:spPr>
          <a:xfrm>
            <a:off x="3082929" y="472223"/>
            <a:ext cx="12929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Unità di misura</a:t>
            </a:r>
            <a:endParaRPr lang="it-IT" sz="1400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3801693" y="925999"/>
            <a:ext cx="418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1m</a:t>
            </a:r>
            <a:endParaRPr lang="it-IT" sz="1400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3462182" y="672350"/>
            <a:ext cx="418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1m</a:t>
            </a:r>
            <a:endParaRPr lang="it-IT" sz="1400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3449802" y="939446"/>
            <a:ext cx="4796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1m</a:t>
            </a:r>
            <a:r>
              <a:rPr lang="it-IT" sz="1400" baseline="30000" dirty="0" smtClean="0"/>
              <a:t>2</a:t>
            </a:r>
            <a:endParaRPr lang="it-IT" sz="1400" baseline="30000" dirty="0"/>
          </a:p>
        </p:txBody>
      </p:sp>
      <p:grpSp>
        <p:nvGrpSpPr>
          <p:cNvPr id="31" name="Gruppo 30"/>
          <p:cNvGrpSpPr/>
          <p:nvPr/>
        </p:nvGrpSpPr>
        <p:grpSpPr>
          <a:xfrm>
            <a:off x="3035304" y="1975223"/>
            <a:ext cx="2162175" cy="2545976"/>
            <a:chOff x="5372100" y="1264024"/>
            <a:chExt cx="2162175" cy="2545976"/>
          </a:xfrm>
        </p:grpSpPr>
        <p:sp>
          <p:nvSpPr>
            <p:cNvPr id="17" name="Figura a mano libera 16"/>
            <p:cNvSpPr/>
            <p:nvPr/>
          </p:nvSpPr>
          <p:spPr>
            <a:xfrm>
              <a:off x="5372100" y="1276350"/>
              <a:ext cx="0" cy="2533650"/>
            </a:xfrm>
            <a:custGeom>
              <a:avLst/>
              <a:gdLst>
                <a:gd name="connsiteX0" fmla="*/ 0 w 0"/>
                <a:gd name="connsiteY0" fmla="*/ 0 h 2533650"/>
                <a:gd name="connsiteX1" fmla="*/ 0 w 0"/>
                <a:gd name="connsiteY1" fmla="*/ 2533650 h 2533650"/>
                <a:gd name="connsiteX2" fmla="*/ 0 w 0"/>
                <a:gd name="connsiteY2" fmla="*/ 2533650 h 2533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h="2533650">
                  <a:moveTo>
                    <a:pt x="0" y="0"/>
                  </a:moveTo>
                  <a:lnTo>
                    <a:pt x="0" y="2533650"/>
                  </a:lnTo>
                  <a:lnTo>
                    <a:pt x="0" y="2533650"/>
                  </a:ln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8" name="Figura a mano libera 17"/>
            <p:cNvSpPr/>
            <p:nvPr/>
          </p:nvSpPr>
          <p:spPr>
            <a:xfrm>
              <a:off x="7534275" y="1276350"/>
              <a:ext cx="0" cy="2533650"/>
            </a:xfrm>
            <a:custGeom>
              <a:avLst/>
              <a:gdLst>
                <a:gd name="connsiteX0" fmla="*/ 0 w 0"/>
                <a:gd name="connsiteY0" fmla="*/ 0 h 2533650"/>
                <a:gd name="connsiteX1" fmla="*/ 0 w 0"/>
                <a:gd name="connsiteY1" fmla="*/ 2533650 h 2533650"/>
                <a:gd name="connsiteX2" fmla="*/ 0 w 0"/>
                <a:gd name="connsiteY2" fmla="*/ 2533650 h 2533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h="2533650">
                  <a:moveTo>
                    <a:pt x="0" y="0"/>
                  </a:moveTo>
                  <a:lnTo>
                    <a:pt x="0" y="2533650"/>
                  </a:lnTo>
                  <a:lnTo>
                    <a:pt x="0" y="2533650"/>
                  </a:ln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0" name="Connettore diritto 19"/>
            <p:cNvCxnSpPr>
              <a:endCxn id="18" idx="1"/>
            </p:cNvCxnSpPr>
            <p:nvPr/>
          </p:nvCxnSpPr>
          <p:spPr>
            <a:xfrm>
              <a:off x="5372100" y="3810000"/>
              <a:ext cx="216217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Figura a mano libera 20"/>
            <p:cNvSpPr/>
            <p:nvPr/>
          </p:nvSpPr>
          <p:spPr>
            <a:xfrm>
              <a:off x="5553074" y="1276350"/>
              <a:ext cx="100477" cy="2352675"/>
            </a:xfrm>
            <a:custGeom>
              <a:avLst/>
              <a:gdLst>
                <a:gd name="connsiteX0" fmla="*/ 0 w 0"/>
                <a:gd name="connsiteY0" fmla="*/ 0 h 2533650"/>
                <a:gd name="connsiteX1" fmla="*/ 0 w 0"/>
                <a:gd name="connsiteY1" fmla="*/ 2533650 h 2533650"/>
                <a:gd name="connsiteX2" fmla="*/ 0 w 0"/>
                <a:gd name="connsiteY2" fmla="*/ 2533650 h 2533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h="2533650">
                  <a:moveTo>
                    <a:pt x="0" y="0"/>
                  </a:moveTo>
                  <a:lnTo>
                    <a:pt x="0" y="2533650"/>
                  </a:lnTo>
                  <a:lnTo>
                    <a:pt x="0" y="2533650"/>
                  </a:ln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2" name="Figura a mano libera 21"/>
            <p:cNvSpPr/>
            <p:nvPr/>
          </p:nvSpPr>
          <p:spPr>
            <a:xfrm>
              <a:off x="7353299" y="1266825"/>
              <a:ext cx="100477" cy="2352675"/>
            </a:xfrm>
            <a:custGeom>
              <a:avLst/>
              <a:gdLst>
                <a:gd name="connsiteX0" fmla="*/ 0 w 0"/>
                <a:gd name="connsiteY0" fmla="*/ 0 h 2533650"/>
                <a:gd name="connsiteX1" fmla="*/ 0 w 0"/>
                <a:gd name="connsiteY1" fmla="*/ 2533650 h 2533650"/>
                <a:gd name="connsiteX2" fmla="*/ 0 w 0"/>
                <a:gd name="connsiteY2" fmla="*/ 2533650 h 2533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h="2533650">
                  <a:moveTo>
                    <a:pt x="0" y="0"/>
                  </a:moveTo>
                  <a:lnTo>
                    <a:pt x="0" y="2533650"/>
                  </a:lnTo>
                  <a:lnTo>
                    <a:pt x="0" y="2533650"/>
                  </a:ln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4" name="Connettore diritto 23"/>
            <p:cNvCxnSpPr>
              <a:stCxn id="21" idx="1"/>
              <a:endCxn id="22" idx="1"/>
            </p:cNvCxnSpPr>
            <p:nvPr/>
          </p:nvCxnSpPr>
          <p:spPr>
            <a:xfrm flipV="1">
              <a:off x="5553074" y="3619500"/>
              <a:ext cx="1800225" cy="952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Connettore diritto 26"/>
            <p:cNvCxnSpPr>
              <a:stCxn id="17" idx="0"/>
              <a:endCxn id="21" idx="0"/>
            </p:cNvCxnSpPr>
            <p:nvPr/>
          </p:nvCxnSpPr>
          <p:spPr>
            <a:xfrm>
              <a:off x="5372100" y="1276350"/>
              <a:ext cx="18097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Connettore diritto 28"/>
            <p:cNvCxnSpPr/>
            <p:nvPr/>
          </p:nvCxnSpPr>
          <p:spPr>
            <a:xfrm>
              <a:off x="7353299" y="1264024"/>
              <a:ext cx="18097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3" name="Connettore diritto 42"/>
          <p:cNvCxnSpPr/>
          <p:nvPr/>
        </p:nvCxnSpPr>
        <p:spPr>
          <a:xfrm>
            <a:off x="2280972" y="4521199"/>
            <a:ext cx="3590383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Connettore diritto 45"/>
          <p:cNvCxnSpPr/>
          <p:nvPr/>
        </p:nvCxnSpPr>
        <p:spPr>
          <a:xfrm rot="5400000">
            <a:off x="2150017" y="3222171"/>
            <a:ext cx="3938725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83" name="Gruppo 82"/>
          <p:cNvGrpSpPr/>
          <p:nvPr/>
        </p:nvGrpSpPr>
        <p:grpSpPr>
          <a:xfrm>
            <a:off x="6094600" y="887136"/>
            <a:ext cx="5778086" cy="2543991"/>
            <a:chOff x="6094600" y="887136"/>
            <a:chExt cx="5778086" cy="2543991"/>
          </a:xfrm>
        </p:grpSpPr>
        <p:cxnSp>
          <p:nvCxnSpPr>
            <p:cNvPr id="51" name="Connettore diritto 50"/>
            <p:cNvCxnSpPr/>
            <p:nvPr/>
          </p:nvCxnSpPr>
          <p:spPr>
            <a:xfrm>
              <a:off x="6094600" y="911477"/>
              <a:ext cx="2" cy="25196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ttore diritto 54"/>
            <p:cNvCxnSpPr/>
            <p:nvPr/>
          </p:nvCxnSpPr>
          <p:spPr>
            <a:xfrm>
              <a:off x="6094602" y="3431127"/>
              <a:ext cx="577808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ttore diritto 56"/>
            <p:cNvCxnSpPr/>
            <p:nvPr/>
          </p:nvCxnSpPr>
          <p:spPr>
            <a:xfrm>
              <a:off x="6276975" y="911225"/>
              <a:ext cx="2254" cy="233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ttore diritto 58"/>
            <p:cNvCxnSpPr/>
            <p:nvPr/>
          </p:nvCxnSpPr>
          <p:spPr>
            <a:xfrm flipH="1">
              <a:off x="11864031" y="896978"/>
              <a:ext cx="3192" cy="25268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ttore diritto 61"/>
            <p:cNvCxnSpPr/>
            <p:nvPr/>
          </p:nvCxnSpPr>
          <p:spPr>
            <a:xfrm flipH="1">
              <a:off x="11676740" y="896978"/>
              <a:ext cx="5860" cy="23512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ttore diritto 63"/>
            <p:cNvCxnSpPr/>
            <p:nvPr/>
          </p:nvCxnSpPr>
          <p:spPr>
            <a:xfrm>
              <a:off x="6270171" y="3248210"/>
              <a:ext cx="5406569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ttore diritto 70"/>
            <p:cNvCxnSpPr/>
            <p:nvPr/>
          </p:nvCxnSpPr>
          <p:spPr>
            <a:xfrm flipV="1">
              <a:off x="6094600" y="907081"/>
              <a:ext cx="182375" cy="414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ttore diritto 80"/>
            <p:cNvCxnSpPr/>
            <p:nvPr/>
          </p:nvCxnSpPr>
          <p:spPr>
            <a:xfrm flipV="1">
              <a:off x="11684848" y="887136"/>
              <a:ext cx="182375" cy="414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5" name="Connettore diritto 94"/>
          <p:cNvCxnSpPr/>
          <p:nvPr/>
        </p:nvCxnSpPr>
        <p:spPr>
          <a:xfrm flipV="1">
            <a:off x="5562688" y="3431127"/>
            <a:ext cx="6629312" cy="1057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8" name="Connettore diritto 97"/>
          <p:cNvCxnSpPr/>
          <p:nvPr/>
        </p:nvCxnSpPr>
        <p:spPr>
          <a:xfrm>
            <a:off x="8981336" y="408798"/>
            <a:ext cx="4371" cy="357695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3" name="Rettangolo 102"/>
          <p:cNvSpPr/>
          <p:nvPr/>
        </p:nvSpPr>
        <p:spPr>
          <a:xfrm>
            <a:off x="6094356" y="4607071"/>
            <a:ext cx="5778330" cy="215186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4" name="Rettangolo 103"/>
          <p:cNvSpPr/>
          <p:nvPr/>
        </p:nvSpPr>
        <p:spPr>
          <a:xfrm>
            <a:off x="6276974" y="4774712"/>
            <a:ext cx="5399765" cy="1811214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05" name="Connettore diritto 104"/>
          <p:cNvCxnSpPr/>
          <p:nvPr/>
        </p:nvCxnSpPr>
        <p:spPr>
          <a:xfrm>
            <a:off x="8981336" y="4287378"/>
            <a:ext cx="0" cy="257062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7" name="Connettore diritto 106"/>
          <p:cNvCxnSpPr/>
          <p:nvPr/>
        </p:nvCxnSpPr>
        <p:spPr>
          <a:xfrm>
            <a:off x="5779977" y="5686571"/>
            <a:ext cx="6298569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8" name="CasellaDiTesto 117"/>
          <p:cNvSpPr txBox="1"/>
          <p:nvPr/>
        </p:nvSpPr>
        <p:spPr>
          <a:xfrm>
            <a:off x="8010232" y="615721"/>
            <a:ext cx="1771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latin typeface="Arial Narrow" panose="020B0606020202030204" pitchFamily="34" charset="0"/>
              </a:rPr>
              <a:t>VISTA DA DRITTA</a:t>
            </a:r>
            <a:endParaRPr lang="it-IT" b="1" dirty="0">
              <a:latin typeface="Arial Narrow" panose="020B0606020202030204" pitchFamily="34" charset="0"/>
            </a:endParaRPr>
          </a:p>
        </p:txBody>
      </p:sp>
      <p:sp>
        <p:nvSpPr>
          <p:cNvPr id="119" name="CasellaDiTesto 118"/>
          <p:cNvSpPr txBox="1"/>
          <p:nvPr/>
        </p:nvSpPr>
        <p:spPr>
          <a:xfrm>
            <a:off x="8024907" y="4096743"/>
            <a:ext cx="1766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latin typeface="Arial Narrow" panose="020B0606020202030204" pitchFamily="34" charset="0"/>
              </a:rPr>
              <a:t>VISTA DA SOPRA</a:t>
            </a:r>
            <a:endParaRPr lang="it-IT" b="1" dirty="0">
              <a:latin typeface="Arial Narrow" panose="020B0606020202030204" pitchFamily="34" charset="0"/>
            </a:endParaRPr>
          </a:p>
        </p:txBody>
      </p:sp>
      <p:sp>
        <p:nvSpPr>
          <p:cNvPr id="120" name="CasellaDiTesto 119"/>
          <p:cNvSpPr txBox="1"/>
          <p:nvPr/>
        </p:nvSpPr>
        <p:spPr>
          <a:xfrm>
            <a:off x="3373106" y="1698656"/>
            <a:ext cx="1393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smtClean="0">
                <a:latin typeface="Arial Narrow" panose="020B0606020202030204" pitchFamily="34" charset="0"/>
              </a:rPr>
              <a:t>VISTA DA POPPA</a:t>
            </a:r>
            <a:endParaRPr lang="it-IT" sz="1400" b="1" dirty="0">
              <a:latin typeface="Arial Narrow" panose="020B0606020202030204" pitchFamily="34" charset="0"/>
            </a:endParaRPr>
          </a:p>
        </p:txBody>
      </p:sp>
      <p:cxnSp>
        <p:nvCxnSpPr>
          <p:cNvPr id="13" name="Connettore diritto 12"/>
          <p:cNvCxnSpPr/>
          <p:nvPr/>
        </p:nvCxnSpPr>
        <p:spPr>
          <a:xfrm>
            <a:off x="2374709" y="3793518"/>
            <a:ext cx="3296084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1" name="Connettore diritto 100"/>
          <p:cNvCxnSpPr/>
          <p:nvPr/>
        </p:nvCxnSpPr>
        <p:spPr>
          <a:xfrm flipV="1">
            <a:off x="5778795" y="2705948"/>
            <a:ext cx="6413205" cy="7256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CasellaDiTesto 15"/>
          <p:cNvSpPr txBox="1"/>
          <p:nvPr/>
        </p:nvSpPr>
        <p:spPr>
          <a:xfrm>
            <a:off x="5464718" y="2681344"/>
            <a:ext cx="5632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smtClean="0">
                <a:solidFill>
                  <a:srgbClr val="0070C0"/>
                </a:solidFill>
              </a:rPr>
              <a:t>WL</a:t>
            </a:r>
            <a:endParaRPr lang="it-IT" sz="1600" b="1" dirty="0">
              <a:solidFill>
                <a:srgbClr val="0070C0"/>
              </a:solidFill>
            </a:endParaRPr>
          </a:p>
        </p:txBody>
      </p:sp>
      <p:sp>
        <p:nvSpPr>
          <p:cNvPr id="102" name="CasellaDiTesto 101"/>
          <p:cNvSpPr txBox="1"/>
          <p:nvPr/>
        </p:nvSpPr>
        <p:spPr>
          <a:xfrm>
            <a:off x="1918584" y="3617093"/>
            <a:ext cx="5632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smtClean="0">
                <a:solidFill>
                  <a:srgbClr val="0070C0"/>
                </a:solidFill>
              </a:rPr>
              <a:t>WL</a:t>
            </a:r>
            <a:endParaRPr lang="it-IT" sz="1600" b="1" dirty="0">
              <a:solidFill>
                <a:srgbClr val="0070C0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91240" y="3739730"/>
            <a:ext cx="4594142" cy="2877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333625" algn="l"/>
              </a:tabLst>
            </a:pPr>
            <a:r>
              <a:rPr lang="it-IT" sz="1400" b="1" dirty="0">
                <a:solidFill>
                  <a:srgbClr val="000000"/>
                </a:solidFill>
              </a:rPr>
              <a:t>Una volta ormeggiata in </a:t>
            </a:r>
            <a:endParaRPr lang="it-IT" sz="1400" b="1" dirty="0" smtClean="0">
              <a:solidFill>
                <a:srgbClr val="000000"/>
              </a:solidFill>
            </a:endParaRPr>
          </a:p>
          <a:p>
            <a:pPr>
              <a:tabLst>
                <a:tab pos="2333625" algn="l"/>
              </a:tabLst>
            </a:pPr>
            <a:r>
              <a:rPr lang="it-IT" sz="1400" b="1" dirty="0" smtClean="0">
                <a:solidFill>
                  <a:srgbClr val="000000"/>
                </a:solidFill>
              </a:rPr>
              <a:t>banchina</a:t>
            </a:r>
            <a:r>
              <a:rPr lang="it-IT" sz="1400" b="1" dirty="0">
                <a:solidFill>
                  <a:srgbClr val="000000"/>
                </a:solidFill>
              </a:rPr>
              <a:t>, vengono caricati </a:t>
            </a:r>
            <a:endParaRPr lang="it-IT" sz="1400" b="1" dirty="0" smtClean="0">
              <a:solidFill>
                <a:srgbClr val="000000"/>
              </a:solidFill>
            </a:endParaRPr>
          </a:p>
          <a:p>
            <a:pPr>
              <a:tabLst>
                <a:tab pos="2333625" algn="l"/>
              </a:tabLst>
            </a:pPr>
            <a:r>
              <a:rPr lang="it-IT" sz="1400" b="1" dirty="0" smtClean="0">
                <a:solidFill>
                  <a:srgbClr val="000000"/>
                </a:solidFill>
              </a:rPr>
              <a:t>3 </a:t>
            </a:r>
            <a:r>
              <a:rPr lang="it-IT" sz="1400" b="1" dirty="0">
                <a:solidFill>
                  <a:srgbClr val="000000"/>
                </a:solidFill>
              </a:rPr>
              <a:t>pesi, come riportato nella </a:t>
            </a:r>
            <a:endParaRPr lang="it-IT" sz="1400" b="1" dirty="0" smtClean="0">
              <a:solidFill>
                <a:srgbClr val="000000"/>
              </a:solidFill>
            </a:endParaRPr>
          </a:p>
          <a:p>
            <a:pPr>
              <a:tabLst>
                <a:tab pos="2333625" algn="l"/>
              </a:tabLst>
            </a:pPr>
            <a:r>
              <a:rPr lang="it-IT" sz="1400" b="1" dirty="0" smtClean="0">
                <a:solidFill>
                  <a:srgbClr val="000000"/>
                </a:solidFill>
              </a:rPr>
              <a:t>tabella </a:t>
            </a:r>
            <a:r>
              <a:rPr lang="it-IT" sz="1400" b="1" dirty="0">
                <a:solidFill>
                  <a:srgbClr val="000000"/>
                </a:solidFill>
              </a:rPr>
              <a:t>sottostante</a:t>
            </a:r>
            <a:endParaRPr lang="it-IT" sz="1400" b="1" dirty="0"/>
          </a:p>
          <a:p>
            <a:pPr>
              <a:spcBef>
                <a:spcPts val="1200"/>
              </a:spcBef>
            </a:pPr>
            <a:r>
              <a:rPr lang="it-IT" dirty="0">
                <a:solidFill>
                  <a:srgbClr val="000000"/>
                </a:solidFill>
              </a:rPr>
              <a:t>          </a:t>
            </a:r>
            <a:r>
              <a:rPr lang="it-IT" b="1" dirty="0">
                <a:solidFill>
                  <a:srgbClr val="000000"/>
                </a:solidFill>
              </a:rPr>
              <a:t>Peso            Kg                x                  y</a:t>
            </a:r>
            <a:endParaRPr lang="it-IT" b="1" dirty="0"/>
          </a:p>
          <a:p>
            <a:pPr>
              <a:spcBef>
                <a:spcPts val="600"/>
              </a:spcBef>
            </a:pPr>
            <a:r>
              <a:rPr lang="it-IT" b="1" dirty="0">
                <a:solidFill>
                  <a:srgbClr val="000000"/>
                </a:solidFill>
              </a:rPr>
              <a:t>P1    40t              3m              +4m            +2m</a:t>
            </a:r>
            <a:endParaRPr lang="it-IT" b="1" dirty="0"/>
          </a:p>
          <a:p>
            <a:pPr>
              <a:spcBef>
                <a:spcPts val="600"/>
              </a:spcBef>
            </a:pPr>
            <a:r>
              <a:rPr lang="it-IT" b="1" dirty="0">
                <a:solidFill>
                  <a:srgbClr val="000000"/>
                </a:solidFill>
              </a:rPr>
              <a:t>P2    30t              2,5m           +2m            -1,5m</a:t>
            </a:r>
            <a:endParaRPr lang="it-IT" b="1" dirty="0"/>
          </a:p>
          <a:p>
            <a:pPr>
              <a:spcBef>
                <a:spcPts val="600"/>
              </a:spcBef>
            </a:pPr>
            <a:r>
              <a:rPr lang="it-IT" b="1" dirty="0">
                <a:solidFill>
                  <a:srgbClr val="000000"/>
                </a:solidFill>
              </a:rPr>
              <a:t>P3    50t              2m              -4,5m          -1m</a:t>
            </a:r>
            <a:endParaRPr lang="it-IT" b="1" dirty="0"/>
          </a:p>
          <a:p>
            <a:r>
              <a:rPr lang="it-IT" sz="1400" dirty="0"/>
              <a:t/>
            </a:r>
            <a:br>
              <a:rPr lang="it-IT" sz="1400" dirty="0"/>
            </a:br>
            <a:endParaRPr lang="it-IT" sz="1400" dirty="0"/>
          </a:p>
        </p:txBody>
      </p:sp>
      <p:sp>
        <p:nvSpPr>
          <p:cNvPr id="65" name="Rettangolo 64"/>
          <p:cNvSpPr/>
          <p:nvPr/>
        </p:nvSpPr>
        <p:spPr>
          <a:xfrm>
            <a:off x="10249999" y="2161752"/>
            <a:ext cx="349624" cy="36307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•</a:t>
            </a:r>
            <a:endParaRPr lang="it-IT" dirty="0"/>
          </a:p>
        </p:txBody>
      </p:sp>
      <p:sp>
        <p:nvSpPr>
          <p:cNvPr id="49" name="Rettangolo 48"/>
          <p:cNvSpPr/>
          <p:nvPr/>
        </p:nvSpPr>
        <p:spPr>
          <a:xfrm>
            <a:off x="9520056" y="2349044"/>
            <a:ext cx="349624" cy="36307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•</a:t>
            </a:r>
            <a:endParaRPr lang="it-IT" dirty="0"/>
          </a:p>
        </p:txBody>
      </p:sp>
      <p:sp>
        <p:nvSpPr>
          <p:cNvPr id="50" name="Rettangolo 49"/>
          <p:cNvSpPr/>
          <p:nvPr/>
        </p:nvSpPr>
        <p:spPr>
          <a:xfrm>
            <a:off x="7238378" y="2521147"/>
            <a:ext cx="349624" cy="36307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•</a:t>
            </a:r>
            <a:endParaRPr lang="it-IT" dirty="0"/>
          </a:p>
        </p:txBody>
      </p:sp>
      <p:sp>
        <p:nvSpPr>
          <p:cNvPr id="52" name="Rettangolo 51"/>
          <p:cNvSpPr/>
          <p:nvPr/>
        </p:nvSpPr>
        <p:spPr>
          <a:xfrm>
            <a:off x="7240650" y="5140592"/>
            <a:ext cx="349624" cy="36307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•</a:t>
            </a:r>
            <a:endParaRPr lang="it-IT" dirty="0"/>
          </a:p>
        </p:txBody>
      </p:sp>
      <p:sp>
        <p:nvSpPr>
          <p:cNvPr id="53" name="Rettangolo 52"/>
          <p:cNvSpPr/>
          <p:nvPr/>
        </p:nvSpPr>
        <p:spPr>
          <a:xfrm>
            <a:off x="9526453" y="4957400"/>
            <a:ext cx="349624" cy="36307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•</a:t>
            </a:r>
            <a:endParaRPr lang="it-IT" dirty="0"/>
          </a:p>
        </p:txBody>
      </p:sp>
      <p:sp>
        <p:nvSpPr>
          <p:cNvPr id="54" name="Rettangolo 53"/>
          <p:cNvSpPr/>
          <p:nvPr/>
        </p:nvSpPr>
        <p:spPr>
          <a:xfrm>
            <a:off x="10247508" y="6217420"/>
            <a:ext cx="349624" cy="36307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•</a:t>
            </a:r>
            <a:endParaRPr lang="it-IT" dirty="0"/>
          </a:p>
        </p:txBody>
      </p:sp>
      <p:sp>
        <p:nvSpPr>
          <p:cNvPr id="56" name="Rettangolo 55"/>
          <p:cNvSpPr/>
          <p:nvPr/>
        </p:nvSpPr>
        <p:spPr>
          <a:xfrm>
            <a:off x="4661222" y="3246746"/>
            <a:ext cx="349624" cy="36307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•</a:t>
            </a:r>
            <a:endParaRPr lang="it-IT" dirty="0"/>
          </a:p>
        </p:txBody>
      </p:sp>
      <p:sp>
        <p:nvSpPr>
          <p:cNvPr id="58" name="Rettangolo 57"/>
          <p:cNvSpPr/>
          <p:nvPr/>
        </p:nvSpPr>
        <p:spPr>
          <a:xfrm>
            <a:off x="3403898" y="3518185"/>
            <a:ext cx="349624" cy="36307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•</a:t>
            </a:r>
            <a:endParaRPr lang="it-IT" dirty="0"/>
          </a:p>
        </p:txBody>
      </p:sp>
      <p:sp>
        <p:nvSpPr>
          <p:cNvPr id="60" name="Rettangolo 59"/>
          <p:cNvSpPr/>
          <p:nvPr/>
        </p:nvSpPr>
        <p:spPr>
          <a:xfrm>
            <a:off x="3584872" y="3613418"/>
            <a:ext cx="349624" cy="36307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•</a:t>
            </a:r>
            <a:endParaRPr lang="it-IT" dirty="0"/>
          </a:p>
        </p:txBody>
      </p:sp>
      <p:sp>
        <p:nvSpPr>
          <p:cNvPr id="61" name="Rettangolo 60"/>
          <p:cNvSpPr/>
          <p:nvPr/>
        </p:nvSpPr>
        <p:spPr>
          <a:xfrm>
            <a:off x="4483860" y="5200018"/>
            <a:ext cx="189979" cy="18614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•</a:t>
            </a:r>
            <a:endParaRPr lang="it-IT" dirty="0"/>
          </a:p>
        </p:txBody>
      </p:sp>
      <p:sp>
        <p:nvSpPr>
          <p:cNvPr id="63" name="Rettangolo 62"/>
          <p:cNvSpPr/>
          <p:nvPr/>
        </p:nvSpPr>
        <p:spPr>
          <a:xfrm>
            <a:off x="4483860" y="5548362"/>
            <a:ext cx="189979" cy="186149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•</a:t>
            </a:r>
            <a:endParaRPr lang="it-IT" dirty="0"/>
          </a:p>
        </p:txBody>
      </p:sp>
      <p:sp>
        <p:nvSpPr>
          <p:cNvPr id="66" name="Rettangolo 65"/>
          <p:cNvSpPr/>
          <p:nvPr/>
        </p:nvSpPr>
        <p:spPr>
          <a:xfrm>
            <a:off x="4483860" y="5898520"/>
            <a:ext cx="189979" cy="186149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•</a:t>
            </a:r>
            <a:endParaRPr lang="it-IT" dirty="0"/>
          </a:p>
        </p:txBody>
      </p:sp>
      <p:sp>
        <p:nvSpPr>
          <p:cNvPr id="67" name="CasellaDiTesto 66"/>
          <p:cNvSpPr txBox="1"/>
          <p:nvPr/>
        </p:nvSpPr>
        <p:spPr>
          <a:xfrm>
            <a:off x="33793" y="6169008"/>
            <a:ext cx="508318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rgbClr val="FF0000"/>
                </a:solidFill>
              </a:rPr>
              <a:t>FASE 4 </a:t>
            </a:r>
            <a:r>
              <a:rPr lang="it-IT" dirty="0" smtClean="0">
                <a:solidFill>
                  <a:srgbClr val="FF0000"/>
                </a:solidFill>
              </a:rPr>
              <a:t>– </a:t>
            </a:r>
            <a:r>
              <a:rPr lang="it-IT" b="1" dirty="0" smtClean="0">
                <a:solidFill>
                  <a:srgbClr val="FF0000"/>
                </a:solidFill>
              </a:rPr>
              <a:t>Posizionare il baricentro della chiatta PRIMA CHE I PESI FOSSERO  CARICATI </a:t>
            </a:r>
            <a:endParaRPr lang="it-IT" sz="1600" dirty="0">
              <a:solidFill>
                <a:srgbClr val="FF0000"/>
              </a:solidFill>
            </a:endParaRPr>
          </a:p>
        </p:txBody>
      </p:sp>
      <p:sp>
        <p:nvSpPr>
          <p:cNvPr id="68" name="Rettangolo 67"/>
          <p:cNvSpPr/>
          <p:nvPr/>
        </p:nvSpPr>
        <p:spPr>
          <a:xfrm>
            <a:off x="8803131" y="5510905"/>
            <a:ext cx="349624" cy="3630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rgbClr val="FF0000"/>
                </a:solidFill>
              </a:rPr>
              <a:t>•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69" name="Rettangolo 68"/>
          <p:cNvSpPr/>
          <p:nvPr/>
        </p:nvSpPr>
        <p:spPr>
          <a:xfrm>
            <a:off x="8803131" y="2358130"/>
            <a:ext cx="349624" cy="3630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rgbClr val="FF0000"/>
                </a:solidFill>
              </a:rPr>
              <a:t>•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70" name="Rettangolo 69"/>
          <p:cNvSpPr/>
          <p:nvPr/>
        </p:nvSpPr>
        <p:spPr>
          <a:xfrm>
            <a:off x="3945381" y="3520180"/>
            <a:ext cx="349624" cy="3630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rgbClr val="FF0000"/>
                </a:solidFill>
              </a:rPr>
              <a:t>•</a:t>
            </a:r>
            <a:endParaRPr lang="it-I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842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5" grpId="0" animBg="1"/>
      <p:bldP spid="49" grpId="0" animBg="1"/>
      <p:bldP spid="50" grpId="0" animBg="1"/>
      <p:bldP spid="52" grpId="0" animBg="1"/>
      <p:bldP spid="53" grpId="0" animBg="1"/>
      <p:bldP spid="54" grpId="0" animBg="1"/>
      <p:bldP spid="56" grpId="0" animBg="1"/>
      <p:bldP spid="58" grpId="0" animBg="1"/>
      <p:bldP spid="60" grpId="0" animBg="1"/>
      <p:bldP spid="61" grpId="0" animBg="1"/>
      <p:bldP spid="63" grpId="0" animBg="1"/>
      <p:bldP spid="66" grpId="0" animBg="1"/>
      <p:bldP spid="67" grpId="0"/>
      <p:bldP spid="68" grpId="0"/>
      <p:bldP spid="69" grpId="0"/>
      <p:bldP spid="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0" y="0"/>
            <a:ext cx="30210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Teorema di VARIGNON</a:t>
            </a:r>
            <a:endParaRPr lang="it-IT" sz="2400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0" y="308055"/>
            <a:ext cx="30716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b="1" dirty="0" smtClean="0"/>
              <a:t>Spiegato con un esercizio sul carico di una chiatta</a:t>
            </a:r>
            <a:endParaRPr lang="it-IT" sz="1100" b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3939988" y="76944"/>
            <a:ext cx="3689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/>
              <a:t>FASE 5 </a:t>
            </a:r>
            <a:r>
              <a:rPr lang="it-IT" dirty="0" smtClean="0"/>
              <a:t>– </a:t>
            </a:r>
            <a:r>
              <a:rPr lang="it-IT" b="1" dirty="0" smtClean="0"/>
              <a:t>Fare il calcolo dei momenti</a:t>
            </a:r>
            <a:endParaRPr lang="it-IT" sz="1600" dirty="0"/>
          </a:p>
        </p:txBody>
      </p:sp>
      <p:sp>
        <p:nvSpPr>
          <p:cNvPr id="5" name="Rettangolo 4"/>
          <p:cNvSpPr/>
          <p:nvPr/>
        </p:nvSpPr>
        <p:spPr>
          <a:xfrm>
            <a:off x="355097" y="877720"/>
            <a:ext cx="11836903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it-IT" dirty="0">
                <a:solidFill>
                  <a:srgbClr val="000000"/>
                </a:solidFill>
              </a:rPr>
              <a:t>         </a:t>
            </a:r>
            <a:r>
              <a:rPr lang="it-IT" dirty="0" smtClean="0">
                <a:solidFill>
                  <a:srgbClr val="000000"/>
                </a:solidFill>
              </a:rPr>
              <a:t>	</a:t>
            </a:r>
            <a:r>
              <a:rPr lang="it-IT" b="1" dirty="0" smtClean="0">
                <a:solidFill>
                  <a:srgbClr val="000000"/>
                </a:solidFill>
              </a:rPr>
              <a:t>Peso</a:t>
            </a:r>
            <a:r>
              <a:rPr lang="it-IT" b="1" dirty="0">
                <a:solidFill>
                  <a:srgbClr val="000000"/>
                </a:solidFill>
              </a:rPr>
              <a:t>         </a:t>
            </a:r>
            <a:r>
              <a:rPr lang="it-IT" b="1" dirty="0" smtClean="0">
                <a:solidFill>
                  <a:srgbClr val="000000"/>
                </a:solidFill>
              </a:rPr>
              <a:t>Kg	</a:t>
            </a:r>
            <a:r>
              <a:rPr lang="it-IT" b="1" dirty="0" err="1" smtClean="0">
                <a:solidFill>
                  <a:srgbClr val="000000"/>
                </a:solidFill>
              </a:rPr>
              <a:t>Mz</a:t>
            </a:r>
            <a:r>
              <a:rPr lang="it-IT" b="1" dirty="0" smtClean="0">
                <a:solidFill>
                  <a:srgbClr val="000000"/>
                </a:solidFill>
              </a:rPr>
              <a:t>		x	</a:t>
            </a:r>
            <a:r>
              <a:rPr lang="it-IT" b="1" dirty="0" err="1" smtClean="0">
                <a:solidFill>
                  <a:srgbClr val="000000"/>
                </a:solidFill>
              </a:rPr>
              <a:t>Mx</a:t>
            </a:r>
            <a:r>
              <a:rPr lang="it-IT" b="1" dirty="0" smtClean="0">
                <a:solidFill>
                  <a:srgbClr val="000000"/>
                </a:solidFill>
              </a:rPr>
              <a:t>		y	My</a:t>
            </a:r>
          </a:p>
          <a:p>
            <a:pPr>
              <a:spcBef>
                <a:spcPts val="1200"/>
              </a:spcBef>
            </a:pPr>
            <a:r>
              <a:rPr lang="it-IT" b="1" dirty="0" smtClean="0">
                <a:solidFill>
                  <a:srgbClr val="000000"/>
                </a:solidFill>
              </a:rPr>
              <a:t>Chiatta	196,8t</a:t>
            </a:r>
            <a:r>
              <a:rPr lang="it-IT" b="1" dirty="0">
                <a:solidFill>
                  <a:srgbClr val="000000"/>
                </a:solidFill>
              </a:rPr>
              <a:t>	</a:t>
            </a:r>
            <a:r>
              <a:rPr lang="it-IT" b="1" dirty="0" smtClean="0">
                <a:solidFill>
                  <a:srgbClr val="000000"/>
                </a:solidFill>
              </a:rPr>
              <a:t>2,5m	</a:t>
            </a:r>
            <a:r>
              <a:rPr lang="it-IT" b="1" dirty="0" smtClean="0">
                <a:solidFill>
                  <a:srgbClr val="FF0000"/>
                </a:solidFill>
              </a:rPr>
              <a:t>492t*m		</a:t>
            </a:r>
            <a:r>
              <a:rPr lang="it-IT" b="1" dirty="0" smtClean="0"/>
              <a:t>0m	</a:t>
            </a:r>
            <a:r>
              <a:rPr lang="it-IT" b="1" dirty="0" smtClean="0">
                <a:solidFill>
                  <a:srgbClr val="FF0000"/>
                </a:solidFill>
              </a:rPr>
              <a:t>0t*m		</a:t>
            </a:r>
            <a:r>
              <a:rPr lang="it-IT" b="1" dirty="0" smtClean="0"/>
              <a:t>0m	</a:t>
            </a:r>
            <a:r>
              <a:rPr lang="it-IT" b="1" dirty="0" smtClean="0">
                <a:solidFill>
                  <a:srgbClr val="FF0000"/>
                </a:solidFill>
              </a:rPr>
              <a:t>0t*m</a:t>
            </a:r>
            <a:endParaRPr lang="it-IT" b="1" dirty="0">
              <a:solidFill>
                <a:srgbClr val="FF0000"/>
              </a:solidFill>
            </a:endParaRPr>
          </a:p>
          <a:p>
            <a:pPr>
              <a:spcBef>
                <a:spcPts val="600"/>
              </a:spcBef>
            </a:pPr>
            <a:r>
              <a:rPr lang="it-IT" b="1" dirty="0">
                <a:solidFill>
                  <a:srgbClr val="000000"/>
                </a:solidFill>
              </a:rPr>
              <a:t>P1    </a:t>
            </a:r>
            <a:r>
              <a:rPr lang="it-IT" b="1" dirty="0" smtClean="0">
                <a:solidFill>
                  <a:srgbClr val="000000"/>
                </a:solidFill>
              </a:rPr>
              <a:t>	40t	3m	</a:t>
            </a:r>
            <a:r>
              <a:rPr lang="it-IT" b="1" dirty="0" smtClean="0">
                <a:solidFill>
                  <a:srgbClr val="FF0000"/>
                </a:solidFill>
              </a:rPr>
              <a:t>120t*m</a:t>
            </a:r>
            <a:r>
              <a:rPr lang="it-IT" b="1" dirty="0">
                <a:solidFill>
                  <a:srgbClr val="000000"/>
                </a:solidFill>
              </a:rPr>
              <a:t>	</a:t>
            </a:r>
            <a:r>
              <a:rPr lang="it-IT" b="1" dirty="0" smtClean="0">
                <a:solidFill>
                  <a:srgbClr val="000000"/>
                </a:solidFill>
              </a:rPr>
              <a:t>	+4m</a:t>
            </a:r>
            <a:r>
              <a:rPr lang="it-IT" b="1" dirty="0">
                <a:solidFill>
                  <a:srgbClr val="000000"/>
                </a:solidFill>
              </a:rPr>
              <a:t>	</a:t>
            </a:r>
            <a:r>
              <a:rPr lang="it-IT" b="1" dirty="0" smtClean="0">
                <a:solidFill>
                  <a:srgbClr val="FF0000"/>
                </a:solidFill>
              </a:rPr>
              <a:t>+160t*m		</a:t>
            </a:r>
            <a:r>
              <a:rPr lang="it-IT" b="1" dirty="0" smtClean="0"/>
              <a:t>+2m	</a:t>
            </a:r>
            <a:r>
              <a:rPr lang="it-IT" b="1" dirty="0" smtClean="0">
                <a:solidFill>
                  <a:srgbClr val="FF0000"/>
                </a:solidFill>
              </a:rPr>
              <a:t>+80t*m</a:t>
            </a:r>
            <a:endParaRPr lang="it-IT" b="1" dirty="0">
              <a:solidFill>
                <a:srgbClr val="FF0000"/>
              </a:solidFill>
            </a:endParaRPr>
          </a:p>
          <a:p>
            <a:pPr>
              <a:spcBef>
                <a:spcPts val="600"/>
              </a:spcBef>
            </a:pPr>
            <a:r>
              <a:rPr lang="it-IT" b="1" dirty="0">
                <a:solidFill>
                  <a:srgbClr val="000000"/>
                </a:solidFill>
              </a:rPr>
              <a:t>P2    </a:t>
            </a:r>
            <a:r>
              <a:rPr lang="it-IT" b="1" dirty="0" smtClean="0">
                <a:solidFill>
                  <a:srgbClr val="000000"/>
                </a:solidFill>
              </a:rPr>
              <a:t>	30t	2,5m	  </a:t>
            </a:r>
            <a:r>
              <a:rPr lang="it-IT" b="1" dirty="0" smtClean="0">
                <a:solidFill>
                  <a:srgbClr val="FF0000"/>
                </a:solidFill>
              </a:rPr>
              <a:t>75t*m</a:t>
            </a:r>
            <a:r>
              <a:rPr lang="it-IT" b="1" dirty="0">
                <a:solidFill>
                  <a:srgbClr val="000000"/>
                </a:solidFill>
              </a:rPr>
              <a:t>	</a:t>
            </a:r>
            <a:r>
              <a:rPr lang="it-IT" b="1" dirty="0" smtClean="0">
                <a:solidFill>
                  <a:srgbClr val="000000"/>
                </a:solidFill>
              </a:rPr>
              <a:t>	+2m</a:t>
            </a:r>
            <a:r>
              <a:rPr lang="it-IT" b="1" dirty="0">
                <a:solidFill>
                  <a:srgbClr val="000000"/>
                </a:solidFill>
              </a:rPr>
              <a:t>	</a:t>
            </a:r>
            <a:r>
              <a:rPr lang="it-IT" b="1" dirty="0" smtClean="0">
                <a:solidFill>
                  <a:srgbClr val="FF0000"/>
                </a:solidFill>
              </a:rPr>
              <a:t>+60t*m		</a:t>
            </a:r>
            <a:r>
              <a:rPr lang="it-IT" b="1" dirty="0" smtClean="0"/>
              <a:t>-1,5m	</a:t>
            </a:r>
            <a:r>
              <a:rPr lang="it-IT" b="1" dirty="0" smtClean="0">
                <a:solidFill>
                  <a:srgbClr val="FF0000"/>
                </a:solidFill>
              </a:rPr>
              <a:t>-45t*m</a:t>
            </a:r>
          </a:p>
          <a:p>
            <a:pPr>
              <a:spcBef>
                <a:spcPts val="600"/>
              </a:spcBef>
            </a:pPr>
            <a:r>
              <a:rPr lang="it-IT" b="1" dirty="0" smtClean="0">
                <a:solidFill>
                  <a:srgbClr val="000000"/>
                </a:solidFill>
              </a:rPr>
              <a:t>P3    	50t	2m	</a:t>
            </a:r>
            <a:r>
              <a:rPr lang="it-IT" b="1" dirty="0" smtClean="0">
                <a:solidFill>
                  <a:srgbClr val="FF0000"/>
                </a:solidFill>
              </a:rPr>
              <a:t>100t*m</a:t>
            </a:r>
            <a:r>
              <a:rPr lang="it-IT" b="1" dirty="0" smtClean="0">
                <a:solidFill>
                  <a:srgbClr val="000000"/>
                </a:solidFill>
              </a:rPr>
              <a:t>		-4,5m</a:t>
            </a:r>
            <a:r>
              <a:rPr lang="it-IT" b="1" dirty="0">
                <a:solidFill>
                  <a:srgbClr val="000000"/>
                </a:solidFill>
              </a:rPr>
              <a:t>	</a:t>
            </a:r>
            <a:r>
              <a:rPr lang="it-IT" b="1" dirty="0" smtClean="0">
                <a:solidFill>
                  <a:srgbClr val="FF0000"/>
                </a:solidFill>
              </a:rPr>
              <a:t>-225t*m		</a:t>
            </a:r>
            <a:r>
              <a:rPr lang="it-IT" b="1" dirty="0" smtClean="0"/>
              <a:t>-1m	</a:t>
            </a:r>
            <a:r>
              <a:rPr lang="it-IT" b="1" dirty="0" smtClean="0">
                <a:solidFill>
                  <a:srgbClr val="FF0000"/>
                </a:solidFill>
              </a:rPr>
              <a:t>-50t*m</a:t>
            </a:r>
          </a:p>
          <a:p>
            <a:r>
              <a:rPr lang="it-IT" sz="1400" dirty="0"/>
              <a:t/>
            </a:r>
            <a:br>
              <a:rPr lang="it-IT" sz="1400" dirty="0"/>
            </a:br>
            <a:endParaRPr lang="it-IT" sz="1400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9838096" y="1547133"/>
            <a:ext cx="20491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rgbClr val="0070C0"/>
                </a:solidFill>
              </a:rPr>
              <a:t>FASE 6 </a:t>
            </a:r>
            <a:r>
              <a:rPr lang="it-IT" dirty="0" smtClean="0">
                <a:solidFill>
                  <a:srgbClr val="0070C0"/>
                </a:solidFill>
              </a:rPr>
              <a:t>– </a:t>
            </a:r>
            <a:r>
              <a:rPr lang="it-IT" b="1" dirty="0" smtClean="0">
                <a:solidFill>
                  <a:srgbClr val="0070C0"/>
                </a:solidFill>
              </a:rPr>
              <a:t>Fare la sommatoria dei pesi e dei momenti</a:t>
            </a:r>
            <a:endParaRPr lang="it-IT" sz="1600" dirty="0">
              <a:solidFill>
                <a:srgbClr val="0070C0"/>
              </a:solidFill>
            </a:endParaRPr>
          </a:p>
        </p:txBody>
      </p:sp>
      <p:cxnSp>
        <p:nvCxnSpPr>
          <p:cNvPr id="8" name="Connettore diritto 7"/>
          <p:cNvCxnSpPr/>
          <p:nvPr/>
        </p:nvCxnSpPr>
        <p:spPr>
          <a:xfrm>
            <a:off x="1060450" y="2708275"/>
            <a:ext cx="7239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CasellaDiTesto 10"/>
          <p:cNvSpPr txBox="1"/>
          <p:nvPr/>
        </p:nvSpPr>
        <p:spPr>
          <a:xfrm>
            <a:off x="996955" y="2778125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0070C0"/>
                </a:solidFill>
              </a:rPr>
              <a:t>316,8t</a:t>
            </a:r>
            <a:endParaRPr lang="it-IT" b="1" dirty="0">
              <a:solidFill>
                <a:srgbClr val="0070C0"/>
              </a:solidFill>
            </a:endParaRPr>
          </a:p>
        </p:txBody>
      </p:sp>
      <p:cxnSp>
        <p:nvCxnSpPr>
          <p:cNvPr id="12" name="Connettore diritto 11"/>
          <p:cNvCxnSpPr/>
          <p:nvPr/>
        </p:nvCxnSpPr>
        <p:spPr>
          <a:xfrm>
            <a:off x="3224530" y="2708275"/>
            <a:ext cx="7239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3161035" y="2778125"/>
            <a:ext cx="1382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0070C0"/>
                </a:solidFill>
              </a:rPr>
              <a:t>787t*m=</a:t>
            </a:r>
            <a:r>
              <a:rPr lang="it-IT" b="1" dirty="0" err="1" smtClean="0">
                <a:solidFill>
                  <a:srgbClr val="0070C0"/>
                </a:solidFill>
              </a:rPr>
              <a:t>Mz</a:t>
            </a:r>
            <a:r>
              <a:rPr lang="it-IT" b="1" dirty="0" smtClean="0">
                <a:solidFill>
                  <a:srgbClr val="0070C0"/>
                </a:solidFill>
              </a:rPr>
              <a:t>’</a:t>
            </a:r>
            <a:endParaRPr lang="it-IT" b="1" dirty="0">
              <a:solidFill>
                <a:srgbClr val="0070C0"/>
              </a:solidFill>
            </a:endParaRPr>
          </a:p>
        </p:txBody>
      </p:sp>
      <p:cxnSp>
        <p:nvCxnSpPr>
          <p:cNvPr id="14" name="Connettore diritto 13"/>
          <p:cNvCxnSpPr/>
          <p:nvPr/>
        </p:nvCxnSpPr>
        <p:spPr>
          <a:xfrm>
            <a:off x="5998210" y="2708275"/>
            <a:ext cx="7239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/>
          <p:cNvSpPr txBox="1"/>
          <p:nvPr/>
        </p:nvSpPr>
        <p:spPr>
          <a:xfrm>
            <a:off x="5934715" y="2778125"/>
            <a:ext cx="1391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0070C0"/>
                </a:solidFill>
              </a:rPr>
              <a:t>   -5t*m=</a:t>
            </a:r>
            <a:r>
              <a:rPr lang="it-IT" b="1" dirty="0" err="1" smtClean="0">
                <a:solidFill>
                  <a:srgbClr val="0070C0"/>
                </a:solidFill>
              </a:rPr>
              <a:t>Mx</a:t>
            </a:r>
            <a:r>
              <a:rPr lang="it-IT" b="1" dirty="0" smtClean="0">
                <a:solidFill>
                  <a:srgbClr val="0070C0"/>
                </a:solidFill>
              </a:rPr>
              <a:t>’</a:t>
            </a:r>
            <a:endParaRPr lang="it-IT" b="1" dirty="0">
              <a:solidFill>
                <a:srgbClr val="0070C0"/>
              </a:solidFill>
            </a:endParaRPr>
          </a:p>
        </p:txBody>
      </p:sp>
      <p:cxnSp>
        <p:nvCxnSpPr>
          <p:cNvPr id="16" name="Connettore diritto 15"/>
          <p:cNvCxnSpPr/>
          <p:nvPr/>
        </p:nvCxnSpPr>
        <p:spPr>
          <a:xfrm>
            <a:off x="8691880" y="2708275"/>
            <a:ext cx="7239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6"/>
          <p:cNvSpPr txBox="1"/>
          <p:nvPr/>
        </p:nvSpPr>
        <p:spPr>
          <a:xfrm>
            <a:off x="8628385" y="2778125"/>
            <a:ext cx="1353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0070C0"/>
                </a:solidFill>
              </a:rPr>
              <a:t>-15t*m=My’</a:t>
            </a:r>
            <a:endParaRPr lang="it-IT" b="1" dirty="0">
              <a:solidFill>
                <a:srgbClr val="0070C0"/>
              </a:solidFill>
            </a:endParaRPr>
          </a:p>
        </p:txBody>
      </p:sp>
      <p:cxnSp>
        <p:nvCxnSpPr>
          <p:cNvPr id="18" name="Connettore diritto 17"/>
          <p:cNvCxnSpPr/>
          <p:nvPr/>
        </p:nvCxnSpPr>
        <p:spPr>
          <a:xfrm>
            <a:off x="326188" y="2708275"/>
            <a:ext cx="7239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/>
          <p:cNvSpPr txBox="1"/>
          <p:nvPr/>
        </p:nvSpPr>
        <p:spPr>
          <a:xfrm>
            <a:off x="262693" y="2778125"/>
            <a:ext cx="391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0070C0"/>
                </a:solidFill>
                <a:latin typeface="Symbol" panose="05050102010706020507" pitchFamily="18" charset="2"/>
              </a:rPr>
              <a:t>D</a:t>
            </a:r>
            <a:r>
              <a:rPr lang="it-IT" b="1" dirty="0" smtClean="0">
                <a:solidFill>
                  <a:srgbClr val="0070C0"/>
                </a:solidFill>
              </a:rPr>
              <a:t>’</a:t>
            </a:r>
            <a:endParaRPr lang="it-IT" b="1" dirty="0">
              <a:solidFill>
                <a:srgbClr val="0070C0"/>
              </a:solidFill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9952396" y="2529304"/>
            <a:ext cx="223960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rgbClr val="7030A0"/>
                </a:solidFill>
              </a:rPr>
              <a:t>FASE 7 </a:t>
            </a:r>
            <a:r>
              <a:rPr lang="it-IT" dirty="0" smtClean="0">
                <a:solidFill>
                  <a:srgbClr val="7030A0"/>
                </a:solidFill>
              </a:rPr>
              <a:t>– </a:t>
            </a:r>
            <a:r>
              <a:rPr lang="it-IT" sz="1600" b="1" dirty="0" smtClean="0">
                <a:solidFill>
                  <a:srgbClr val="7030A0"/>
                </a:solidFill>
              </a:rPr>
              <a:t>Dividere ciascun momento per il nuovo dislocamento e trovare la nuova posizione del baricentro della chiatta</a:t>
            </a:r>
            <a:endParaRPr lang="it-IT" sz="1400" dirty="0">
              <a:solidFill>
                <a:srgbClr val="7030A0"/>
              </a:solidFill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1989374" y="2778125"/>
            <a:ext cx="93807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7030A0"/>
                </a:solidFill>
              </a:rPr>
              <a:t>2,484m</a:t>
            </a:r>
          </a:p>
          <a:p>
            <a:pPr algn="ctr"/>
            <a:r>
              <a:rPr lang="it-IT" sz="1400" dirty="0" smtClean="0">
                <a:solidFill>
                  <a:srgbClr val="7030A0"/>
                </a:solidFill>
              </a:rPr>
              <a:t>=</a:t>
            </a:r>
          </a:p>
          <a:p>
            <a:pPr algn="ctr"/>
            <a:r>
              <a:rPr lang="it-IT" sz="1400" dirty="0" smtClean="0">
                <a:solidFill>
                  <a:srgbClr val="7030A0"/>
                </a:solidFill>
              </a:rPr>
              <a:t>787/316,8</a:t>
            </a:r>
            <a:endParaRPr lang="it-IT" sz="1400" dirty="0">
              <a:solidFill>
                <a:srgbClr val="7030A0"/>
              </a:solidFill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4612225" y="2778125"/>
            <a:ext cx="120417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7030A0"/>
                </a:solidFill>
              </a:rPr>
              <a:t>-0,01578m</a:t>
            </a:r>
          </a:p>
          <a:p>
            <a:pPr algn="ctr"/>
            <a:r>
              <a:rPr lang="it-IT" sz="1400" dirty="0" smtClean="0">
                <a:solidFill>
                  <a:srgbClr val="7030A0"/>
                </a:solidFill>
              </a:rPr>
              <a:t>=</a:t>
            </a:r>
          </a:p>
          <a:p>
            <a:pPr algn="ctr"/>
            <a:r>
              <a:rPr lang="it-IT" sz="1400" dirty="0" smtClean="0">
                <a:solidFill>
                  <a:srgbClr val="7030A0"/>
                </a:solidFill>
              </a:rPr>
              <a:t>-5/316,8</a:t>
            </a:r>
            <a:endParaRPr lang="it-IT" sz="1400" dirty="0">
              <a:solidFill>
                <a:srgbClr val="7030A0"/>
              </a:solidFill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7393526" y="2790825"/>
            <a:ext cx="120417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7030A0"/>
                </a:solidFill>
              </a:rPr>
              <a:t>-0,04735m</a:t>
            </a:r>
          </a:p>
          <a:p>
            <a:pPr algn="ctr"/>
            <a:r>
              <a:rPr lang="it-IT" sz="1400" dirty="0" smtClean="0">
                <a:solidFill>
                  <a:srgbClr val="7030A0"/>
                </a:solidFill>
              </a:rPr>
              <a:t>=</a:t>
            </a:r>
          </a:p>
          <a:p>
            <a:pPr algn="ctr"/>
            <a:r>
              <a:rPr lang="it-IT" sz="1400" dirty="0" smtClean="0">
                <a:solidFill>
                  <a:srgbClr val="7030A0"/>
                </a:solidFill>
              </a:rPr>
              <a:t>-15/316,8</a:t>
            </a:r>
            <a:endParaRPr lang="it-IT" sz="1400" dirty="0">
              <a:solidFill>
                <a:srgbClr val="7030A0"/>
              </a:solidFill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1784350" y="3591044"/>
            <a:ext cx="14401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 smtClean="0">
                <a:solidFill>
                  <a:srgbClr val="7030A0"/>
                </a:solidFill>
              </a:rPr>
              <a:t>Il baricentro si è spostato VERSO IL BASSO di 1,6 centimetri (2,5-2,484)</a:t>
            </a:r>
            <a:endParaRPr lang="it-IT" sz="1200" b="1" dirty="0">
              <a:solidFill>
                <a:srgbClr val="7030A0"/>
              </a:solidFill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4355068" y="3591044"/>
            <a:ext cx="16837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 smtClean="0">
                <a:solidFill>
                  <a:srgbClr val="7030A0"/>
                </a:solidFill>
              </a:rPr>
              <a:t>Il baricentro si è spostato VERSO POPPA di 1,578 centimetri</a:t>
            </a:r>
          </a:p>
          <a:p>
            <a:pPr algn="ctr"/>
            <a:r>
              <a:rPr lang="it-IT" sz="1200" b="1" dirty="0" smtClean="0"/>
              <a:t>LA CHIATTA si APPOPPA LEGGERMENTE</a:t>
            </a:r>
            <a:endParaRPr lang="it-IT" sz="1200" b="1" dirty="0"/>
          </a:p>
        </p:txBody>
      </p:sp>
      <p:sp>
        <p:nvSpPr>
          <p:cNvPr id="27" name="CasellaDiTesto 26"/>
          <p:cNvSpPr txBox="1"/>
          <p:nvPr/>
        </p:nvSpPr>
        <p:spPr>
          <a:xfrm>
            <a:off x="7008113" y="3603744"/>
            <a:ext cx="19453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 smtClean="0">
                <a:solidFill>
                  <a:srgbClr val="7030A0"/>
                </a:solidFill>
              </a:rPr>
              <a:t>Il baricentro si è spostato VERSO SINISTRA di 4,735 centimetri</a:t>
            </a:r>
          </a:p>
          <a:p>
            <a:pPr algn="ctr"/>
            <a:r>
              <a:rPr lang="it-IT" sz="1200" b="1" dirty="0" smtClean="0"/>
              <a:t>LA CHIATTA SI INCLINA A SINISTRA LEGGEREMENTE</a:t>
            </a:r>
            <a:endParaRPr lang="it-IT" sz="1200" b="1" dirty="0"/>
          </a:p>
        </p:txBody>
      </p:sp>
      <p:sp>
        <p:nvSpPr>
          <p:cNvPr id="28" name="CasellaDiTesto 27"/>
          <p:cNvSpPr txBox="1"/>
          <p:nvPr/>
        </p:nvSpPr>
        <p:spPr>
          <a:xfrm>
            <a:off x="9822417" y="4216979"/>
            <a:ext cx="236958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Esercizio: Posizionare opportunamente un peso di 10 tonnellate (P4) con il baricentro di 2 metri (Kg) in modo che la chiatta sia allineata dal punto di vista longitudinale (x) e trasversale (y)</a:t>
            </a:r>
            <a:endParaRPr lang="it-IT" b="1" dirty="0"/>
          </a:p>
        </p:txBody>
      </p:sp>
      <p:sp>
        <p:nvSpPr>
          <p:cNvPr id="29" name="Rettangolo 28"/>
          <p:cNvSpPr/>
          <p:nvPr/>
        </p:nvSpPr>
        <p:spPr>
          <a:xfrm>
            <a:off x="355097" y="4881304"/>
            <a:ext cx="92986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 smtClean="0">
                <a:solidFill>
                  <a:srgbClr val="000000"/>
                </a:solidFill>
              </a:rPr>
              <a:t>P4</a:t>
            </a:r>
            <a:r>
              <a:rPr lang="it-IT" b="1" dirty="0">
                <a:solidFill>
                  <a:srgbClr val="000000"/>
                </a:solidFill>
              </a:rPr>
              <a:t>    	</a:t>
            </a:r>
            <a:r>
              <a:rPr lang="it-IT" b="1" dirty="0" smtClean="0">
                <a:solidFill>
                  <a:srgbClr val="000000"/>
                </a:solidFill>
              </a:rPr>
              <a:t>10t</a:t>
            </a:r>
            <a:r>
              <a:rPr lang="it-IT" b="1" dirty="0">
                <a:solidFill>
                  <a:srgbClr val="000000"/>
                </a:solidFill>
              </a:rPr>
              <a:t>	2m	</a:t>
            </a:r>
            <a:r>
              <a:rPr lang="it-IT" b="1" dirty="0" smtClean="0">
                <a:solidFill>
                  <a:srgbClr val="FF0000"/>
                </a:solidFill>
              </a:rPr>
              <a:t>20t*m</a:t>
            </a:r>
            <a:r>
              <a:rPr lang="it-IT" b="1" dirty="0">
                <a:solidFill>
                  <a:srgbClr val="000000"/>
                </a:solidFill>
              </a:rPr>
              <a:t>			</a:t>
            </a:r>
            <a:r>
              <a:rPr lang="it-IT" b="1" dirty="0" smtClean="0">
                <a:solidFill>
                  <a:srgbClr val="000000"/>
                </a:solidFill>
              </a:rPr>
              <a:t>    </a:t>
            </a:r>
            <a:r>
              <a:rPr lang="it-IT" b="1" dirty="0" smtClean="0">
                <a:solidFill>
                  <a:srgbClr val="FF0000"/>
                </a:solidFill>
              </a:rPr>
              <a:t>+5t*m</a:t>
            </a:r>
            <a:r>
              <a:rPr lang="it-IT" b="1" dirty="0">
                <a:solidFill>
                  <a:srgbClr val="FF0000"/>
                </a:solidFill>
              </a:rPr>
              <a:t>		</a:t>
            </a:r>
            <a:r>
              <a:rPr lang="it-IT" b="1" dirty="0" smtClean="0">
                <a:solidFill>
                  <a:srgbClr val="FF0000"/>
                </a:solidFill>
              </a:rPr>
              <a:t>	+15t*m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30" name="CasellaDiTesto 29"/>
          <p:cNvSpPr txBox="1"/>
          <p:nvPr/>
        </p:nvSpPr>
        <p:spPr>
          <a:xfrm>
            <a:off x="188781" y="6457890"/>
            <a:ext cx="94650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chemeClr val="accent4">
                    <a:lumMod val="50000"/>
                  </a:schemeClr>
                </a:solidFill>
              </a:rPr>
              <a:t>FASE 8 </a:t>
            </a:r>
            <a:r>
              <a:rPr lang="it-IT" dirty="0" smtClean="0">
                <a:solidFill>
                  <a:schemeClr val="accent4">
                    <a:lumMod val="50000"/>
                  </a:schemeClr>
                </a:solidFill>
              </a:rPr>
              <a:t>– </a:t>
            </a:r>
            <a:r>
              <a:rPr lang="it-IT" sz="1200" b="1" dirty="0" smtClean="0">
                <a:solidFill>
                  <a:schemeClr val="accent4">
                    <a:lumMod val="50000"/>
                  </a:schemeClr>
                </a:solidFill>
              </a:rPr>
              <a:t>Calcolare la posizione del baricentro del peso (P4) utilizzato per equilibrare la chiatta e la posizione del baricentro finale</a:t>
            </a:r>
            <a:endParaRPr lang="it-IT" sz="1100" dirty="0">
              <a:solidFill>
                <a:schemeClr val="accent4">
                  <a:lumMod val="50000"/>
                </a:schemeClr>
              </a:solidFill>
            </a:endParaRPr>
          </a:p>
        </p:txBody>
      </p:sp>
      <p:cxnSp>
        <p:nvCxnSpPr>
          <p:cNvPr id="31" name="Connettore diritto 30"/>
          <p:cNvCxnSpPr/>
          <p:nvPr/>
        </p:nvCxnSpPr>
        <p:spPr>
          <a:xfrm>
            <a:off x="1060450" y="5277515"/>
            <a:ext cx="723900" cy="0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2" name="CasellaDiTesto 31"/>
          <p:cNvSpPr txBox="1"/>
          <p:nvPr/>
        </p:nvSpPr>
        <p:spPr>
          <a:xfrm>
            <a:off x="996955" y="5347365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accent4">
                    <a:lumMod val="50000"/>
                  </a:schemeClr>
                </a:solidFill>
              </a:rPr>
              <a:t>326,8t</a:t>
            </a:r>
            <a:endParaRPr lang="it-IT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cxnSp>
        <p:nvCxnSpPr>
          <p:cNvPr id="33" name="Connettore diritto 32"/>
          <p:cNvCxnSpPr/>
          <p:nvPr/>
        </p:nvCxnSpPr>
        <p:spPr>
          <a:xfrm>
            <a:off x="326188" y="5277515"/>
            <a:ext cx="723900" cy="0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4" name="CasellaDiTesto 33"/>
          <p:cNvSpPr txBox="1"/>
          <p:nvPr/>
        </p:nvSpPr>
        <p:spPr>
          <a:xfrm>
            <a:off x="262693" y="5347365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accent4">
                    <a:lumMod val="50000"/>
                  </a:schemeClr>
                </a:solidFill>
                <a:latin typeface="Symbol" panose="05050102010706020507" pitchFamily="18" charset="2"/>
              </a:rPr>
              <a:t>D</a:t>
            </a:r>
            <a:r>
              <a:rPr lang="it-IT" b="1" dirty="0" smtClean="0">
                <a:solidFill>
                  <a:schemeClr val="accent4">
                    <a:lumMod val="50000"/>
                  </a:schemeClr>
                </a:solidFill>
              </a:rPr>
              <a:t>’’</a:t>
            </a:r>
            <a:endParaRPr lang="it-IT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cxnSp>
        <p:nvCxnSpPr>
          <p:cNvPr id="35" name="Connettore diritto 34"/>
          <p:cNvCxnSpPr/>
          <p:nvPr/>
        </p:nvCxnSpPr>
        <p:spPr>
          <a:xfrm>
            <a:off x="3224530" y="5277515"/>
            <a:ext cx="723900" cy="0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6" name="CasellaDiTesto 35"/>
          <p:cNvSpPr txBox="1"/>
          <p:nvPr/>
        </p:nvSpPr>
        <p:spPr>
          <a:xfrm>
            <a:off x="3161035" y="5347365"/>
            <a:ext cx="1449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accent4">
                    <a:lumMod val="50000"/>
                  </a:schemeClr>
                </a:solidFill>
              </a:rPr>
              <a:t>807t*m=</a:t>
            </a:r>
            <a:r>
              <a:rPr lang="it-IT" b="1" dirty="0" err="1" smtClean="0">
                <a:solidFill>
                  <a:schemeClr val="accent4">
                    <a:lumMod val="50000"/>
                  </a:schemeClr>
                </a:solidFill>
              </a:rPr>
              <a:t>Mz</a:t>
            </a:r>
            <a:r>
              <a:rPr lang="it-IT" b="1" dirty="0" smtClean="0">
                <a:solidFill>
                  <a:schemeClr val="accent4">
                    <a:lumMod val="50000"/>
                  </a:schemeClr>
                </a:solidFill>
              </a:rPr>
              <a:t>’’</a:t>
            </a:r>
            <a:endParaRPr lang="it-IT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7" name="CasellaDiTesto 36"/>
          <p:cNvSpPr txBox="1"/>
          <p:nvPr/>
        </p:nvSpPr>
        <p:spPr>
          <a:xfrm>
            <a:off x="4802653" y="4859157"/>
            <a:ext cx="904415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accent4">
                    <a:lumMod val="50000"/>
                  </a:schemeClr>
                </a:solidFill>
              </a:rPr>
              <a:t>+0,5m</a:t>
            </a:r>
          </a:p>
          <a:p>
            <a:pPr algn="ctr"/>
            <a:r>
              <a:rPr lang="it-IT" sz="1100" b="1" dirty="0" smtClean="0">
                <a:solidFill>
                  <a:schemeClr val="accent4">
                    <a:lumMod val="50000"/>
                  </a:schemeClr>
                </a:solidFill>
              </a:rPr>
              <a:t>(+5t*m/10t)</a:t>
            </a:r>
            <a:endParaRPr lang="it-IT" sz="11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7481503" y="4871809"/>
            <a:ext cx="904415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accent4">
                    <a:lumMod val="50000"/>
                  </a:schemeClr>
                </a:solidFill>
              </a:rPr>
              <a:t>+1,5m</a:t>
            </a:r>
          </a:p>
          <a:p>
            <a:pPr algn="ctr"/>
            <a:r>
              <a:rPr lang="it-IT" sz="1100" b="1" dirty="0" smtClean="0">
                <a:solidFill>
                  <a:schemeClr val="accent4">
                    <a:lumMod val="50000"/>
                  </a:schemeClr>
                </a:solidFill>
              </a:rPr>
              <a:t>(+5t*m/10t)</a:t>
            </a:r>
            <a:endParaRPr lang="it-IT" sz="11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cxnSp>
        <p:nvCxnSpPr>
          <p:cNvPr id="39" name="Connettore diritto 38"/>
          <p:cNvCxnSpPr/>
          <p:nvPr/>
        </p:nvCxnSpPr>
        <p:spPr>
          <a:xfrm>
            <a:off x="6104454" y="5277895"/>
            <a:ext cx="723900" cy="0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0" name="CasellaDiTesto 39"/>
          <p:cNvSpPr txBox="1"/>
          <p:nvPr/>
        </p:nvSpPr>
        <p:spPr>
          <a:xfrm>
            <a:off x="6155747" y="5320341"/>
            <a:ext cx="1230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accent4">
                    <a:lumMod val="50000"/>
                  </a:schemeClr>
                </a:solidFill>
              </a:rPr>
              <a:t>0t*m=</a:t>
            </a:r>
            <a:r>
              <a:rPr lang="it-IT" b="1" dirty="0" err="1" smtClean="0">
                <a:solidFill>
                  <a:schemeClr val="accent4">
                    <a:lumMod val="50000"/>
                  </a:schemeClr>
                </a:solidFill>
              </a:rPr>
              <a:t>Mx</a:t>
            </a:r>
            <a:r>
              <a:rPr lang="it-IT" b="1" dirty="0" smtClean="0">
                <a:solidFill>
                  <a:schemeClr val="accent4">
                    <a:lumMod val="50000"/>
                  </a:schemeClr>
                </a:solidFill>
              </a:rPr>
              <a:t>’’</a:t>
            </a:r>
            <a:endParaRPr lang="it-IT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cxnSp>
        <p:nvCxnSpPr>
          <p:cNvPr id="41" name="Connettore diritto 40"/>
          <p:cNvCxnSpPr/>
          <p:nvPr/>
        </p:nvCxnSpPr>
        <p:spPr>
          <a:xfrm>
            <a:off x="8691880" y="5277515"/>
            <a:ext cx="723900" cy="0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2" name="CasellaDiTesto 41"/>
          <p:cNvSpPr txBox="1"/>
          <p:nvPr/>
        </p:nvSpPr>
        <p:spPr>
          <a:xfrm>
            <a:off x="8628385" y="5347365"/>
            <a:ext cx="1237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accent4">
                    <a:lumMod val="50000"/>
                  </a:schemeClr>
                </a:solidFill>
              </a:rPr>
              <a:t>0t*m=My’’</a:t>
            </a:r>
            <a:endParaRPr lang="it-IT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3" name="CasellaDiTesto 42"/>
          <p:cNvSpPr txBox="1"/>
          <p:nvPr/>
        </p:nvSpPr>
        <p:spPr>
          <a:xfrm>
            <a:off x="1998618" y="5303194"/>
            <a:ext cx="938078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accent4">
                    <a:lumMod val="50000"/>
                  </a:schemeClr>
                </a:solidFill>
              </a:rPr>
              <a:t>2,469m</a:t>
            </a:r>
            <a:endParaRPr lang="it-IT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it-IT" sz="1400" dirty="0" smtClean="0">
                <a:solidFill>
                  <a:schemeClr val="accent4">
                    <a:lumMod val="50000"/>
                  </a:schemeClr>
                </a:solidFill>
              </a:rPr>
              <a:t>=</a:t>
            </a:r>
          </a:p>
          <a:p>
            <a:pPr algn="ctr"/>
            <a:r>
              <a:rPr lang="it-IT" sz="1400" dirty="0" smtClean="0">
                <a:solidFill>
                  <a:schemeClr val="accent4">
                    <a:lumMod val="50000"/>
                  </a:schemeClr>
                </a:solidFill>
              </a:rPr>
              <a:t>807/326,8</a:t>
            </a:r>
            <a:endParaRPr lang="it-IT" sz="1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4" name="CasellaDiTesto 43"/>
          <p:cNvSpPr txBox="1"/>
          <p:nvPr/>
        </p:nvSpPr>
        <p:spPr>
          <a:xfrm>
            <a:off x="1228767" y="6018709"/>
            <a:ext cx="255134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50" b="1" dirty="0" smtClean="0">
                <a:solidFill>
                  <a:schemeClr val="accent4">
                    <a:lumMod val="50000"/>
                  </a:schemeClr>
                </a:solidFill>
              </a:rPr>
              <a:t>Il baricentro si è spostato VERSO IL BASSO di </a:t>
            </a:r>
            <a:r>
              <a:rPr lang="it-IT" sz="1050" b="1" dirty="0" smtClean="0">
                <a:solidFill>
                  <a:schemeClr val="accent4">
                    <a:lumMod val="50000"/>
                  </a:schemeClr>
                </a:solidFill>
              </a:rPr>
              <a:t>altri 1,5 centimetri </a:t>
            </a:r>
            <a:r>
              <a:rPr lang="it-IT" sz="1050" b="1" dirty="0" smtClean="0">
                <a:solidFill>
                  <a:schemeClr val="accent4">
                    <a:lumMod val="50000"/>
                  </a:schemeClr>
                </a:solidFill>
              </a:rPr>
              <a:t>(</a:t>
            </a:r>
            <a:r>
              <a:rPr lang="it-IT" sz="1050" b="1" dirty="0" smtClean="0">
                <a:solidFill>
                  <a:schemeClr val="accent4">
                    <a:lumMod val="50000"/>
                  </a:schemeClr>
                </a:solidFill>
              </a:rPr>
              <a:t>2,484-2,469)</a:t>
            </a:r>
            <a:endParaRPr lang="it-IT" sz="105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5" name="CasellaDiTesto 44"/>
          <p:cNvSpPr txBox="1"/>
          <p:nvPr/>
        </p:nvSpPr>
        <p:spPr>
          <a:xfrm>
            <a:off x="4916004" y="5414857"/>
            <a:ext cx="755335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accent4">
                    <a:lumMod val="50000"/>
                  </a:schemeClr>
                </a:solidFill>
              </a:rPr>
              <a:t>0m</a:t>
            </a:r>
          </a:p>
          <a:p>
            <a:pPr algn="ctr"/>
            <a:r>
              <a:rPr lang="it-IT" sz="1400" dirty="0" smtClean="0">
                <a:solidFill>
                  <a:schemeClr val="accent4">
                    <a:lumMod val="50000"/>
                  </a:schemeClr>
                </a:solidFill>
              </a:rPr>
              <a:t>=</a:t>
            </a:r>
          </a:p>
          <a:p>
            <a:pPr algn="ctr"/>
            <a:r>
              <a:rPr lang="it-IT" sz="1400" dirty="0" smtClean="0">
                <a:solidFill>
                  <a:schemeClr val="accent4">
                    <a:lumMod val="50000"/>
                  </a:schemeClr>
                </a:solidFill>
              </a:rPr>
              <a:t>0/326,8</a:t>
            </a:r>
            <a:endParaRPr lang="it-IT" sz="1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6" name="CasellaDiTesto 45"/>
          <p:cNvSpPr txBox="1"/>
          <p:nvPr/>
        </p:nvSpPr>
        <p:spPr>
          <a:xfrm>
            <a:off x="7513991" y="5419808"/>
            <a:ext cx="755335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accent4">
                    <a:lumMod val="50000"/>
                  </a:schemeClr>
                </a:solidFill>
              </a:rPr>
              <a:t>0m</a:t>
            </a:r>
          </a:p>
          <a:p>
            <a:pPr algn="ctr"/>
            <a:r>
              <a:rPr lang="it-IT" sz="1400" dirty="0" smtClean="0">
                <a:solidFill>
                  <a:schemeClr val="accent4">
                    <a:lumMod val="50000"/>
                  </a:schemeClr>
                </a:solidFill>
              </a:rPr>
              <a:t>=</a:t>
            </a:r>
          </a:p>
          <a:p>
            <a:pPr algn="ctr"/>
            <a:r>
              <a:rPr lang="it-IT" sz="1400" dirty="0" smtClean="0">
                <a:solidFill>
                  <a:schemeClr val="accent4">
                    <a:lumMod val="50000"/>
                  </a:schemeClr>
                </a:solidFill>
              </a:rPr>
              <a:t>0/326,8</a:t>
            </a:r>
            <a:endParaRPr lang="it-IT" sz="1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7" name="CasellaDiTesto 46"/>
          <p:cNvSpPr txBox="1"/>
          <p:nvPr/>
        </p:nvSpPr>
        <p:spPr>
          <a:xfrm>
            <a:off x="4802653" y="6117619"/>
            <a:ext cx="346667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50" b="1" dirty="0" smtClean="0">
                <a:solidFill>
                  <a:schemeClr val="accent4">
                    <a:lumMod val="50000"/>
                  </a:schemeClr>
                </a:solidFill>
              </a:rPr>
              <a:t>Il baricentro è tornato al centro rispetto al piano trasversale e rispetto al piano longitudinale</a:t>
            </a:r>
            <a:endParaRPr lang="it-IT" sz="105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638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1" grpId="0"/>
      <p:bldP spid="13" grpId="0"/>
      <p:bldP spid="15" grpId="0"/>
      <p:bldP spid="17" grpId="0"/>
      <p:bldP spid="19" grpId="0"/>
      <p:bldP spid="20" grpId="0"/>
      <p:bldP spid="21" grpId="0"/>
      <p:bldP spid="22" grpId="0"/>
      <p:bldP spid="23" grpId="0"/>
      <p:bldP spid="25" grpId="0"/>
      <p:bldP spid="26" grpId="0"/>
      <p:bldP spid="27" grpId="0"/>
      <p:bldP spid="28" grpId="0"/>
      <p:bldP spid="29" grpId="0"/>
      <p:bldP spid="30" grpId="0"/>
      <p:bldP spid="32" grpId="0"/>
      <p:bldP spid="34" grpId="0"/>
      <p:bldP spid="36" grpId="0"/>
      <p:bldP spid="37" grpId="0"/>
      <p:bldP spid="38" grpId="0"/>
      <p:bldP spid="40" grpId="0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ttangolo 38"/>
          <p:cNvSpPr/>
          <p:nvPr/>
        </p:nvSpPr>
        <p:spPr>
          <a:xfrm>
            <a:off x="2593079" y="1697638"/>
            <a:ext cx="2878803" cy="3139558"/>
          </a:xfrm>
          <a:prstGeom prst="rect">
            <a:avLst/>
          </a:prstGeom>
          <a:solidFill>
            <a:schemeClr val="accent1">
              <a:alpha val="4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2" name="Rettangolo 91"/>
          <p:cNvSpPr/>
          <p:nvPr/>
        </p:nvSpPr>
        <p:spPr>
          <a:xfrm>
            <a:off x="5983979" y="618138"/>
            <a:ext cx="6042921" cy="3139558"/>
          </a:xfrm>
          <a:prstGeom prst="rect">
            <a:avLst/>
          </a:prstGeom>
          <a:solidFill>
            <a:srgbClr val="FFC000">
              <a:alpha val="2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10" name="Rettangolo 109"/>
          <p:cNvSpPr/>
          <p:nvPr/>
        </p:nvSpPr>
        <p:spPr>
          <a:xfrm>
            <a:off x="5976359" y="4473858"/>
            <a:ext cx="6042921" cy="2324888"/>
          </a:xfrm>
          <a:prstGeom prst="rect">
            <a:avLst/>
          </a:prstGeom>
          <a:solidFill>
            <a:schemeClr val="bg2">
              <a:lumMod val="90000"/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0" y="0"/>
            <a:ext cx="30210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Teorema di VARIGNON</a:t>
            </a:r>
            <a:endParaRPr lang="it-IT" sz="24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0" y="308055"/>
            <a:ext cx="30716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b="1" dirty="0" smtClean="0"/>
              <a:t>Spiegato con un esercizio sul carico di una chiatta</a:t>
            </a:r>
            <a:endParaRPr lang="it-IT" sz="1100" b="1" dirty="0"/>
          </a:p>
        </p:txBody>
      </p:sp>
      <p:sp>
        <p:nvSpPr>
          <p:cNvPr id="6" name="Rettangolo 5"/>
          <p:cNvSpPr/>
          <p:nvPr/>
        </p:nvSpPr>
        <p:spPr>
          <a:xfrm>
            <a:off x="1" y="576385"/>
            <a:ext cx="2743418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ESERCIZIO</a:t>
            </a:r>
          </a:p>
          <a:p>
            <a:pPr algn="just"/>
            <a:r>
              <a:rPr lang="it-IT" sz="1200" dirty="0" smtClean="0"/>
              <a:t>Una </a:t>
            </a:r>
            <a:r>
              <a:rPr lang="it-IT" sz="1200" dirty="0"/>
              <a:t>chiatta aperta superiormente, utilizzata per la movimentazione di containers all’interno dell’Interporto di Rotterdam, ha le seguenti caratteristiche:</a:t>
            </a:r>
          </a:p>
          <a:p>
            <a:pPr defTabSz="900113"/>
            <a:r>
              <a:rPr lang="it-IT" sz="1600" b="1" dirty="0"/>
              <a:t>·    </a:t>
            </a:r>
            <a:r>
              <a:rPr lang="it-IT" sz="1600" b="1" dirty="0" smtClean="0"/>
              <a:t>L </a:t>
            </a:r>
            <a:r>
              <a:rPr lang="it-IT" sz="1600" b="1" dirty="0"/>
              <a:t>= 16 m (Li = 15 m)</a:t>
            </a:r>
          </a:p>
          <a:p>
            <a:pPr defTabSz="900113"/>
            <a:r>
              <a:rPr lang="it-IT" sz="1600" b="1" dirty="0"/>
              <a:t>·    </a:t>
            </a:r>
            <a:r>
              <a:rPr lang="it-IT" sz="1600" b="1" dirty="0" smtClean="0"/>
              <a:t>B </a:t>
            </a:r>
            <a:r>
              <a:rPr lang="it-IT" sz="1600" b="1" dirty="0"/>
              <a:t>= 6 m (Bi = 5 m)</a:t>
            </a:r>
          </a:p>
          <a:p>
            <a:pPr defTabSz="900113"/>
            <a:r>
              <a:rPr lang="it-IT" sz="1600" b="1" dirty="0"/>
              <a:t>·    </a:t>
            </a:r>
            <a:r>
              <a:rPr lang="it-IT" sz="1600" b="1" dirty="0" smtClean="0"/>
              <a:t>H </a:t>
            </a:r>
            <a:r>
              <a:rPr lang="it-IT" sz="1600" b="1" dirty="0"/>
              <a:t>= 7 m (6,5 m)</a:t>
            </a:r>
          </a:p>
          <a:p>
            <a:pPr defTabSz="900113"/>
            <a:r>
              <a:rPr lang="it-IT" sz="1600" b="1" dirty="0"/>
              <a:t>·    </a:t>
            </a:r>
            <a:r>
              <a:rPr lang="it-IT" sz="1600" b="1" dirty="0" smtClean="0"/>
              <a:t>T </a:t>
            </a:r>
            <a:r>
              <a:rPr lang="it-IT" sz="1600" b="1" dirty="0"/>
              <a:t>= 2 m</a:t>
            </a:r>
          </a:p>
          <a:p>
            <a:pPr defTabSz="900113"/>
            <a:r>
              <a:rPr lang="it-IT" sz="1600" b="1" dirty="0"/>
              <a:t>·    </a:t>
            </a:r>
            <a:r>
              <a:rPr lang="it-IT" sz="1600" b="1" dirty="0" err="1" smtClean="0">
                <a:latin typeface="Symbol" panose="05050102010706020507" pitchFamily="18" charset="2"/>
              </a:rPr>
              <a:t>g</a:t>
            </a:r>
            <a:r>
              <a:rPr lang="it-IT" sz="1600" b="1" dirty="0" err="1" smtClean="0"/>
              <a:t>a</a:t>
            </a:r>
            <a:r>
              <a:rPr lang="it-IT" sz="1600" b="1" dirty="0" smtClean="0"/>
              <a:t> </a:t>
            </a:r>
            <a:r>
              <a:rPr lang="it-IT" sz="1600" b="1" dirty="0"/>
              <a:t>= 1,025 t/m</a:t>
            </a:r>
            <a:r>
              <a:rPr lang="it-IT" sz="1600" b="1" baseline="30000" dirty="0"/>
              <a:t>3</a:t>
            </a:r>
          </a:p>
          <a:p>
            <a:pPr defTabSz="900113"/>
            <a:r>
              <a:rPr lang="it-IT" sz="1600" b="1" dirty="0"/>
              <a:t>·    </a:t>
            </a:r>
            <a:r>
              <a:rPr lang="it-IT" sz="1600" b="1" dirty="0" smtClean="0"/>
              <a:t>KG </a:t>
            </a:r>
            <a:r>
              <a:rPr lang="it-IT" sz="1600" b="1" dirty="0"/>
              <a:t>= 2,5 m</a:t>
            </a:r>
          </a:p>
          <a:p>
            <a:pPr defTabSz="900113"/>
            <a:r>
              <a:rPr lang="it-IT" sz="1600" b="1" dirty="0"/>
              <a:t>·    </a:t>
            </a:r>
            <a:r>
              <a:rPr lang="it-IT" sz="1600" b="1" dirty="0" smtClean="0"/>
              <a:t>KM </a:t>
            </a:r>
            <a:r>
              <a:rPr lang="it-IT" sz="1600" b="1" dirty="0"/>
              <a:t>= 4 m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3939988" y="76944"/>
            <a:ext cx="8252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/>
              <a:t>FASE 9 </a:t>
            </a:r>
            <a:r>
              <a:rPr lang="it-IT" dirty="0" smtClean="0"/>
              <a:t>– </a:t>
            </a:r>
            <a:r>
              <a:rPr lang="it-IT" b="1" dirty="0" smtClean="0"/>
              <a:t>Posizionare il PESO 4</a:t>
            </a:r>
            <a:endParaRPr lang="it-IT" sz="1600" dirty="0"/>
          </a:p>
        </p:txBody>
      </p:sp>
      <p:sp>
        <p:nvSpPr>
          <p:cNvPr id="8" name="Rettangolo 7"/>
          <p:cNvSpPr/>
          <p:nvPr/>
        </p:nvSpPr>
        <p:spPr>
          <a:xfrm>
            <a:off x="3490044" y="915683"/>
            <a:ext cx="349624" cy="36307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/>
          <p:cNvSpPr txBox="1"/>
          <p:nvPr/>
        </p:nvSpPr>
        <p:spPr>
          <a:xfrm>
            <a:off x="3082929" y="472223"/>
            <a:ext cx="12929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Unità di misura</a:t>
            </a:r>
            <a:endParaRPr lang="it-IT" sz="1400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3801693" y="925999"/>
            <a:ext cx="418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1m</a:t>
            </a:r>
            <a:endParaRPr lang="it-IT" sz="1400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3462182" y="672350"/>
            <a:ext cx="418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1m</a:t>
            </a:r>
            <a:endParaRPr lang="it-IT" sz="1400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3449802" y="939446"/>
            <a:ext cx="4796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1m</a:t>
            </a:r>
            <a:r>
              <a:rPr lang="it-IT" sz="1400" baseline="30000" dirty="0" smtClean="0"/>
              <a:t>2</a:t>
            </a:r>
            <a:endParaRPr lang="it-IT" sz="1400" baseline="30000" dirty="0"/>
          </a:p>
        </p:txBody>
      </p:sp>
      <p:grpSp>
        <p:nvGrpSpPr>
          <p:cNvPr id="31" name="Gruppo 30"/>
          <p:cNvGrpSpPr/>
          <p:nvPr/>
        </p:nvGrpSpPr>
        <p:grpSpPr>
          <a:xfrm>
            <a:off x="3035304" y="1975223"/>
            <a:ext cx="2162175" cy="2545976"/>
            <a:chOff x="5372100" y="1264024"/>
            <a:chExt cx="2162175" cy="2545976"/>
          </a:xfrm>
        </p:grpSpPr>
        <p:sp>
          <p:nvSpPr>
            <p:cNvPr id="17" name="Figura a mano libera 16"/>
            <p:cNvSpPr/>
            <p:nvPr/>
          </p:nvSpPr>
          <p:spPr>
            <a:xfrm>
              <a:off x="5372100" y="1276350"/>
              <a:ext cx="0" cy="2533650"/>
            </a:xfrm>
            <a:custGeom>
              <a:avLst/>
              <a:gdLst>
                <a:gd name="connsiteX0" fmla="*/ 0 w 0"/>
                <a:gd name="connsiteY0" fmla="*/ 0 h 2533650"/>
                <a:gd name="connsiteX1" fmla="*/ 0 w 0"/>
                <a:gd name="connsiteY1" fmla="*/ 2533650 h 2533650"/>
                <a:gd name="connsiteX2" fmla="*/ 0 w 0"/>
                <a:gd name="connsiteY2" fmla="*/ 2533650 h 2533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h="2533650">
                  <a:moveTo>
                    <a:pt x="0" y="0"/>
                  </a:moveTo>
                  <a:lnTo>
                    <a:pt x="0" y="2533650"/>
                  </a:lnTo>
                  <a:lnTo>
                    <a:pt x="0" y="2533650"/>
                  </a:ln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8" name="Figura a mano libera 17"/>
            <p:cNvSpPr/>
            <p:nvPr/>
          </p:nvSpPr>
          <p:spPr>
            <a:xfrm>
              <a:off x="7534275" y="1276350"/>
              <a:ext cx="0" cy="2533650"/>
            </a:xfrm>
            <a:custGeom>
              <a:avLst/>
              <a:gdLst>
                <a:gd name="connsiteX0" fmla="*/ 0 w 0"/>
                <a:gd name="connsiteY0" fmla="*/ 0 h 2533650"/>
                <a:gd name="connsiteX1" fmla="*/ 0 w 0"/>
                <a:gd name="connsiteY1" fmla="*/ 2533650 h 2533650"/>
                <a:gd name="connsiteX2" fmla="*/ 0 w 0"/>
                <a:gd name="connsiteY2" fmla="*/ 2533650 h 2533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h="2533650">
                  <a:moveTo>
                    <a:pt x="0" y="0"/>
                  </a:moveTo>
                  <a:lnTo>
                    <a:pt x="0" y="2533650"/>
                  </a:lnTo>
                  <a:lnTo>
                    <a:pt x="0" y="2533650"/>
                  </a:ln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0" name="Connettore diritto 19"/>
            <p:cNvCxnSpPr>
              <a:endCxn id="18" idx="1"/>
            </p:cNvCxnSpPr>
            <p:nvPr/>
          </p:nvCxnSpPr>
          <p:spPr>
            <a:xfrm>
              <a:off x="5372100" y="3810000"/>
              <a:ext cx="216217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Figura a mano libera 20"/>
            <p:cNvSpPr/>
            <p:nvPr/>
          </p:nvSpPr>
          <p:spPr>
            <a:xfrm>
              <a:off x="5553074" y="1276350"/>
              <a:ext cx="100477" cy="2352675"/>
            </a:xfrm>
            <a:custGeom>
              <a:avLst/>
              <a:gdLst>
                <a:gd name="connsiteX0" fmla="*/ 0 w 0"/>
                <a:gd name="connsiteY0" fmla="*/ 0 h 2533650"/>
                <a:gd name="connsiteX1" fmla="*/ 0 w 0"/>
                <a:gd name="connsiteY1" fmla="*/ 2533650 h 2533650"/>
                <a:gd name="connsiteX2" fmla="*/ 0 w 0"/>
                <a:gd name="connsiteY2" fmla="*/ 2533650 h 2533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h="2533650">
                  <a:moveTo>
                    <a:pt x="0" y="0"/>
                  </a:moveTo>
                  <a:lnTo>
                    <a:pt x="0" y="2533650"/>
                  </a:lnTo>
                  <a:lnTo>
                    <a:pt x="0" y="2533650"/>
                  </a:ln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2" name="Figura a mano libera 21"/>
            <p:cNvSpPr/>
            <p:nvPr/>
          </p:nvSpPr>
          <p:spPr>
            <a:xfrm>
              <a:off x="7353299" y="1266825"/>
              <a:ext cx="100477" cy="2352675"/>
            </a:xfrm>
            <a:custGeom>
              <a:avLst/>
              <a:gdLst>
                <a:gd name="connsiteX0" fmla="*/ 0 w 0"/>
                <a:gd name="connsiteY0" fmla="*/ 0 h 2533650"/>
                <a:gd name="connsiteX1" fmla="*/ 0 w 0"/>
                <a:gd name="connsiteY1" fmla="*/ 2533650 h 2533650"/>
                <a:gd name="connsiteX2" fmla="*/ 0 w 0"/>
                <a:gd name="connsiteY2" fmla="*/ 2533650 h 2533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h="2533650">
                  <a:moveTo>
                    <a:pt x="0" y="0"/>
                  </a:moveTo>
                  <a:lnTo>
                    <a:pt x="0" y="2533650"/>
                  </a:lnTo>
                  <a:lnTo>
                    <a:pt x="0" y="2533650"/>
                  </a:ln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4" name="Connettore diritto 23"/>
            <p:cNvCxnSpPr>
              <a:stCxn id="21" idx="1"/>
              <a:endCxn id="22" idx="1"/>
            </p:cNvCxnSpPr>
            <p:nvPr/>
          </p:nvCxnSpPr>
          <p:spPr>
            <a:xfrm flipV="1">
              <a:off x="5553074" y="3619500"/>
              <a:ext cx="1800225" cy="952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Connettore diritto 26"/>
            <p:cNvCxnSpPr>
              <a:stCxn id="17" idx="0"/>
              <a:endCxn id="21" idx="0"/>
            </p:cNvCxnSpPr>
            <p:nvPr/>
          </p:nvCxnSpPr>
          <p:spPr>
            <a:xfrm>
              <a:off x="5372100" y="1276350"/>
              <a:ext cx="18097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Connettore diritto 28"/>
            <p:cNvCxnSpPr/>
            <p:nvPr/>
          </p:nvCxnSpPr>
          <p:spPr>
            <a:xfrm>
              <a:off x="7353299" y="1264024"/>
              <a:ext cx="18097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3" name="Connettore diritto 42"/>
          <p:cNvCxnSpPr/>
          <p:nvPr/>
        </p:nvCxnSpPr>
        <p:spPr>
          <a:xfrm>
            <a:off x="2280972" y="4521199"/>
            <a:ext cx="3590383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Connettore diritto 45"/>
          <p:cNvCxnSpPr/>
          <p:nvPr/>
        </p:nvCxnSpPr>
        <p:spPr>
          <a:xfrm rot="5400000">
            <a:off x="2150017" y="3222171"/>
            <a:ext cx="3938725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83" name="Gruppo 82"/>
          <p:cNvGrpSpPr/>
          <p:nvPr/>
        </p:nvGrpSpPr>
        <p:grpSpPr>
          <a:xfrm>
            <a:off x="6094600" y="887136"/>
            <a:ext cx="5778086" cy="2543991"/>
            <a:chOff x="6094600" y="887136"/>
            <a:chExt cx="5778086" cy="2543991"/>
          </a:xfrm>
        </p:grpSpPr>
        <p:cxnSp>
          <p:nvCxnSpPr>
            <p:cNvPr id="51" name="Connettore diritto 50"/>
            <p:cNvCxnSpPr/>
            <p:nvPr/>
          </p:nvCxnSpPr>
          <p:spPr>
            <a:xfrm>
              <a:off x="6094600" y="911477"/>
              <a:ext cx="2" cy="25196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ttore diritto 54"/>
            <p:cNvCxnSpPr/>
            <p:nvPr/>
          </p:nvCxnSpPr>
          <p:spPr>
            <a:xfrm>
              <a:off x="6094602" y="3431127"/>
              <a:ext cx="577808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ttore diritto 56"/>
            <p:cNvCxnSpPr/>
            <p:nvPr/>
          </p:nvCxnSpPr>
          <p:spPr>
            <a:xfrm>
              <a:off x="6276975" y="911225"/>
              <a:ext cx="2254" cy="233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ttore diritto 58"/>
            <p:cNvCxnSpPr/>
            <p:nvPr/>
          </p:nvCxnSpPr>
          <p:spPr>
            <a:xfrm flipH="1">
              <a:off x="11864031" y="896978"/>
              <a:ext cx="3192" cy="25268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ttore diritto 61"/>
            <p:cNvCxnSpPr/>
            <p:nvPr/>
          </p:nvCxnSpPr>
          <p:spPr>
            <a:xfrm flipH="1">
              <a:off x="11676740" y="896978"/>
              <a:ext cx="5860" cy="23512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ttore diritto 63"/>
            <p:cNvCxnSpPr/>
            <p:nvPr/>
          </p:nvCxnSpPr>
          <p:spPr>
            <a:xfrm>
              <a:off x="6270171" y="3248210"/>
              <a:ext cx="5406569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ttore diritto 70"/>
            <p:cNvCxnSpPr/>
            <p:nvPr/>
          </p:nvCxnSpPr>
          <p:spPr>
            <a:xfrm flipV="1">
              <a:off x="6094600" y="907081"/>
              <a:ext cx="182375" cy="414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ttore diritto 80"/>
            <p:cNvCxnSpPr/>
            <p:nvPr/>
          </p:nvCxnSpPr>
          <p:spPr>
            <a:xfrm flipV="1">
              <a:off x="11684848" y="887136"/>
              <a:ext cx="182375" cy="414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5" name="Connettore diritto 94"/>
          <p:cNvCxnSpPr/>
          <p:nvPr/>
        </p:nvCxnSpPr>
        <p:spPr>
          <a:xfrm flipV="1">
            <a:off x="5562688" y="3431127"/>
            <a:ext cx="6629312" cy="1057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8" name="Connettore diritto 97"/>
          <p:cNvCxnSpPr/>
          <p:nvPr/>
        </p:nvCxnSpPr>
        <p:spPr>
          <a:xfrm>
            <a:off x="8981336" y="408798"/>
            <a:ext cx="4371" cy="357695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3" name="Rettangolo 102"/>
          <p:cNvSpPr/>
          <p:nvPr/>
        </p:nvSpPr>
        <p:spPr>
          <a:xfrm>
            <a:off x="6094356" y="4607071"/>
            <a:ext cx="5778330" cy="215186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4" name="Rettangolo 103"/>
          <p:cNvSpPr/>
          <p:nvPr/>
        </p:nvSpPr>
        <p:spPr>
          <a:xfrm>
            <a:off x="6276974" y="4774712"/>
            <a:ext cx="5399765" cy="1811214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05" name="Connettore diritto 104"/>
          <p:cNvCxnSpPr/>
          <p:nvPr/>
        </p:nvCxnSpPr>
        <p:spPr>
          <a:xfrm>
            <a:off x="8981336" y="4287378"/>
            <a:ext cx="0" cy="257062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7" name="Connettore diritto 106"/>
          <p:cNvCxnSpPr/>
          <p:nvPr/>
        </p:nvCxnSpPr>
        <p:spPr>
          <a:xfrm>
            <a:off x="5779977" y="5686571"/>
            <a:ext cx="6298569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8" name="CasellaDiTesto 117"/>
          <p:cNvSpPr txBox="1"/>
          <p:nvPr/>
        </p:nvSpPr>
        <p:spPr>
          <a:xfrm>
            <a:off x="8010232" y="615721"/>
            <a:ext cx="1771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latin typeface="Arial Narrow" panose="020B0606020202030204" pitchFamily="34" charset="0"/>
              </a:rPr>
              <a:t>VISTA DA DRITTA</a:t>
            </a:r>
            <a:endParaRPr lang="it-IT" b="1" dirty="0">
              <a:latin typeface="Arial Narrow" panose="020B0606020202030204" pitchFamily="34" charset="0"/>
            </a:endParaRPr>
          </a:p>
        </p:txBody>
      </p:sp>
      <p:sp>
        <p:nvSpPr>
          <p:cNvPr id="119" name="CasellaDiTesto 118"/>
          <p:cNvSpPr txBox="1"/>
          <p:nvPr/>
        </p:nvSpPr>
        <p:spPr>
          <a:xfrm>
            <a:off x="8024907" y="4096743"/>
            <a:ext cx="1766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latin typeface="Arial Narrow" panose="020B0606020202030204" pitchFamily="34" charset="0"/>
              </a:rPr>
              <a:t>VISTA DA SOPRA</a:t>
            </a:r>
            <a:endParaRPr lang="it-IT" b="1" dirty="0">
              <a:latin typeface="Arial Narrow" panose="020B0606020202030204" pitchFamily="34" charset="0"/>
            </a:endParaRPr>
          </a:p>
        </p:txBody>
      </p:sp>
      <p:sp>
        <p:nvSpPr>
          <p:cNvPr id="120" name="CasellaDiTesto 119"/>
          <p:cNvSpPr txBox="1"/>
          <p:nvPr/>
        </p:nvSpPr>
        <p:spPr>
          <a:xfrm>
            <a:off x="3373106" y="1698656"/>
            <a:ext cx="1393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smtClean="0">
                <a:latin typeface="Arial Narrow" panose="020B0606020202030204" pitchFamily="34" charset="0"/>
              </a:rPr>
              <a:t>VISTA DA POPPA</a:t>
            </a:r>
            <a:endParaRPr lang="it-IT" sz="1400" b="1" dirty="0">
              <a:latin typeface="Arial Narrow" panose="020B0606020202030204" pitchFamily="34" charset="0"/>
            </a:endParaRPr>
          </a:p>
        </p:txBody>
      </p:sp>
      <p:cxnSp>
        <p:nvCxnSpPr>
          <p:cNvPr id="13" name="Connettore diritto 12"/>
          <p:cNvCxnSpPr/>
          <p:nvPr/>
        </p:nvCxnSpPr>
        <p:spPr>
          <a:xfrm>
            <a:off x="2374709" y="3793518"/>
            <a:ext cx="3296084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1" name="Connettore diritto 100"/>
          <p:cNvCxnSpPr/>
          <p:nvPr/>
        </p:nvCxnSpPr>
        <p:spPr>
          <a:xfrm flipV="1">
            <a:off x="5778795" y="2705948"/>
            <a:ext cx="6413205" cy="7256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CasellaDiTesto 15"/>
          <p:cNvSpPr txBox="1"/>
          <p:nvPr/>
        </p:nvSpPr>
        <p:spPr>
          <a:xfrm>
            <a:off x="5464718" y="2681344"/>
            <a:ext cx="5632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smtClean="0">
                <a:solidFill>
                  <a:srgbClr val="0070C0"/>
                </a:solidFill>
              </a:rPr>
              <a:t>WL</a:t>
            </a:r>
            <a:endParaRPr lang="it-IT" sz="1600" b="1" dirty="0">
              <a:solidFill>
                <a:srgbClr val="0070C0"/>
              </a:solidFill>
            </a:endParaRPr>
          </a:p>
        </p:txBody>
      </p:sp>
      <p:sp>
        <p:nvSpPr>
          <p:cNvPr id="102" name="CasellaDiTesto 101"/>
          <p:cNvSpPr txBox="1"/>
          <p:nvPr/>
        </p:nvSpPr>
        <p:spPr>
          <a:xfrm>
            <a:off x="1918584" y="3617093"/>
            <a:ext cx="5632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smtClean="0">
                <a:solidFill>
                  <a:srgbClr val="0070C0"/>
                </a:solidFill>
              </a:rPr>
              <a:t>WL</a:t>
            </a:r>
            <a:endParaRPr lang="it-IT" sz="1600" b="1" dirty="0">
              <a:solidFill>
                <a:srgbClr val="0070C0"/>
              </a:solidFill>
            </a:endParaRPr>
          </a:p>
        </p:txBody>
      </p:sp>
      <p:sp>
        <p:nvSpPr>
          <p:cNvPr id="65" name="Rettangolo 64"/>
          <p:cNvSpPr/>
          <p:nvPr/>
        </p:nvSpPr>
        <p:spPr>
          <a:xfrm>
            <a:off x="10249999" y="2161752"/>
            <a:ext cx="349624" cy="36307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•</a:t>
            </a:r>
            <a:endParaRPr lang="it-IT" dirty="0"/>
          </a:p>
        </p:txBody>
      </p:sp>
      <p:sp>
        <p:nvSpPr>
          <p:cNvPr id="49" name="Rettangolo 48"/>
          <p:cNvSpPr/>
          <p:nvPr/>
        </p:nvSpPr>
        <p:spPr>
          <a:xfrm>
            <a:off x="9520056" y="2349044"/>
            <a:ext cx="349624" cy="36307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•</a:t>
            </a:r>
            <a:endParaRPr lang="it-IT" dirty="0"/>
          </a:p>
        </p:txBody>
      </p:sp>
      <p:sp>
        <p:nvSpPr>
          <p:cNvPr id="50" name="Rettangolo 49"/>
          <p:cNvSpPr/>
          <p:nvPr/>
        </p:nvSpPr>
        <p:spPr>
          <a:xfrm>
            <a:off x="7238378" y="2521147"/>
            <a:ext cx="349624" cy="36307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•</a:t>
            </a:r>
            <a:endParaRPr lang="it-IT" dirty="0"/>
          </a:p>
        </p:txBody>
      </p:sp>
      <p:sp>
        <p:nvSpPr>
          <p:cNvPr id="52" name="Rettangolo 51"/>
          <p:cNvSpPr/>
          <p:nvPr/>
        </p:nvSpPr>
        <p:spPr>
          <a:xfrm>
            <a:off x="7240650" y="5140592"/>
            <a:ext cx="349624" cy="36307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•</a:t>
            </a:r>
            <a:endParaRPr lang="it-IT" dirty="0"/>
          </a:p>
        </p:txBody>
      </p:sp>
      <p:sp>
        <p:nvSpPr>
          <p:cNvPr id="53" name="Rettangolo 52"/>
          <p:cNvSpPr/>
          <p:nvPr/>
        </p:nvSpPr>
        <p:spPr>
          <a:xfrm>
            <a:off x="9526453" y="4957400"/>
            <a:ext cx="349624" cy="36307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•</a:t>
            </a:r>
            <a:endParaRPr lang="it-IT" dirty="0"/>
          </a:p>
        </p:txBody>
      </p:sp>
      <p:sp>
        <p:nvSpPr>
          <p:cNvPr id="54" name="Rettangolo 53"/>
          <p:cNvSpPr/>
          <p:nvPr/>
        </p:nvSpPr>
        <p:spPr>
          <a:xfrm>
            <a:off x="10247508" y="6217420"/>
            <a:ext cx="349624" cy="36307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•</a:t>
            </a:r>
            <a:endParaRPr lang="it-IT" dirty="0"/>
          </a:p>
        </p:txBody>
      </p:sp>
      <p:sp>
        <p:nvSpPr>
          <p:cNvPr id="56" name="Rettangolo 55"/>
          <p:cNvSpPr/>
          <p:nvPr/>
        </p:nvSpPr>
        <p:spPr>
          <a:xfrm>
            <a:off x="4661222" y="3246746"/>
            <a:ext cx="349624" cy="36307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•</a:t>
            </a:r>
            <a:endParaRPr lang="it-IT" dirty="0"/>
          </a:p>
        </p:txBody>
      </p:sp>
      <p:sp>
        <p:nvSpPr>
          <p:cNvPr id="58" name="Rettangolo 57"/>
          <p:cNvSpPr/>
          <p:nvPr/>
        </p:nvSpPr>
        <p:spPr>
          <a:xfrm>
            <a:off x="3403898" y="3518185"/>
            <a:ext cx="349624" cy="36307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•</a:t>
            </a:r>
            <a:endParaRPr lang="it-IT" dirty="0"/>
          </a:p>
        </p:txBody>
      </p:sp>
      <p:sp>
        <p:nvSpPr>
          <p:cNvPr id="60" name="Rettangolo 59"/>
          <p:cNvSpPr/>
          <p:nvPr/>
        </p:nvSpPr>
        <p:spPr>
          <a:xfrm>
            <a:off x="3584872" y="3613418"/>
            <a:ext cx="349624" cy="36307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•</a:t>
            </a:r>
            <a:endParaRPr lang="it-IT" dirty="0"/>
          </a:p>
        </p:txBody>
      </p:sp>
      <p:sp>
        <p:nvSpPr>
          <p:cNvPr id="68" name="Rettangolo 67"/>
          <p:cNvSpPr/>
          <p:nvPr/>
        </p:nvSpPr>
        <p:spPr>
          <a:xfrm>
            <a:off x="8803131" y="5510905"/>
            <a:ext cx="349624" cy="3630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rgbClr val="FF0000"/>
                </a:solidFill>
              </a:rPr>
              <a:t>•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69" name="Rettangolo 68"/>
          <p:cNvSpPr/>
          <p:nvPr/>
        </p:nvSpPr>
        <p:spPr>
          <a:xfrm>
            <a:off x="8803131" y="2358130"/>
            <a:ext cx="349624" cy="3630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rgbClr val="FF0000"/>
                </a:solidFill>
              </a:rPr>
              <a:t>•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70" name="Rettangolo 69"/>
          <p:cNvSpPr/>
          <p:nvPr/>
        </p:nvSpPr>
        <p:spPr>
          <a:xfrm>
            <a:off x="3945381" y="3520180"/>
            <a:ext cx="349624" cy="3630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rgbClr val="FF0000"/>
                </a:solidFill>
              </a:rPr>
              <a:t>•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63915" y="4925002"/>
            <a:ext cx="6096000" cy="723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1200"/>
              </a:spcBef>
            </a:pPr>
            <a:r>
              <a:rPr lang="it-IT" dirty="0">
                <a:solidFill>
                  <a:srgbClr val="000000"/>
                </a:solidFill>
              </a:rPr>
              <a:t>          </a:t>
            </a:r>
            <a:r>
              <a:rPr lang="it-IT" b="1" dirty="0">
                <a:solidFill>
                  <a:srgbClr val="000000"/>
                </a:solidFill>
              </a:rPr>
              <a:t>Peso            Kg                x                  y</a:t>
            </a:r>
            <a:endParaRPr lang="it-IT" b="1" dirty="0"/>
          </a:p>
          <a:p>
            <a:pPr>
              <a:spcBef>
                <a:spcPts val="600"/>
              </a:spcBef>
            </a:pPr>
            <a:r>
              <a:rPr lang="it-IT" b="1" dirty="0" smtClean="0">
                <a:solidFill>
                  <a:srgbClr val="000000"/>
                </a:solidFill>
              </a:rPr>
              <a:t>P4</a:t>
            </a:r>
            <a:r>
              <a:rPr lang="it-IT" b="1" dirty="0">
                <a:solidFill>
                  <a:srgbClr val="000000"/>
                </a:solidFill>
              </a:rPr>
              <a:t>    </a:t>
            </a:r>
            <a:r>
              <a:rPr lang="it-IT" b="1" dirty="0" smtClean="0">
                <a:solidFill>
                  <a:srgbClr val="000000"/>
                </a:solidFill>
              </a:rPr>
              <a:t>10t</a:t>
            </a:r>
            <a:r>
              <a:rPr lang="it-IT" b="1" dirty="0">
                <a:solidFill>
                  <a:srgbClr val="000000"/>
                </a:solidFill>
              </a:rPr>
              <a:t>              </a:t>
            </a:r>
            <a:r>
              <a:rPr lang="it-IT" b="1" dirty="0" smtClean="0">
                <a:solidFill>
                  <a:srgbClr val="000000"/>
                </a:solidFill>
              </a:rPr>
              <a:t> 2m</a:t>
            </a:r>
            <a:r>
              <a:rPr lang="it-IT" b="1" dirty="0">
                <a:solidFill>
                  <a:srgbClr val="000000"/>
                </a:solidFill>
              </a:rPr>
              <a:t>            </a:t>
            </a:r>
            <a:r>
              <a:rPr lang="it-IT" b="1" dirty="0" smtClean="0">
                <a:solidFill>
                  <a:srgbClr val="000000"/>
                </a:solidFill>
              </a:rPr>
              <a:t>+0,5m</a:t>
            </a:r>
            <a:r>
              <a:rPr lang="it-IT" b="1" dirty="0">
                <a:solidFill>
                  <a:srgbClr val="000000"/>
                </a:solidFill>
              </a:rPr>
              <a:t>        </a:t>
            </a:r>
            <a:r>
              <a:rPr lang="it-IT" b="1" dirty="0" smtClean="0">
                <a:solidFill>
                  <a:srgbClr val="000000"/>
                </a:solidFill>
              </a:rPr>
              <a:t>+1,5m</a:t>
            </a:r>
            <a:endParaRPr lang="it-IT" b="1" dirty="0"/>
          </a:p>
        </p:txBody>
      </p:sp>
      <p:sp>
        <p:nvSpPr>
          <p:cNvPr id="72" name="Rettangolo 71"/>
          <p:cNvSpPr/>
          <p:nvPr/>
        </p:nvSpPr>
        <p:spPr>
          <a:xfrm>
            <a:off x="4343118" y="5287964"/>
            <a:ext cx="349624" cy="36307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•</a:t>
            </a:r>
            <a:endParaRPr lang="it-IT" dirty="0"/>
          </a:p>
        </p:txBody>
      </p:sp>
      <p:sp>
        <p:nvSpPr>
          <p:cNvPr id="73" name="Rettangolo 72"/>
          <p:cNvSpPr/>
          <p:nvPr/>
        </p:nvSpPr>
        <p:spPr>
          <a:xfrm>
            <a:off x="8985644" y="6040876"/>
            <a:ext cx="349624" cy="36307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•</a:t>
            </a:r>
            <a:endParaRPr lang="it-IT" dirty="0"/>
          </a:p>
        </p:txBody>
      </p:sp>
      <p:sp>
        <p:nvSpPr>
          <p:cNvPr id="74" name="Rettangolo 73"/>
          <p:cNvSpPr/>
          <p:nvPr/>
        </p:nvSpPr>
        <p:spPr>
          <a:xfrm>
            <a:off x="8987914" y="2522012"/>
            <a:ext cx="349624" cy="36307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•</a:t>
            </a:r>
            <a:endParaRPr lang="it-IT" dirty="0"/>
          </a:p>
        </p:txBody>
      </p:sp>
      <p:sp>
        <p:nvSpPr>
          <p:cNvPr id="75" name="Rettangolo 74"/>
          <p:cNvSpPr/>
          <p:nvPr/>
        </p:nvSpPr>
        <p:spPr>
          <a:xfrm>
            <a:off x="4486423" y="3616112"/>
            <a:ext cx="349624" cy="36307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•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18247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  <p:bldP spid="72" grpId="0" animBg="1"/>
      <p:bldP spid="73" grpId="0" animBg="1"/>
      <p:bldP spid="74" grpId="0" animBg="1"/>
      <p:bldP spid="7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ttangolo 38"/>
          <p:cNvSpPr/>
          <p:nvPr/>
        </p:nvSpPr>
        <p:spPr>
          <a:xfrm>
            <a:off x="2593079" y="1697638"/>
            <a:ext cx="2878803" cy="3139558"/>
          </a:xfrm>
          <a:prstGeom prst="rect">
            <a:avLst/>
          </a:prstGeom>
          <a:solidFill>
            <a:schemeClr val="accent1">
              <a:alpha val="4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2" name="Rettangolo 91"/>
          <p:cNvSpPr/>
          <p:nvPr/>
        </p:nvSpPr>
        <p:spPr>
          <a:xfrm>
            <a:off x="5983979" y="618138"/>
            <a:ext cx="6042921" cy="3139558"/>
          </a:xfrm>
          <a:prstGeom prst="rect">
            <a:avLst/>
          </a:prstGeom>
          <a:solidFill>
            <a:srgbClr val="FFC000">
              <a:alpha val="2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10" name="Rettangolo 109"/>
          <p:cNvSpPr/>
          <p:nvPr/>
        </p:nvSpPr>
        <p:spPr>
          <a:xfrm>
            <a:off x="5976359" y="4473858"/>
            <a:ext cx="6042921" cy="2324888"/>
          </a:xfrm>
          <a:prstGeom prst="rect">
            <a:avLst/>
          </a:prstGeom>
          <a:solidFill>
            <a:schemeClr val="bg2">
              <a:lumMod val="90000"/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0" y="0"/>
            <a:ext cx="30210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Teorema di VARIGNON</a:t>
            </a:r>
            <a:endParaRPr lang="it-IT" sz="24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0" y="308055"/>
            <a:ext cx="30716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b="1" dirty="0" smtClean="0"/>
              <a:t>Spiegato con un esercizio sul carico di una chiatta</a:t>
            </a:r>
            <a:endParaRPr lang="it-IT" sz="1100" b="1" dirty="0"/>
          </a:p>
        </p:txBody>
      </p:sp>
      <p:sp>
        <p:nvSpPr>
          <p:cNvPr id="6" name="Rettangolo 5"/>
          <p:cNvSpPr/>
          <p:nvPr/>
        </p:nvSpPr>
        <p:spPr>
          <a:xfrm>
            <a:off x="1" y="576385"/>
            <a:ext cx="2743418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ESERCIZIO</a:t>
            </a:r>
          </a:p>
          <a:p>
            <a:pPr algn="just"/>
            <a:r>
              <a:rPr lang="it-IT" sz="1200" dirty="0" smtClean="0"/>
              <a:t>Una </a:t>
            </a:r>
            <a:r>
              <a:rPr lang="it-IT" sz="1200" dirty="0"/>
              <a:t>chiatta aperta superiormente, utilizzata per la movimentazione di containers all’interno dell’Interporto di Rotterdam, ha le seguenti caratteristiche:</a:t>
            </a:r>
          </a:p>
          <a:p>
            <a:pPr defTabSz="900113"/>
            <a:r>
              <a:rPr lang="it-IT" sz="1600" b="1" dirty="0"/>
              <a:t>·    </a:t>
            </a:r>
            <a:r>
              <a:rPr lang="it-IT" sz="1600" b="1" dirty="0" smtClean="0"/>
              <a:t>L </a:t>
            </a:r>
            <a:r>
              <a:rPr lang="it-IT" sz="1600" b="1" dirty="0"/>
              <a:t>= 16 m (Li = 15 m)</a:t>
            </a:r>
          </a:p>
          <a:p>
            <a:pPr defTabSz="900113"/>
            <a:r>
              <a:rPr lang="it-IT" sz="1600" b="1" dirty="0"/>
              <a:t>·    </a:t>
            </a:r>
            <a:r>
              <a:rPr lang="it-IT" sz="1600" b="1" dirty="0" smtClean="0"/>
              <a:t>B </a:t>
            </a:r>
            <a:r>
              <a:rPr lang="it-IT" sz="1600" b="1" dirty="0"/>
              <a:t>= 6 m (Bi = 5 m)</a:t>
            </a:r>
          </a:p>
          <a:p>
            <a:pPr defTabSz="900113"/>
            <a:r>
              <a:rPr lang="it-IT" sz="1600" b="1" dirty="0"/>
              <a:t>·    </a:t>
            </a:r>
            <a:r>
              <a:rPr lang="it-IT" sz="1600" b="1" dirty="0" smtClean="0"/>
              <a:t>H </a:t>
            </a:r>
            <a:r>
              <a:rPr lang="it-IT" sz="1600" b="1" dirty="0"/>
              <a:t>= 7 m (6,5 m)</a:t>
            </a:r>
          </a:p>
          <a:p>
            <a:pPr defTabSz="900113"/>
            <a:r>
              <a:rPr lang="it-IT" sz="1600" b="1" dirty="0"/>
              <a:t>·    </a:t>
            </a:r>
            <a:r>
              <a:rPr lang="it-IT" sz="1600" b="1" dirty="0" smtClean="0"/>
              <a:t>T </a:t>
            </a:r>
            <a:r>
              <a:rPr lang="it-IT" sz="1600" b="1" dirty="0"/>
              <a:t>= 2 m</a:t>
            </a:r>
          </a:p>
          <a:p>
            <a:pPr defTabSz="900113"/>
            <a:r>
              <a:rPr lang="it-IT" sz="1600" b="1" dirty="0"/>
              <a:t>·    </a:t>
            </a:r>
            <a:r>
              <a:rPr lang="it-IT" sz="1600" b="1" dirty="0" err="1" smtClean="0">
                <a:latin typeface="Symbol" panose="05050102010706020507" pitchFamily="18" charset="2"/>
              </a:rPr>
              <a:t>g</a:t>
            </a:r>
            <a:r>
              <a:rPr lang="it-IT" sz="1600" b="1" dirty="0" err="1" smtClean="0"/>
              <a:t>a</a:t>
            </a:r>
            <a:r>
              <a:rPr lang="it-IT" sz="1600" b="1" dirty="0" smtClean="0"/>
              <a:t> </a:t>
            </a:r>
            <a:r>
              <a:rPr lang="it-IT" sz="1600" b="1" dirty="0"/>
              <a:t>= 1,025 t/m</a:t>
            </a:r>
            <a:r>
              <a:rPr lang="it-IT" sz="1600" b="1" baseline="30000" dirty="0"/>
              <a:t>3</a:t>
            </a:r>
          </a:p>
          <a:p>
            <a:pPr defTabSz="900113"/>
            <a:r>
              <a:rPr lang="it-IT" sz="1600" b="1" dirty="0"/>
              <a:t>·    </a:t>
            </a:r>
            <a:r>
              <a:rPr lang="it-IT" sz="1600" b="1" dirty="0" smtClean="0"/>
              <a:t>KG </a:t>
            </a:r>
            <a:r>
              <a:rPr lang="it-IT" sz="1600" b="1" dirty="0"/>
              <a:t>= 2,5 m</a:t>
            </a:r>
          </a:p>
          <a:p>
            <a:pPr defTabSz="900113"/>
            <a:r>
              <a:rPr lang="it-IT" sz="1600" b="1" dirty="0"/>
              <a:t>·    </a:t>
            </a:r>
            <a:r>
              <a:rPr lang="it-IT" sz="1600" b="1" dirty="0" smtClean="0"/>
              <a:t>KM </a:t>
            </a:r>
            <a:r>
              <a:rPr lang="it-IT" sz="1600" b="1" dirty="0"/>
              <a:t>= 4 m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63044" y="3380563"/>
            <a:ext cx="19435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/>
              <a:t>FASE 10 </a:t>
            </a:r>
            <a:r>
              <a:rPr lang="it-IT" dirty="0" smtClean="0"/>
              <a:t>– </a:t>
            </a:r>
            <a:r>
              <a:rPr lang="it-IT" sz="1400" b="1" dirty="0" smtClean="0"/>
              <a:t>Grazie al nuovo dislocamento </a:t>
            </a:r>
            <a:r>
              <a:rPr lang="it-IT" sz="1400" b="1" dirty="0" smtClean="0">
                <a:latin typeface="Symbol" panose="05050102010706020507" pitchFamily="18" charset="2"/>
              </a:rPr>
              <a:t>D</a:t>
            </a:r>
            <a:r>
              <a:rPr lang="it-IT" sz="1400" b="1" dirty="0" smtClean="0"/>
              <a:t>’’, calcolare la nuova immersione, il nuovo bordo libero e la nuova riserva di stabilità</a:t>
            </a:r>
            <a:endParaRPr lang="it-IT" sz="1200" dirty="0"/>
          </a:p>
        </p:txBody>
      </p:sp>
      <p:sp>
        <p:nvSpPr>
          <p:cNvPr id="8" name="Rettangolo 7"/>
          <p:cNvSpPr/>
          <p:nvPr/>
        </p:nvSpPr>
        <p:spPr>
          <a:xfrm>
            <a:off x="3490044" y="915683"/>
            <a:ext cx="349624" cy="36307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/>
          <p:cNvSpPr txBox="1"/>
          <p:nvPr/>
        </p:nvSpPr>
        <p:spPr>
          <a:xfrm>
            <a:off x="3082929" y="472223"/>
            <a:ext cx="12929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Unità di misura</a:t>
            </a:r>
            <a:endParaRPr lang="it-IT" sz="1400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3801693" y="925999"/>
            <a:ext cx="418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1m</a:t>
            </a:r>
            <a:endParaRPr lang="it-IT" sz="1400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3462182" y="672350"/>
            <a:ext cx="418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1m</a:t>
            </a:r>
            <a:endParaRPr lang="it-IT" sz="1400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3449802" y="939446"/>
            <a:ext cx="4796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1m</a:t>
            </a:r>
            <a:r>
              <a:rPr lang="it-IT" sz="1400" baseline="30000" dirty="0" smtClean="0"/>
              <a:t>2</a:t>
            </a:r>
            <a:endParaRPr lang="it-IT" sz="1400" baseline="30000" dirty="0"/>
          </a:p>
        </p:txBody>
      </p:sp>
      <p:grpSp>
        <p:nvGrpSpPr>
          <p:cNvPr id="31" name="Gruppo 30"/>
          <p:cNvGrpSpPr/>
          <p:nvPr/>
        </p:nvGrpSpPr>
        <p:grpSpPr>
          <a:xfrm>
            <a:off x="3035304" y="1975223"/>
            <a:ext cx="2162175" cy="2545976"/>
            <a:chOff x="5372100" y="1264024"/>
            <a:chExt cx="2162175" cy="2545976"/>
          </a:xfrm>
        </p:grpSpPr>
        <p:sp>
          <p:nvSpPr>
            <p:cNvPr id="17" name="Figura a mano libera 16"/>
            <p:cNvSpPr/>
            <p:nvPr/>
          </p:nvSpPr>
          <p:spPr>
            <a:xfrm>
              <a:off x="5372100" y="1276350"/>
              <a:ext cx="0" cy="2533650"/>
            </a:xfrm>
            <a:custGeom>
              <a:avLst/>
              <a:gdLst>
                <a:gd name="connsiteX0" fmla="*/ 0 w 0"/>
                <a:gd name="connsiteY0" fmla="*/ 0 h 2533650"/>
                <a:gd name="connsiteX1" fmla="*/ 0 w 0"/>
                <a:gd name="connsiteY1" fmla="*/ 2533650 h 2533650"/>
                <a:gd name="connsiteX2" fmla="*/ 0 w 0"/>
                <a:gd name="connsiteY2" fmla="*/ 2533650 h 2533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h="2533650">
                  <a:moveTo>
                    <a:pt x="0" y="0"/>
                  </a:moveTo>
                  <a:lnTo>
                    <a:pt x="0" y="2533650"/>
                  </a:lnTo>
                  <a:lnTo>
                    <a:pt x="0" y="2533650"/>
                  </a:ln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8" name="Figura a mano libera 17"/>
            <p:cNvSpPr/>
            <p:nvPr/>
          </p:nvSpPr>
          <p:spPr>
            <a:xfrm>
              <a:off x="7534275" y="1276350"/>
              <a:ext cx="0" cy="2533650"/>
            </a:xfrm>
            <a:custGeom>
              <a:avLst/>
              <a:gdLst>
                <a:gd name="connsiteX0" fmla="*/ 0 w 0"/>
                <a:gd name="connsiteY0" fmla="*/ 0 h 2533650"/>
                <a:gd name="connsiteX1" fmla="*/ 0 w 0"/>
                <a:gd name="connsiteY1" fmla="*/ 2533650 h 2533650"/>
                <a:gd name="connsiteX2" fmla="*/ 0 w 0"/>
                <a:gd name="connsiteY2" fmla="*/ 2533650 h 2533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h="2533650">
                  <a:moveTo>
                    <a:pt x="0" y="0"/>
                  </a:moveTo>
                  <a:lnTo>
                    <a:pt x="0" y="2533650"/>
                  </a:lnTo>
                  <a:lnTo>
                    <a:pt x="0" y="2533650"/>
                  </a:ln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0" name="Connettore diritto 19"/>
            <p:cNvCxnSpPr>
              <a:endCxn id="18" idx="1"/>
            </p:cNvCxnSpPr>
            <p:nvPr/>
          </p:nvCxnSpPr>
          <p:spPr>
            <a:xfrm>
              <a:off x="5372100" y="3810000"/>
              <a:ext cx="216217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Figura a mano libera 20"/>
            <p:cNvSpPr/>
            <p:nvPr/>
          </p:nvSpPr>
          <p:spPr>
            <a:xfrm>
              <a:off x="5553074" y="1276350"/>
              <a:ext cx="100477" cy="2352675"/>
            </a:xfrm>
            <a:custGeom>
              <a:avLst/>
              <a:gdLst>
                <a:gd name="connsiteX0" fmla="*/ 0 w 0"/>
                <a:gd name="connsiteY0" fmla="*/ 0 h 2533650"/>
                <a:gd name="connsiteX1" fmla="*/ 0 w 0"/>
                <a:gd name="connsiteY1" fmla="*/ 2533650 h 2533650"/>
                <a:gd name="connsiteX2" fmla="*/ 0 w 0"/>
                <a:gd name="connsiteY2" fmla="*/ 2533650 h 2533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h="2533650">
                  <a:moveTo>
                    <a:pt x="0" y="0"/>
                  </a:moveTo>
                  <a:lnTo>
                    <a:pt x="0" y="2533650"/>
                  </a:lnTo>
                  <a:lnTo>
                    <a:pt x="0" y="2533650"/>
                  </a:ln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2" name="Figura a mano libera 21"/>
            <p:cNvSpPr/>
            <p:nvPr/>
          </p:nvSpPr>
          <p:spPr>
            <a:xfrm>
              <a:off x="7353299" y="1266825"/>
              <a:ext cx="100477" cy="2352675"/>
            </a:xfrm>
            <a:custGeom>
              <a:avLst/>
              <a:gdLst>
                <a:gd name="connsiteX0" fmla="*/ 0 w 0"/>
                <a:gd name="connsiteY0" fmla="*/ 0 h 2533650"/>
                <a:gd name="connsiteX1" fmla="*/ 0 w 0"/>
                <a:gd name="connsiteY1" fmla="*/ 2533650 h 2533650"/>
                <a:gd name="connsiteX2" fmla="*/ 0 w 0"/>
                <a:gd name="connsiteY2" fmla="*/ 2533650 h 2533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h="2533650">
                  <a:moveTo>
                    <a:pt x="0" y="0"/>
                  </a:moveTo>
                  <a:lnTo>
                    <a:pt x="0" y="2533650"/>
                  </a:lnTo>
                  <a:lnTo>
                    <a:pt x="0" y="2533650"/>
                  </a:ln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4" name="Connettore diritto 23"/>
            <p:cNvCxnSpPr>
              <a:stCxn id="21" idx="1"/>
              <a:endCxn id="22" idx="1"/>
            </p:cNvCxnSpPr>
            <p:nvPr/>
          </p:nvCxnSpPr>
          <p:spPr>
            <a:xfrm flipV="1">
              <a:off x="5553074" y="3619500"/>
              <a:ext cx="1800225" cy="952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Connettore diritto 26"/>
            <p:cNvCxnSpPr>
              <a:stCxn id="17" idx="0"/>
              <a:endCxn id="21" idx="0"/>
            </p:cNvCxnSpPr>
            <p:nvPr/>
          </p:nvCxnSpPr>
          <p:spPr>
            <a:xfrm>
              <a:off x="5372100" y="1276350"/>
              <a:ext cx="18097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Connettore diritto 28"/>
            <p:cNvCxnSpPr/>
            <p:nvPr/>
          </p:nvCxnSpPr>
          <p:spPr>
            <a:xfrm>
              <a:off x="7353299" y="1264024"/>
              <a:ext cx="18097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3" name="Connettore diritto 42"/>
          <p:cNvCxnSpPr/>
          <p:nvPr/>
        </p:nvCxnSpPr>
        <p:spPr>
          <a:xfrm>
            <a:off x="2280972" y="4521199"/>
            <a:ext cx="3590383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Connettore diritto 45"/>
          <p:cNvCxnSpPr/>
          <p:nvPr/>
        </p:nvCxnSpPr>
        <p:spPr>
          <a:xfrm rot="5400000">
            <a:off x="2150017" y="3222171"/>
            <a:ext cx="3938725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83" name="Gruppo 82"/>
          <p:cNvGrpSpPr/>
          <p:nvPr/>
        </p:nvGrpSpPr>
        <p:grpSpPr>
          <a:xfrm>
            <a:off x="6094600" y="887136"/>
            <a:ext cx="5778086" cy="2543991"/>
            <a:chOff x="6094600" y="887136"/>
            <a:chExt cx="5778086" cy="2543991"/>
          </a:xfrm>
        </p:grpSpPr>
        <p:cxnSp>
          <p:nvCxnSpPr>
            <p:cNvPr id="51" name="Connettore diritto 50"/>
            <p:cNvCxnSpPr/>
            <p:nvPr/>
          </p:nvCxnSpPr>
          <p:spPr>
            <a:xfrm>
              <a:off x="6094600" y="911477"/>
              <a:ext cx="2" cy="25196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ttore diritto 54"/>
            <p:cNvCxnSpPr/>
            <p:nvPr/>
          </p:nvCxnSpPr>
          <p:spPr>
            <a:xfrm>
              <a:off x="6094602" y="3431127"/>
              <a:ext cx="577808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ttore diritto 56"/>
            <p:cNvCxnSpPr/>
            <p:nvPr/>
          </p:nvCxnSpPr>
          <p:spPr>
            <a:xfrm>
              <a:off x="6276975" y="911225"/>
              <a:ext cx="2254" cy="2336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ttore diritto 58"/>
            <p:cNvCxnSpPr/>
            <p:nvPr/>
          </p:nvCxnSpPr>
          <p:spPr>
            <a:xfrm flipH="1">
              <a:off x="11864031" y="896978"/>
              <a:ext cx="3192" cy="25268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ttore diritto 61"/>
            <p:cNvCxnSpPr/>
            <p:nvPr/>
          </p:nvCxnSpPr>
          <p:spPr>
            <a:xfrm flipH="1">
              <a:off x="11676740" y="896978"/>
              <a:ext cx="5860" cy="23512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ttore diritto 63"/>
            <p:cNvCxnSpPr/>
            <p:nvPr/>
          </p:nvCxnSpPr>
          <p:spPr>
            <a:xfrm>
              <a:off x="6270171" y="3248210"/>
              <a:ext cx="5406569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ttore diritto 70"/>
            <p:cNvCxnSpPr/>
            <p:nvPr/>
          </p:nvCxnSpPr>
          <p:spPr>
            <a:xfrm flipV="1">
              <a:off x="6094600" y="907081"/>
              <a:ext cx="182375" cy="414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ttore diritto 80"/>
            <p:cNvCxnSpPr/>
            <p:nvPr/>
          </p:nvCxnSpPr>
          <p:spPr>
            <a:xfrm flipV="1">
              <a:off x="11684848" y="887136"/>
              <a:ext cx="182375" cy="414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5" name="Connettore diritto 94"/>
          <p:cNvCxnSpPr/>
          <p:nvPr/>
        </p:nvCxnSpPr>
        <p:spPr>
          <a:xfrm flipV="1">
            <a:off x="5562688" y="3431127"/>
            <a:ext cx="6629312" cy="1057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8" name="Connettore diritto 97"/>
          <p:cNvCxnSpPr/>
          <p:nvPr/>
        </p:nvCxnSpPr>
        <p:spPr>
          <a:xfrm>
            <a:off x="8981336" y="408798"/>
            <a:ext cx="4371" cy="357695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3" name="Rettangolo 102"/>
          <p:cNvSpPr/>
          <p:nvPr/>
        </p:nvSpPr>
        <p:spPr>
          <a:xfrm>
            <a:off x="6094356" y="4607071"/>
            <a:ext cx="5778330" cy="215186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4" name="Rettangolo 103"/>
          <p:cNvSpPr/>
          <p:nvPr/>
        </p:nvSpPr>
        <p:spPr>
          <a:xfrm>
            <a:off x="6276974" y="4774712"/>
            <a:ext cx="5399765" cy="1811214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05" name="Connettore diritto 104"/>
          <p:cNvCxnSpPr/>
          <p:nvPr/>
        </p:nvCxnSpPr>
        <p:spPr>
          <a:xfrm>
            <a:off x="8981336" y="4287378"/>
            <a:ext cx="0" cy="257062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7" name="Connettore diritto 106"/>
          <p:cNvCxnSpPr/>
          <p:nvPr/>
        </p:nvCxnSpPr>
        <p:spPr>
          <a:xfrm>
            <a:off x="5779977" y="5686571"/>
            <a:ext cx="6298569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8" name="CasellaDiTesto 117"/>
          <p:cNvSpPr txBox="1"/>
          <p:nvPr/>
        </p:nvSpPr>
        <p:spPr>
          <a:xfrm>
            <a:off x="8010232" y="615721"/>
            <a:ext cx="1771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latin typeface="Arial Narrow" panose="020B0606020202030204" pitchFamily="34" charset="0"/>
              </a:rPr>
              <a:t>VISTA DA DRITTA</a:t>
            </a:r>
            <a:endParaRPr lang="it-IT" b="1" dirty="0">
              <a:latin typeface="Arial Narrow" panose="020B0606020202030204" pitchFamily="34" charset="0"/>
            </a:endParaRPr>
          </a:p>
        </p:txBody>
      </p:sp>
      <p:sp>
        <p:nvSpPr>
          <p:cNvPr id="119" name="CasellaDiTesto 118"/>
          <p:cNvSpPr txBox="1"/>
          <p:nvPr/>
        </p:nvSpPr>
        <p:spPr>
          <a:xfrm>
            <a:off x="8024907" y="4096743"/>
            <a:ext cx="1766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latin typeface="Arial Narrow" panose="020B0606020202030204" pitchFamily="34" charset="0"/>
              </a:rPr>
              <a:t>VISTA DA SOPRA</a:t>
            </a:r>
            <a:endParaRPr lang="it-IT" b="1" dirty="0">
              <a:latin typeface="Arial Narrow" panose="020B0606020202030204" pitchFamily="34" charset="0"/>
            </a:endParaRPr>
          </a:p>
        </p:txBody>
      </p:sp>
      <p:sp>
        <p:nvSpPr>
          <p:cNvPr id="120" name="CasellaDiTesto 119"/>
          <p:cNvSpPr txBox="1"/>
          <p:nvPr/>
        </p:nvSpPr>
        <p:spPr>
          <a:xfrm>
            <a:off x="3373106" y="1698656"/>
            <a:ext cx="1393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smtClean="0">
                <a:latin typeface="Arial Narrow" panose="020B0606020202030204" pitchFamily="34" charset="0"/>
              </a:rPr>
              <a:t>VISTA DA POPPA</a:t>
            </a:r>
            <a:endParaRPr lang="it-IT" sz="1400" b="1" dirty="0">
              <a:latin typeface="Arial Narrow" panose="020B0606020202030204" pitchFamily="34" charset="0"/>
            </a:endParaRPr>
          </a:p>
        </p:txBody>
      </p:sp>
      <p:cxnSp>
        <p:nvCxnSpPr>
          <p:cNvPr id="13" name="Connettore diritto 12"/>
          <p:cNvCxnSpPr/>
          <p:nvPr/>
        </p:nvCxnSpPr>
        <p:spPr>
          <a:xfrm>
            <a:off x="2374709" y="3793518"/>
            <a:ext cx="3296084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1" name="Connettore diritto 100"/>
          <p:cNvCxnSpPr/>
          <p:nvPr/>
        </p:nvCxnSpPr>
        <p:spPr>
          <a:xfrm flipV="1">
            <a:off x="5778795" y="2705948"/>
            <a:ext cx="6413205" cy="7256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CasellaDiTesto 15"/>
          <p:cNvSpPr txBox="1"/>
          <p:nvPr/>
        </p:nvSpPr>
        <p:spPr>
          <a:xfrm>
            <a:off x="5464718" y="2681344"/>
            <a:ext cx="5632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smtClean="0">
                <a:solidFill>
                  <a:srgbClr val="0070C0"/>
                </a:solidFill>
              </a:rPr>
              <a:t>WL</a:t>
            </a:r>
            <a:endParaRPr lang="it-IT" sz="1600" b="1" dirty="0">
              <a:solidFill>
                <a:srgbClr val="0070C0"/>
              </a:solidFill>
            </a:endParaRPr>
          </a:p>
        </p:txBody>
      </p:sp>
      <p:sp>
        <p:nvSpPr>
          <p:cNvPr id="102" name="CasellaDiTesto 101"/>
          <p:cNvSpPr txBox="1"/>
          <p:nvPr/>
        </p:nvSpPr>
        <p:spPr>
          <a:xfrm>
            <a:off x="1918584" y="3617093"/>
            <a:ext cx="5632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smtClean="0">
                <a:solidFill>
                  <a:srgbClr val="0070C0"/>
                </a:solidFill>
              </a:rPr>
              <a:t>WL</a:t>
            </a:r>
            <a:endParaRPr lang="it-IT" sz="1600" b="1" dirty="0">
              <a:solidFill>
                <a:srgbClr val="0070C0"/>
              </a:solidFill>
            </a:endParaRPr>
          </a:p>
        </p:txBody>
      </p:sp>
      <p:sp>
        <p:nvSpPr>
          <p:cNvPr id="65" name="Rettangolo 64"/>
          <p:cNvSpPr/>
          <p:nvPr/>
        </p:nvSpPr>
        <p:spPr>
          <a:xfrm>
            <a:off x="10249999" y="2161752"/>
            <a:ext cx="349624" cy="36307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•</a:t>
            </a:r>
            <a:endParaRPr lang="it-IT" dirty="0"/>
          </a:p>
        </p:txBody>
      </p:sp>
      <p:sp>
        <p:nvSpPr>
          <p:cNvPr id="49" name="Rettangolo 48"/>
          <p:cNvSpPr/>
          <p:nvPr/>
        </p:nvSpPr>
        <p:spPr>
          <a:xfrm>
            <a:off x="9520056" y="2349044"/>
            <a:ext cx="349624" cy="36307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•</a:t>
            </a:r>
            <a:endParaRPr lang="it-IT" dirty="0"/>
          </a:p>
        </p:txBody>
      </p:sp>
      <p:sp>
        <p:nvSpPr>
          <p:cNvPr id="50" name="Rettangolo 49"/>
          <p:cNvSpPr/>
          <p:nvPr/>
        </p:nvSpPr>
        <p:spPr>
          <a:xfrm>
            <a:off x="7238378" y="2521147"/>
            <a:ext cx="349624" cy="36307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•</a:t>
            </a:r>
            <a:endParaRPr lang="it-IT" dirty="0"/>
          </a:p>
        </p:txBody>
      </p:sp>
      <p:sp>
        <p:nvSpPr>
          <p:cNvPr id="52" name="Rettangolo 51"/>
          <p:cNvSpPr/>
          <p:nvPr/>
        </p:nvSpPr>
        <p:spPr>
          <a:xfrm>
            <a:off x="7240650" y="5140592"/>
            <a:ext cx="349624" cy="36307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•</a:t>
            </a:r>
            <a:endParaRPr lang="it-IT" dirty="0"/>
          </a:p>
        </p:txBody>
      </p:sp>
      <p:sp>
        <p:nvSpPr>
          <p:cNvPr id="53" name="Rettangolo 52"/>
          <p:cNvSpPr/>
          <p:nvPr/>
        </p:nvSpPr>
        <p:spPr>
          <a:xfrm>
            <a:off x="9526453" y="4957400"/>
            <a:ext cx="349624" cy="36307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•</a:t>
            </a:r>
            <a:endParaRPr lang="it-IT" dirty="0"/>
          </a:p>
        </p:txBody>
      </p:sp>
      <p:sp>
        <p:nvSpPr>
          <p:cNvPr id="54" name="Rettangolo 53"/>
          <p:cNvSpPr/>
          <p:nvPr/>
        </p:nvSpPr>
        <p:spPr>
          <a:xfrm>
            <a:off x="10247508" y="6217420"/>
            <a:ext cx="349624" cy="36307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•</a:t>
            </a:r>
            <a:endParaRPr lang="it-IT" dirty="0"/>
          </a:p>
        </p:txBody>
      </p:sp>
      <p:sp>
        <p:nvSpPr>
          <p:cNvPr id="56" name="Rettangolo 55"/>
          <p:cNvSpPr/>
          <p:nvPr/>
        </p:nvSpPr>
        <p:spPr>
          <a:xfrm>
            <a:off x="4661222" y="3246746"/>
            <a:ext cx="349624" cy="36307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•</a:t>
            </a:r>
            <a:endParaRPr lang="it-IT" dirty="0"/>
          </a:p>
        </p:txBody>
      </p:sp>
      <p:sp>
        <p:nvSpPr>
          <p:cNvPr id="58" name="Rettangolo 57"/>
          <p:cNvSpPr/>
          <p:nvPr/>
        </p:nvSpPr>
        <p:spPr>
          <a:xfrm>
            <a:off x="3403898" y="3518185"/>
            <a:ext cx="349624" cy="36307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•</a:t>
            </a:r>
            <a:endParaRPr lang="it-IT" dirty="0"/>
          </a:p>
        </p:txBody>
      </p:sp>
      <p:sp>
        <p:nvSpPr>
          <p:cNvPr id="60" name="Rettangolo 59"/>
          <p:cNvSpPr/>
          <p:nvPr/>
        </p:nvSpPr>
        <p:spPr>
          <a:xfrm>
            <a:off x="3584872" y="3613418"/>
            <a:ext cx="349624" cy="36307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•</a:t>
            </a:r>
            <a:endParaRPr lang="it-IT" dirty="0"/>
          </a:p>
        </p:txBody>
      </p:sp>
      <p:sp>
        <p:nvSpPr>
          <p:cNvPr id="68" name="Rettangolo 67"/>
          <p:cNvSpPr/>
          <p:nvPr/>
        </p:nvSpPr>
        <p:spPr>
          <a:xfrm>
            <a:off x="8803131" y="5510905"/>
            <a:ext cx="349624" cy="3630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rgbClr val="FF0000"/>
                </a:solidFill>
              </a:rPr>
              <a:t>•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69" name="Rettangolo 68"/>
          <p:cNvSpPr/>
          <p:nvPr/>
        </p:nvSpPr>
        <p:spPr>
          <a:xfrm>
            <a:off x="8803131" y="2358130"/>
            <a:ext cx="349624" cy="3630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rgbClr val="FF0000"/>
                </a:solidFill>
              </a:rPr>
              <a:t>•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70" name="Rettangolo 69"/>
          <p:cNvSpPr/>
          <p:nvPr/>
        </p:nvSpPr>
        <p:spPr>
          <a:xfrm>
            <a:off x="3945381" y="3520180"/>
            <a:ext cx="349624" cy="3630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rgbClr val="FF0000"/>
                </a:solidFill>
              </a:rPr>
              <a:t>•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73" name="Rettangolo 72"/>
          <p:cNvSpPr/>
          <p:nvPr/>
        </p:nvSpPr>
        <p:spPr>
          <a:xfrm>
            <a:off x="8985644" y="6040876"/>
            <a:ext cx="349624" cy="36307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•</a:t>
            </a:r>
            <a:endParaRPr lang="it-IT" dirty="0"/>
          </a:p>
        </p:txBody>
      </p:sp>
      <p:sp>
        <p:nvSpPr>
          <p:cNvPr id="74" name="Rettangolo 73"/>
          <p:cNvSpPr/>
          <p:nvPr/>
        </p:nvSpPr>
        <p:spPr>
          <a:xfrm>
            <a:off x="8987914" y="2522012"/>
            <a:ext cx="349624" cy="36307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•</a:t>
            </a:r>
            <a:endParaRPr lang="it-IT" dirty="0"/>
          </a:p>
        </p:txBody>
      </p:sp>
      <p:sp>
        <p:nvSpPr>
          <p:cNvPr id="75" name="Rettangolo 74"/>
          <p:cNvSpPr/>
          <p:nvPr/>
        </p:nvSpPr>
        <p:spPr>
          <a:xfrm>
            <a:off x="4486423" y="3616112"/>
            <a:ext cx="349624" cy="36307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•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247536" y="4893978"/>
            <a:ext cx="576209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Symbol" panose="05050102010706020507" pitchFamily="18" charset="2"/>
              </a:rPr>
              <a:t>D</a:t>
            </a:r>
            <a:r>
              <a:rPr lang="it-IT" dirty="0" smtClean="0"/>
              <a:t>’’</a:t>
            </a:r>
            <a:r>
              <a:rPr lang="it-IT" dirty="0" smtClean="0">
                <a:sym typeface="Wingdings" panose="05000000000000000000" pitchFamily="2" charset="2"/>
              </a:rPr>
              <a:t>: (B*L*</a:t>
            </a:r>
            <a:r>
              <a:rPr lang="it-IT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g</a:t>
            </a:r>
            <a:r>
              <a:rPr lang="it-IT" dirty="0" err="1" smtClean="0">
                <a:sym typeface="Wingdings" panose="05000000000000000000" pitchFamily="2" charset="2"/>
              </a:rPr>
              <a:t>a</a:t>
            </a:r>
            <a:r>
              <a:rPr lang="it-IT" dirty="0" smtClean="0">
                <a:sym typeface="Wingdings" panose="05000000000000000000" pitchFamily="2" charset="2"/>
              </a:rPr>
              <a:t>) = T’ = 326,8t/(16m*6m*1,025t/m</a:t>
            </a:r>
            <a:r>
              <a:rPr lang="it-IT" baseline="30000" dirty="0" smtClean="0">
                <a:sym typeface="Wingdings" panose="05000000000000000000" pitchFamily="2" charset="2"/>
              </a:rPr>
              <a:t>3</a:t>
            </a:r>
            <a:r>
              <a:rPr lang="it-IT" dirty="0" smtClean="0">
                <a:sym typeface="Wingdings" panose="05000000000000000000" pitchFamily="2" charset="2"/>
              </a:rPr>
              <a:t>) = 3,3211m</a:t>
            </a:r>
          </a:p>
          <a:p>
            <a:r>
              <a:rPr lang="it-IT" dirty="0" smtClean="0">
                <a:sym typeface="Wingdings" panose="05000000000000000000" pitchFamily="2" charset="2"/>
              </a:rPr>
              <a:t>Secondo metodo</a:t>
            </a:r>
          </a:p>
          <a:p>
            <a:r>
              <a:rPr lang="it-IT" dirty="0" smtClean="0">
                <a:sym typeface="Wingdings" panose="05000000000000000000" pitchFamily="2" charset="2"/>
              </a:rPr>
              <a:t>T’ = T + </a:t>
            </a:r>
            <a:r>
              <a:rPr lang="it-IT" dirty="0" smtClean="0"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r>
              <a:rPr lang="it-IT" dirty="0" smtClean="0">
                <a:sym typeface="Wingdings" panose="05000000000000000000" pitchFamily="2" charset="2"/>
              </a:rPr>
              <a:t>T = T + </a:t>
            </a:r>
            <a:r>
              <a:rPr lang="it-IT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it-IT" dirty="0" err="1" smtClean="0">
                <a:sym typeface="Wingdings" panose="05000000000000000000" pitchFamily="2" charset="2"/>
              </a:rPr>
              <a:t>Pesi</a:t>
            </a:r>
            <a:r>
              <a:rPr lang="it-IT" dirty="0" smtClean="0">
                <a:sym typeface="Wingdings" panose="05000000000000000000" pitchFamily="2" charset="2"/>
              </a:rPr>
              <a:t>/TPC = 2m + 130t/0,984t/cm</a:t>
            </a:r>
          </a:p>
          <a:p>
            <a:r>
              <a:rPr lang="it-IT" dirty="0" smtClean="0">
                <a:sym typeface="Wingdings" panose="05000000000000000000" pitchFamily="2" charset="2"/>
              </a:rPr>
              <a:t>T’ = 2m + 132,11cm = 2m + 1,3211m = 3,3211m</a:t>
            </a:r>
          </a:p>
          <a:p>
            <a:endParaRPr lang="it-IT" dirty="0" smtClean="0">
              <a:sym typeface="Wingdings" panose="05000000000000000000" pitchFamily="2" charset="2"/>
            </a:endParaRPr>
          </a:p>
          <a:p>
            <a:r>
              <a:rPr lang="it-IT" dirty="0" smtClean="0">
                <a:sym typeface="Wingdings" panose="05000000000000000000" pitchFamily="2" charset="2"/>
              </a:rPr>
              <a:t>BL’ = H – BL’ = 7-3,3211 = 3,6789m</a:t>
            </a:r>
          </a:p>
          <a:p>
            <a:r>
              <a:rPr lang="it-IT" dirty="0" smtClean="0">
                <a:sym typeface="Wingdings" panose="05000000000000000000" pitchFamily="2" charset="2"/>
              </a:rPr>
              <a:t>Riserva di stabilità finale = BL*B*L*</a:t>
            </a:r>
            <a:r>
              <a:rPr lang="it-IT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g</a:t>
            </a:r>
            <a:r>
              <a:rPr lang="it-IT" dirty="0" err="1" smtClean="0">
                <a:sym typeface="Wingdings" panose="05000000000000000000" pitchFamily="2" charset="2"/>
              </a:rPr>
              <a:t>a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smtClean="0">
                <a:sym typeface="Wingdings" panose="05000000000000000000" pitchFamily="2" charset="2"/>
              </a:rPr>
              <a:t>= 362,00376t</a:t>
            </a:r>
            <a:endParaRPr lang="it-IT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0990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3.33333E-6 L -0.00508 -0.0787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" y="-393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7.40741E-7 L -0.00182 -0.0798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-4005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7.40741E-7 L 0.00261 -0.08449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" y="-423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11111E-6 L -0.00117 -0.08449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" y="-4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102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874</TotalTime>
  <Words>894</Words>
  <Application>Microsoft Office PowerPoint</Application>
  <PresentationFormat>Widescreen</PresentationFormat>
  <Paragraphs>270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3" baseType="lpstr">
      <vt:lpstr>Arial</vt:lpstr>
      <vt:lpstr>Arial Narrow</vt:lpstr>
      <vt:lpstr>Calibri</vt:lpstr>
      <vt:lpstr>Calibri Light</vt:lpstr>
      <vt:lpstr>Symbol</vt:lpstr>
      <vt:lpstr>Wingdings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Mobile</dc:creator>
  <cp:lastModifiedBy>Mobile</cp:lastModifiedBy>
  <cp:revision>47</cp:revision>
  <dcterms:created xsi:type="dcterms:W3CDTF">2020-12-11T11:21:25Z</dcterms:created>
  <dcterms:modified xsi:type="dcterms:W3CDTF">2020-12-13T08:53:52Z</dcterms:modified>
</cp:coreProperties>
</file>