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56" r:id="rId3"/>
    <p:sldId id="257" r:id="rId4"/>
    <p:sldId id="258" r:id="rId5"/>
    <p:sldId id="259" r:id="rId6"/>
    <p:sldId id="260" r:id="rId7"/>
    <p:sldId id="261" r:id="rId8"/>
    <p:sldId id="262" r:id="rId9"/>
    <p:sldId id="264" r:id="rId10"/>
    <p:sldId id="265" r:id="rId1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0" d="100"/>
          <a:sy n="70" d="100"/>
        </p:scale>
        <p:origin x="654" y="60"/>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BC787F54-D275-4407-93F6-2A1772748D67}" type="datetimeFigureOut">
              <a:rPr lang="it-IT" smtClean="0"/>
              <a:t>04/08/2021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747C12E-DBD1-4C4A-9267-6FB0C67C4E9C}" type="slidenum">
              <a:rPr lang="it-IT" smtClean="0"/>
              <a:t>‹N›</a:t>
            </a:fld>
            <a:endParaRPr lang="it-IT"/>
          </a:p>
        </p:txBody>
      </p:sp>
    </p:spTree>
    <p:extLst>
      <p:ext uri="{BB962C8B-B14F-4D97-AF65-F5344CB8AC3E}">
        <p14:creationId xmlns:p14="http://schemas.microsoft.com/office/powerpoint/2010/main" val="37633410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C787F54-D275-4407-93F6-2A1772748D67}" type="datetimeFigureOut">
              <a:rPr lang="it-IT" smtClean="0"/>
              <a:t>04/08/2021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747C12E-DBD1-4C4A-9267-6FB0C67C4E9C}" type="slidenum">
              <a:rPr lang="it-IT" smtClean="0"/>
              <a:t>‹N›</a:t>
            </a:fld>
            <a:endParaRPr lang="it-IT"/>
          </a:p>
        </p:txBody>
      </p:sp>
    </p:spTree>
    <p:extLst>
      <p:ext uri="{BB962C8B-B14F-4D97-AF65-F5344CB8AC3E}">
        <p14:creationId xmlns:p14="http://schemas.microsoft.com/office/powerpoint/2010/main" val="912543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C787F54-D275-4407-93F6-2A1772748D67}" type="datetimeFigureOut">
              <a:rPr lang="it-IT" smtClean="0"/>
              <a:t>04/08/2021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747C12E-DBD1-4C4A-9267-6FB0C67C4E9C}" type="slidenum">
              <a:rPr lang="it-IT" smtClean="0"/>
              <a:t>‹N›</a:t>
            </a:fld>
            <a:endParaRPr lang="it-IT"/>
          </a:p>
        </p:txBody>
      </p:sp>
    </p:spTree>
    <p:extLst>
      <p:ext uri="{BB962C8B-B14F-4D97-AF65-F5344CB8AC3E}">
        <p14:creationId xmlns:p14="http://schemas.microsoft.com/office/powerpoint/2010/main" val="2812489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C787F54-D275-4407-93F6-2A1772748D67}" type="datetimeFigureOut">
              <a:rPr lang="it-IT" smtClean="0"/>
              <a:t>04/08/2021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747C12E-DBD1-4C4A-9267-6FB0C67C4E9C}" type="slidenum">
              <a:rPr lang="it-IT" smtClean="0"/>
              <a:t>‹N›</a:t>
            </a:fld>
            <a:endParaRPr lang="it-IT"/>
          </a:p>
        </p:txBody>
      </p:sp>
    </p:spTree>
    <p:extLst>
      <p:ext uri="{BB962C8B-B14F-4D97-AF65-F5344CB8AC3E}">
        <p14:creationId xmlns:p14="http://schemas.microsoft.com/office/powerpoint/2010/main" val="3927773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BC787F54-D275-4407-93F6-2A1772748D67}" type="datetimeFigureOut">
              <a:rPr lang="it-IT" smtClean="0"/>
              <a:t>04/08/2021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747C12E-DBD1-4C4A-9267-6FB0C67C4E9C}" type="slidenum">
              <a:rPr lang="it-IT" smtClean="0"/>
              <a:t>‹N›</a:t>
            </a:fld>
            <a:endParaRPr lang="it-IT"/>
          </a:p>
        </p:txBody>
      </p:sp>
    </p:spTree>
    <p:extLst>
      <p:ext uri="{BB962C8B-B14F-4D97-AF65-F5344CB8AC3E}">
        <p14:creationId xmlns:p14="http://schemas.microsoft.com/office/powerpoint/2010/main" val="1234505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BC787F54-D275-4407-93F6-2A1772748D67}" type="datetimeFigureOut">
              <a:rPr lang="it-IT" smtClean="0"/>
              <a:t>04/08/2021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747C12E-DBD1-4C4A-9267-6FB0C67C4E9C}" type="slidenum">
              <a:rPr lang="it-IT" smtClean="0"/>
              <a:t>‹N›</a:t>
            </a:fld>
            <a:endParaRPr lang="it-IT"/>
          </a:p>
        </p:txBody>
      </p:sp>
    </p:spTree>
    <p:extLst>
      <p:ext uri="{BB962C8B-B14F-4D97-AF65-F5344CB8AC3E}">
        <p14:creationId xmlns:p14="http://schemas.microsoft.com/office/powerpoint/2010/main" val="1323805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BC787F54-D275-4407-93F6-2A1772748D67}" type="datetimeFigureOut">
              <a:rPr lang="it-IT" smtClean="0"/>
              <a:t>04/08/2021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9747C12E-DBD1-4C4A-9267-6FB0C67C4E9C}" type="slidenum">
              <a:rPr lang="it-IT" smtClean="0"/>
              <a:t>‹N›</a:t>
            </a:fld>
            <a:endParaRPr lang="it-IT"/>
          </a:p>
        </p:txBody>
      </p:sp>
    </p:spTree>
    <p:extLst>
      <p:ext uri="{BB962C8B-B14F-4D97-AF65-F5344CB8AC3E}">
        <p14:creationId xmlns:p14="http://schemas.microsoft.com/office/powerpoint/2010/main" val="1394699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BC787F54-D275-4407-93F6-2A1772748D67}" type="datetimeFigureOut">
              <a:rPr lang="it-IT" smtClean="0"/>
              <a:t>04/08/2021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9747C12E-DBD1-4C4A-9267-6FB0C67C4E9C}" type="slidenum">
              <a:rPr lang="it-IT" smtClean="0"/>
              <a:t>‹N›</a:t>
            </a:fld>
            <a:endParaRPr lang="it-IT"/>
          </a:p>
        </p:txBody>
      </p:sp>
    </p:spTree>
    <p:extLst>
      <p:ext uri="{BB962C8B-B14F-4D97-AF65-F5344CB8AC3E}">
        <p14:creationId xmlns:p14="http://schemas.microsoft.com/office/powerpoint/2010/main" val="882368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C787F54-D275-4407-93F6-2A1772748D67}" type="datetimeFigureOut">
              <a:rPr lang="it-IT" smtClean="0"/>
              <a:t>04/08/2021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9747C12E-DBD1-4C4A-9267-6FB0C67C4E9C}" type="slidenum">
              <a:rPr lang="it-IT" smtClean="0"/>
              <a:t>‹N›</a:t>
            </a:fld>
            <a:endParaRPr lang="it-IT"/>
          </a:p>
        </p:txBody>
      </p:sp>
    </p:spTree>
    <p:extLst>
      <p:ext uri="{BB962C8B-B14F-4D97-AF65-F5344CB8AC3E}">
        <p14:creationId xmlns:p14="http://schemas.microsoft.com/office/powerpoint/2010/main" val="2557954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BC787F54-D275-4407-93F6-2A1772748D67}" type="datetimeFigureOut">
              <a:rPr lang="it-IT" smtClean="0"/>
              <a:t>04/08/2021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747C12E-DBD1-4C4A-9267-6FB0C67C4E9C}" type="slidenum">
              <a:rPr lang="it-IT" smtClean="0"/>
              <a:t>‹N›</a:t>
            </a:fld>
            <a:endParaRPr lang="it-IT"/>
          </a:p>
        </p:txBody>
      </p:sp>
    </p:spTree>
    <p:extLst>
      <p:ext uri="{BB962C8B-B14F-4D97-AF65-F5344CB8AC3E}">
        <p14:creationId xmlns:p14="http://schemas.microsoft.com/office/powerpoint/2010/main" val="1615117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BC787F54-D275-4407-93F6-2A1772748D67}" type="datetimeFigureOut">
              <a:rPr lang="it-IT" smtClean="0"/>
              <a:t>04/08/2021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747C12E-DBD1-4C4A-9267-6FB0C67C4E9C}" type="slidenum">
              <a:rPr lang="it-IT" smtClean="0"/>
              <a:t>‹N›</a:t>
            </a:fld>
            <a:endParaRPr lang="it-IT"/>
          </a:p>
        </p:txBody>
      </p:sp>
    </p:spTree>
    <p:extLst>
      <p:ext uri="{BB962C8B-B14F-4D97-AF65-F5344CB8AC3E}">
        <p14:creationId xmlns:p14="http://schemas.microsoft.com/office/powerpoint/2010/main" val="3706676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787F54-D275-4407-93F6-2A1772748D67}" type="datetimeFigureOut">
              <a:rPr lang="it-IT" smtClean="0"/>
              <a:t>04/08/2021</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47C12E-DBD1-4C4A-9267-6FB0C67C4E9C}" type="slidenum">
              <a:rPr lang="it-IT" smtClean="0"/>
              <a:t>‹N›</a:t>
            </a:fld>
            <a:endParaRPr lang="it-IT"/>
          </a:p>
        </p:txBody>
      </p:sp>
    </p:spTree>
    <p:extLst>
      <p:ext uri="{BB962C8B-B14F-4D97-AF65-F5344CB8AC3E}">
        <p14:creationId xmlns:p14="http://schemas.microsoft.com/office/powerpoint/2010/main" val="26603689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521862"/>
            <a:ext cx="9144000" cy="2387600"/>
          </a:xfrm>
        </p:spPr>
        <p:txBody>
          <a:bodyPr>
            <a:normAutofit/>
          </a:bodyPr>
          <a:lstStyle/>
          <a:p>
            <a:r>
              <a:rPr lang="it-IT" sz="5400" dirty="0" smtClean="0"/>
              <a:t>Principali DOCUMENTI del TRASPORTO MARITTIMO</a:t>
            </a:r>
            <a:endParaRPr lang="it-IT" sz="5400" dirty="0"/>
          </a:p>
        </p:txBody>
      </p:sp>
      <p:sp>
        <p:nvSpPr>
          <p:cNvPr id="3" name="Sottotitolo 2"/>
          <p:cNvSpPr>
            <a:spLocks noGrp="1"/>
          </p:cNvSpPr>
          <p:nvPr>
            <p:ph type="subTitle" idx="1"/>
          </p:nvPr>
        </p:nvSpPr>
        <p:spPr/>
        <p:txBody>
          <a:bodyPr>
            <a:normAutofit fontScale="92500" lnSpcReduction="10000"/>
          </a:bodyPr>
          <a:lstStyle/>
          <a:p>
            <a:r>
              <a:rPr lang="it-IT" sz="3200" dirty="0" smtClean="0"/>
              <a:t>Logistica dei Trasporti </a:t>
            </a:r>
          </a:p>
          <a:p>
            <a:r>
              <a:rPr lang="it-IT" sz="2000" b="1" dirty="0" smtClean="0"/>
              <a:t>(Logistica portuale ed intermodale)</a:t>
            </a:r>
            <a:endParaRPr lang="it-IT" sz="2000" b="1" dirty="0"/>
          </a:p>
          <a:p>
            <a:r>
              <a:rPr lang="it-IT" sz="3200" dirty="0" smtClean="0"/>
              <a:t>Diritto della Navigazione</a:t>
            </a:r>
          </a:p>
          <a:p>
            <a:r>
              <a:rPr lang="it-IT" sz="1900" dirty="0" smtClean="0"/>
              <a:t>Prof. Guido ANDRIANI - Civitavecchia</a:t>
            </a:r>
          </a:p>
        </p:txBody>
      </p:sp>
    </p:spTree>
    <p:extLst>
      <p:ext uri="{BB962C8B-B14F-4D97-AF65-F5344CB8AC3E}">
        <p14:creationId xmlns:p14="http://schemas.microsoft.com/office/powerpoint/2010/main" val="19729825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4398640" cy="338554"/>
          </a:xfrm>
          <a:prstGeom prst="rect">
            <a:avLst/>
          </a:prstGeom>
          <a:noFill/>
        </p:spPr>
        <p:txBody>
          <a:bodyPr wrap="none" rtlCol="0">
            <a:spAutoFit/>
          </a:bodyPr>
          <a:lstStyle/>
          <a:p>
            <a:r>
              <a:rPr lang="it-IT" sz="1600" b="1" dirty="0" smtClean="0"/>
              <a:t>Principali DOCUMENTI del TRASPORTO marittimo</a:t>
            </a:r>
            <a:endParaRPr lang="it-IT" sz="1600" b="1" dirty="0"/>
          </a:p>
        </p:txBody>
      </p:sp>
      <p:sp>
        <p:nvSpPr>
          <p:cNvPr id="5" name="CasellaDiTesto 4"/>
          <p:cNvSpPr txBox="1"/>
          <p:nvPr/>
        </p:nvSpPr>
        <p:spPr>
          <a:xfrm>
            <a:off x="256096" y="504967"/>
            <a:ext cx="2832570" cy="369332"/>
          </a:xfrm>
          <a:prstGeom prst="rect">
            <a:avLst/>
          </a:prstGeom>
          <a:noFill/>
        </p:spPr>
        <p:txBody>
          <a:bodyPr wrap="none" rtlCol="0">
            <a:spAutoFit/>
          </a:bodyPr>
          <a:lstStyle/>
          <a:p>
            <a:r>
              <a:rPr lang="it-IT" dirty="0" smtClean="0"/>
              <a:t>5) Gli </a:t>
            </a:r>
            <a:r>
              <a:rPr lang="it-IT" b="1" u="sng" dirty="0" smtClean="0"/>
              <a:t>ORDINI DI CONSEGNA</a:t>
            </a:r>
            <a:endParaRPr lang="it-IT" b="1" u="sng" dirty="0"/>
          </a:p>
        </p:txBody>
      </p:sp>
      <p:sp>
        <p:nvSpPr>
          <p:cNvPr id="6" name="CasellaDiTesto 5"/>
          <p:cNvSpPr txBox="1"/>
          <p:nvPr/>
        </p:nvSpPr>
        <p:spPr>
          <a:xfrm>
            <a:off x="441452" y="791012"/>
            <a:ext cx="2658356" cy="369332"/>
          </a:xfrm>
          <a:prstGeom prst="rect">
            <a:avLst/>
          </a:prstGeom>
          <a:noFill/>
        </p:spPr>
        <p:txBody>
          <a:bodyPr wrap="none" rtlCol="0">
            <a:spAutoFit/>
          </a:bodyPr>
          <a:lstStyle/>
          <a:p>
            <a:r>
              <a:rPr lang="it-IT" dirty="0" smtClean="0"/>
              <a:t>Inglese: </a:t>
            </a:r>
            <a:r>
              <a:rPr lang="it-IT" i="1" dirty="0" smtClean="0"/>
              <a:t>DELIVERY ORDERS</a:t>
            </a:r>
            <a:endParaRPr lang="it-IT" i="1" dirty="0"/>
          </a:p>
        </p:txBody>
      </p:sp>
      <p:sp>
        <p:nvSpPr>
          <p:cNvPr id="2" name="CasellaDiTesto 1"/>
          <p:cNvSpPr txBox="1"/>
          <p:nvPr/>
        </p:nvSpPr>
        <p:spPr>
          <a:xfrm>
            <a:off x="3906874" y="412634"/>
            <a:ext cx="8171396" cy="2031325"/>
          </a:xfrm>
          <a:prstGeom prst="rect">
            <a:avLst/>
          </a:prstGeom>
          <a:noFill/>
        </p:spPr>
        <p:txBody>
          <a:bodyPr wrap="square" rtlCol="0">
            <a:spAutoFit/>
          </a:bodyPr>
          <a:lstStyle/>
          <a:p>
            <a:pPr algn="just"/>
            <a:r>
              <a:rPr lang="it-IT" b="1" dirty="0" smtClean="0"/>
              <a:t>Può accadere che un carico di merci imbarcato su una determinata nave, e contenuto in UNA UNICA polizza di carico, venga venduto in tutto o in parte a </a:t>
            </a:r>
            <a:r>
              <a:rPr lang="it-IT" b="1" u="sng" dirty="0" smtClean="0"/>
              <a:t>più acquirenti</a:t>
            </a:r>
            <a:r>
              <a:rPr lang="it-IT" b="1" dirty="0" smtClean="0"/>
              <a:t>. Allora per consentire ai vari compratori di ottenere la riconsegna delle rispettive quantità acquistate, il caricatore può richiedere al VETTORE (o a chi lo rappresenta) </a:t>
            </a:r>
            <a:r>
              <a:rPr lang="it-IT" b="1" i="1" dirty="0" smtClean="0"/>
              <a:t>IL FRAZIONAMENTO DELLA POLIZZA DI CARICO </a:t>
            </a:r>
            <a:r>
              <a:rPr lang="it-IT" b="1" dirty="0" smtClean="0"/>
              <a:t>mediante l’emissione di appositi documenti che prendono il nome di ORDINI DI CONSEGNA</a:t>
            </a:r>
          </a:p>
          <a:p>
            <a:pPr algn="just"/>
            <a:endParaRPr lang="it-IT" b="1" i="1" dirty="0"/>
          </a:p>
        </p:txBody>
      </p:sp>
      <p:sp>
        <p:nvSpPr>
          <p:cNvPr id="7" name="Rettangolo 6"/>
          <p:cNvSpPr/>
          <p:nvPr/>
        </p:nvSpPr>
        <p:spPr>
          <a:xfrm>
            <a:off x="2657146" y="2209021"/>
            <a:ext cx="9421124" cy="2308324"/>
          </a:xfrm>
          <a:prstGeom prst="rect">
            <a:avLst/>
          </a:prstGeom>
        </p:spPr>
        <p:txBody>
          <a:bodyPr wrap="square">
            <a:spAutoFit/>
          </a:bodyPr>
          <a:lstStyle/>
          <a:p>
            <a:pPr algn="just"/>
            <a:r>
              <a:rPr lang="it-IT" i="1" dirty="0" smtClean="0"/>
              <a:t>Gli ORDINI DI CONSEGNA o «delivery </a:t>
            </a:r>
            <a:r>
              <a:rPr lang="it-IT" i="1" dirty="0" err="1" smtClean="0"/>
              <a:t>orders</a:t>
            </a:r>
            <a:r>
              <a:rPr lang="it-IT" i="1" dirty="0" smtClean="0"/>
              <a:t>» sono documenti per mezzo dei quali, il VETTORE o i suoi agenti raccomandatari ordinano al COMANDANTE della nave la riconsegna di una parte delle merci risultanti da una determinata polizza di carico. Al momento dell’emissione degli ordini di consegna, il VETTORE ne fa annotazione sulla polizza di carico, specificando natura, qualità e quantità delle merci alle quali ciascun ordine si riferisce, ed, in caso di frazionamento DELL’INTERO CARICO, provvede a RITIRARE il documento originario (la polizza di carico originaria)</a:t>
            </a:r>
          </a:p>
          <a:p>
            <a:pPr algn="just"/>
            <a:endParaRPr lang="it-IT" i="1" dirty="0" smtClean="0"/>
          </a:p>
          <a:p>
            <a:pPr algn="just"/>
            <a:r>
              <a:rPr lang="it-IT" i="1" dirty="0" smtClean="0"/>
              <a:t>Gli Ordini di consegna, al pari della polizza, possono essere «nominativi, all’ordine o al portatore</a:t>
            </a:r>
            <a:endParaRPr lang="it-IT" sz="1400" i="1" dirty="0" smtClean="0"/>
          </a:p>
        </p:txBody>
      </p:sp>
      <p:sp>
        <p:nvSpPr>
          <p:cNvPr id="8" name="Freccia angolare bidirezionale 7"/>
          <p:cNvSpPr/>
          <p:nvPr/>
        </p:nvSpPr>
        <p:spPr>
          <a:xfrm rot="13432078">
            <a:off x="4762118" y="4508855"/>
            <a:ext cx="1359946" cy="1017537"/>
          </a:xfrm>
          <a:prstGeom prst="leftUpArrow">
            <a:avLst>
              <a:gd name="adj1" fmla="val 25000"/>
              <a:gd name="adj2" fmla="val 27465"/>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p:cNvSpPr txBox="1"/>
          <p:nvPr/>
        </p:nvSpPr>
        <p:spPr>
          <a:xfrm>
            <a:off x="315443" y="4640736"/>
            <a:ext cx="4857058" cy="1785104"/>
          </a:xfrm>
          <a:prstGeom prst="rect">
            <a:avLst/>
          </a:prstGeom>
          <a:noFill/>
        </p:spPr>
        <p:txBody>
          <a:bodyPr wrap="square" rtlCol="0">
            <a:spAutoFit/>
          </a:bodyPr>
          <a:lstStyle/>
          <a:p>
            <a:pPr algn="ctr"/>
            <a:r>
              <a:rPr lang="it-IT" sz="2800" dirty="0" smtClean="0"/>
              <a:t>ORDINI DI CONSEGNA </a:t>
            </a:r>
          </a:p>
          <a:p>
            <a:pPr algn="ctr"/>
            <a:r>
              <a:rPr lang="it-IT" sz="2800" b="1" u="sng" dirty="0" smtClean="0"/>
              <a:t>PROPRI o REGOLARI</a:t>
            </a:r>
          </a:p>
          <a:p>
            <a:pPr algn="ctr"/>
            <a:r>
              <a:rPr lang="it-IT" b="1" dirty="0" smtClean="0"/>
              <a:t>Emessi previa annotazione sulla polizza di carico o dietro ritiro della stessa polizza di carico, dal VETTORE o da un suo rappresentante</a:t>
            </a:r>
            <a:endParaRPr lang="it-IT" b="1" dirty="0"/>
          </a:p>
        </p:txBody>
      </p:sp>
      <p:sp>
        <p:nvSpPr>
          <p:cNvPr id="11" name="CasellaDiTesto 10"/>
          <p:cNvSpPr txBox="1"/>
          <p:nvPr/>
        </p:nvSpPr>
        <p:spPr>
          <a:xfrm>
            <a:off x="5357858" y="4476899"/>
            <a:ext cx="6720412" cy="2339102"/>
          </a:xfrm>
          <a:prstGeom prst="rect">
            <a:avLst/>
          </a:prstGeom>
          <a:noFill/>
        </p:spPr>
        <p:txBody>
          <a:bodyPr wrap="square" rtlCol="0">
            <a:spAutoFit/>
          </a:bodyPr>
          <a:lstStyle/>
          <a:p>
            <a:pPr algn="ctr"/>
            <a:r>
              <a:rPr lang="it-IT" sz="2800" dirty="0" smtClean="0"/>
              <a:t>ORDINI DI CONSEGNA </a:t>
            </a:r>
          </a:p>
          <a:p>
            <a:pPr algn="ctr"/>
            <a:r>
              <a:rPr lang="it-IT" sz="2800" b="1" u="sng" dirty="0" smtClean="0"/>
              <a:t>IMPROPRI o IRREGOLARI</a:t>
            </a:r>
          </a:p>
          <a:p>
            <a:pPr algn="ctr"/>
            <a:r>
              <a:rPr lang="it-IT" b="1" dirty="0" smtClean="0"/>
              <a:t>Emessi dal POSSESSORE DELLA POLIZZA DI CARICO (proprietario delle merci, banche, spedizionieri) e NON sottoscritti né vistati dal VETTORE o da un suo Agente raccomandatario; NON SI TRATTA di veri e propri documenti rappresentativi e circolano sulla base della FIDUCIA di cui gode l’emittente</a:t>
            </a:r>
            <a:endParaRPr lang="it-IT" b="1" dirty="0"/>
          </a:p>
        </p:txBody>
      </p:sp>
      <p:sp>
        <p:nvSpPr>
          <p:cNvPr id="12" name="Rettangolo 11"/>
          <p:cNvSpPr/>
          <p:nvPr/>
        </p:nvSpPr>
        <p:spPr>
          <a:xfrm>
            <a:off x="315443" y="2279176"/>
            <a:ext cx="2156346" cy="1667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952098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animBg="1"/>
      <p:bldP spid="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4398640" cy="338554"/>
          </a:xfrm>
          <a:prstGeom prst="rect">
            <a:avLst/>
          </a:prstGeom>
          <a:noFill/>
        </p:spPr>
        <p:txBody>
          <a:bodyPr wrap="none" rtlCol="0">
            <a:spAutoFit/>
          </a:bodyPr>
          <a:lstStyle/>
          <a:p>
            <a:r>
              <a:rPr lang="it-IT" sz="1600" b="1" dirty="0" smtClean="0"/>
              <a:t>Principali DOCUMENTI del TRASPORTO marittimo</a:t>
            </a:r>
            <a:endParaRPr lang="it-IT" sz="1600" b="1" dirty="0"/>
          </a:p>
        </p:txBody>
      </p:sp>
      <p:sp>
        <p:nvSpPr>
          <p:cNvPr id="5" name="CasellaDiTesto 4"/>
          <p:cNvSpPr txBox="1"/>
          <p:nvPr/>
        </p:nvSpPr>
        <p:spPr>
          <a:xfrm>
            <a:off x="256096" y="504967"/>
            <a:ext cx="4142544" cy="369332"/>
          </a:xfrm>
          <a:prstGeom prst="rect">
            <a:avLst/>
          </a:prstGeom>
          <a:noFill/>
        </p:spPr>
        <p:txBody>
          <a:bodyPr wrap="none" rtlCol="0">
            <a:spAutoFit/>
          </a:bodyPr>
          <a:lstStyle/>
          <a:p>
            <a:r>
              <a:rPr lang="it-IT" dirty="0" smtClean="0"/>
              <a:t>1) DICHIARAZIONE o </a:t>
            </a:r>
            <a:r>
              <a:rPr lang="it-IT" b="1" u="sng" dirty="0" smtClean="0"/>
              <a:t>RICHIESTA di imbarco</a:t>
            </a:r>
            <a:endParaRPr lang="it-IT" b="1" u="sng" dirty="0"/>
          </a:p>
        </p:txBody>
      </p:sp>
      <p:cxnSp>
        <p:nvCxnSpPr>
          <p:cNvPr id="7" name="Connettore 2 6"/>
          <p:cNvCxnSpPr>
            <a:stCxn id="5" idx="3"/>
            <a:endCxn id="8" idx="1"/>
          </p:cNvCxnSpPr>
          <p:nvPr/>
        </p:nvCxnSpPr>
        <p:spPr>
          <a:xfrm flipV="1">
            <a:off x="4398640" y="338554"/>
            <a:ext cx="1697360" cy="351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6096000" y="153888"/>
            <a:ext cx="2941190" cy="369332"/>
          </a:xfrm>
          <a:prstGeom prst="rect">
            <a:avLst/>
          </a:prstGeom>
          <a:noFill/>
        </p:spPr>
        <p:txBody>
          <a:bodyPr wrap="none" rtlCol="0">
            <a:spAutoFit/>
          </a:bodyPr>
          <a:lstStyle/>
          <a:p>
            <a:r>
              <a:rPr lang="it-IT" dirty="0" smtClean="0"/>
              <a:t>CHI produce il DOCUMENTO?</a:t>
            </a:r>
            <a:endParaRPr lang="it-IT" dirty="0"/>
          </a:p>
        </p:txBody>
      </p:sp>
      <p:sp>
        <p:nvSpPr>
          <p:cNvPr id="9" name="CasellaDiTesto 8"/>
          <p:cNvSpPr txBox="1"/>
          <p:nvPr/>
        </p:nvSpPr>
        <p:spPr>
          <a:xfrm>
            <a:off x="9866363" y="43302"/>
            <a:ext cx="1736373" cy="646331"/>
          </a:xfrm>
          <a:prstGeom prst="rect">
            <a:avLst/>
          </a:prstGeom>
          <a:noFill/>
        </p:spPr>
        <p:txBody>
          <a:bodyPr wrap="none" rtlCol="0">
            <a:spAutoFit/>
          </a:bodyPr>
          <a:lstStyle/>
          <a:p>
            <a:r>
              <a:rPr lang="it-IT" dirty="0" smtClean="0"/>
              <a:t>CARICATORE</a:t>
            </a:r>
          </a:p>
          <a:p>
            <a:r>
              <a:rPr lang="it-IT" dirty="0" smtClean="0"/>
              <a:t>(SPEDIZIONIERE)</a:t>
            </a:r>
            <a:endParaRPr lang="it-IT" dirty="0"/>
          </a:p>
        </p:txBody>
      </p:sp>
      <p:cxnSp>
        <p:nvCxnSpPr>
          <p:cNvPr id="11" name="Connettore 2 10"/>
          <p:cNvCxnSpPr>
            <a:stCxn id="8" idx="3"/>
            <a:endCxn id="9" idx="1"/>
          </p:cNvCxnSpPr>
          <p:nvPr/>
        </p:nvCxnSpPr>
        <p:spPr>
          <a:xfrm>
            <a:off x="9037190" y="338554"/>
            <a:ext cx="829173" cy="27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p:cNvCxnSpPr>
            <a:stCxn id="5" idx="3"/>
            <a:endCxn id="15" idx="1"/>
          </p:cNvCxnSpPr>
          <p:nvPr/>
        </p:nvCxnSpPr>
        <p:spPr>
          <a:xfrm>
            <a:off x="4398640" y="689633"/>
            <a:ext cx="1697360" cy="2607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6096000" y="765735"/>
            <a:ext cx="2779607" cy="369332"/>
          </a:xfrm>
          <a:prstGeom prst="rect">
            <a:avLst/>
          </a:prstGeom>
          <a:noFill/>
        </p:spPr>
        <p:txBody>
          <a:bodyPr wrap="none" rtlCol="0">
            <a:spAutoFit/>
          </a:bodyPr>
          <a:lstStyle/>
          <a:p>
            <a:r>
              <a:rPr lang="it-IT" dirty="0" smtClean="0"/>
              <a:t>CHI riceve il DOCUMENTO?</a:t>
            </a:r>
            <a:endParaRPr lang="it-IT" dirty="0"/>
          </a:p>
        </p:txBody>
      </p:sp>
      <p:cxnSp>
        <p:nvCxnSpPr>
          <p:cNvPr id="17" name="Connettore 2 16"/>
          <p:cNvCxnSpPr>
            <a:stCxn id="15" idx="3"/>
            <a:endCxn id="19" idx="1"/>
          </p:cNvCxnSpPr>
          <p:nvPr/>
        </p:nvCxnSpPr>
        <p:spPr>
          <a:xfrm>
            <a:off x="8875607" y="950401"/>
            <a:ext cx="829173" cy="623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9704780" y="689633"/>
            <a:ext cx="1897956" cy="646331"/>
          </a:xfrm>
          <a:prstGeom prst="rect">
            <a:avLst/>
          </a:prstGeom>
          <a:noFill/>
        </p:spPr>
        <p:txBody>
          <a:bodyPr wrap="square" rtlCol="0">
            <a:spAutoFit/>
          </a:bodyPr>
          <a:lstStyle/>
          <a:p>
            <a:r>
              <a:rPr lang="it-IT" dirty="0" smtClean="0"/>
              <a:t>VETTORE MARITTIMO</a:t>
            </a:r>
            <a:endParaRPr lang="it-IT" dirty="0"/>
          </a:p>
        </p:txBody>
      </p:sp>
      <p:sp>
        <p:nvSpPr>
          <p:cNvPr id="21" name="Figura a mano libera 20"/>
          <p:cNvSpPr/>
          <p:nvPr/>
        </p:nvSpPr>
        <p:spPr>
          <a:xfrm>
            <a:off x="4398641" y="677108"/>
            <a:ext cx="1697360" cy="1301817"/>
          </a:xfrm>
          <a:custGeom>
            <a:avLst/>
            <a:gdLst>
              <a:gd name="connsiteX0" fmla="*/ 35005 w 1740975"/>
              <a:gd name="connsiteY0" fmla="*/ 0 h 1310185"/>
              <a:gd name="connsiteX1" fmla="*/ 226074 w 1740975"/>
              <a:gd name="connsiteY1" fmla="*/ 941696 h 1310185"/>
              <a:gd name="connsiteX2" fmla="*/ 1740975 w 1740975"/>
              <a:gd name="connsiteY2" fmla="*/ 1310185 h 1310185"/>
            </a:gdLst>
            <a:ahLst/>
            <a:cxnLst>
              <a:cxn ang="0">
                <a:pos x="connsiteX0" y="connsiteY0"/>
              </a:cxn>
              <a:cxn ang="0">
                <a:pos x="connsiteX1" y="connsiteY1"/>
              </a:cxn>
              <a:cxn ang="0">
                <a:pos x="connsiteX2" y="connsiteY2"/>
              </a:cxn>
            </a:cxnLst>
            <a:rect l="l" t="t" r="r" b="b"/>
            <a:pathLst>
              <a:path w="1740975" h="1310185">
                <a:moveTo>
                  <a:pt x="35005" y="0"/>
                </a:moveTo>
                <a:cubicBezTo>
                  <a:pt x="-11625" y="361666"/>
                  <a:pt x="-58254" y="723332"/>
                  <a:pt x="226074" y="941696"/>
                </a:cubicBezTo>
                <a:cubicBezTo>
                  <a:pt x="510402" y="1160060"/>
                  <a:pt x="1125688" y="1235122"/>
                  <a:pt x="1740975" y="1310185"/>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2" name="CasellaDiTesto 21"/>
          <p:cNvSpPr txBox="1"/>
          <p:nvPr/>
        </p:nvSpPr>
        <p:spPr>
          <a:xfrm>
            <a:off x="6095999" y="1789260"/>
            <a:ext cx="1991827" cy="369332"/>
          </a:xfrm>
          <a:prstGeom prst="rect">
            <a:avLst/>
          </a:prstGeom>
          <a:noFill/>
        </p:spPr>
        <p:txBody>
          <a:bodyPr wrap="none" rtlCol="0">
            <a:spAutoFit/>
          </a:bodyPr>
          <a:lstStyle/>
          <a:p>
            <a:r>
              <a:rPr lang="it-IT" dirty="0" smtClean="0"/>
              <a:t>DI COSA si TRATTA?</a:t>
            </a:r>
            <a:endParaRPr lang="it-IT" dirty="0"/>
          </a:p>
        </p:txBody>
      </p:sp>
      <p:sp>
        <p:nvSpPr>
          <p:cNvPr id="23" name="CasellaDiTesto 22"/>
          <p:cNvSpPr txBox="1"/>
          <p:nvPr/>
        </p:nvSpPr>
        <p:spPr>
          <a:xfrm>
            <a:off x="3261816" y="2768144"/>
            <a:ext cx="8720918" cy="4154984"/>
          </a:xfrm>
          <a:prstGeom prst="rect">
            <a:avLst/>
          </a:prstGeom>
          <a:noFill/>
        </p:spPr>
        <p:txBody>
          <a:bodyPr wrap="square" rtlCol="0">
            <a:spAutoFit/>
          </a:bodyPr>
          <a:lstStyle/>
          <a:p>
            <a:pPr algn="ctr"/>
            <a:r>
              <a:rPr lang="it-IT" sz="2400" dirty="0" smtClean="0">
                <a:latin typeface="Segoe Print" panose="02000600000000000000" pitchFamily="2" charset="0"/>
              </a:rPr>
              <a:t>«È il DOCUMENTO con il quale il </a:t>
            </a:r>
            <a:r>
              <a:rPr lang="it-IT" sz="2400" u="sng" dirty="0" smtClean="0">
                <a:latin typeface="Segoe Print" panose="02000600000000000000" pitchFamily="2" charset="0"/>
              </a:rPr>
              <a:t>CARICATORE</a:t>
            </a:r>
            <a:r>
              <a:rPr lang="it-IT" sz="2400" dirty="0" smtClean="0">
                <a:latin typeface="Segoe Print" panose="02000600000000000000" pitchFamily="2" charset="0"/>
              </a:rPr>
              <a:t> (ma molto spesso è il suo </a:t>
            </a:r>
            <a:r>
              <a:rPr lang="it-IT" sz="2400" u="sng" dirty="0" smtClean="0">
                <a:latin typeface="Segoe Print" panose="02000600000000000000" pitchFamily="2" charset="0"/>
              </a:rPr>
              <a:t>SPEDIZIONIERE</a:t>
            </a:r>
            <a:r>
              <a:rPr lang="it-IT" sz="2400" dirty="0" smtClean="0">
                <a:latin typeface="Segoe Print" panose="02000600000000000000" pitchFamily="2" charset="0"/>
              </a:rPr>
              <a:t>) indica la qualità e la quantità delle merci da </a:t>
            </a:r>
            <a:r>
              <a:rPr lang="it-IT" sz="2400" u="sng" dirty="0" smtClean="0">
                <a:latin typeface="Segoe Print" panose="02000600000000000000" pitchFamily="2" charset="0"/>
              </a:rPr>
              <a:t>IMBARCARE</a:t>
            </a:r>
            <a:r>
              <a:rPr lang="it-IT" sz="2400" dirty="0" smtClean="0">
                <a:latin typeface="Segoe Print" panose="02000600000000000000" pitchFamily="2" charset="0"/>
              </a:rPr>
              <a:t>, l’eventuale </a:t>
            </a:r>
            <a:r>
              <a:rPr lang="it-IT" sz="2400" u="sng" dirty="0" smtClean="0">
                <a:latin typeface="Segoe Print" panose="02000600000000000000" pitchFamily="2" charset="0"/>
              </a:rPr>
              <a:t>NUMERO di COLLI</a:t>
            </a:r>
            <a:r>
              <a:rPr lang="it-IT" sz="2400" dirty="0" smtClean="0">
                <a:latin typeface="Segoe Print" panose="02000600000000000000" pitchFamily="2" charset="0"/>
              </a:rPr>
              <a:t> e le relative </a:t>
            </a:r>
            <a:r>
              <a:rPr lang="it-IT" sz="2400" u="sng" dirty="0" smtClean="0">
                <a:latin typeface="Segoe Print" panose="02000600000000000000" pitchFamily="2" charset="0"/>
              </a:rPr>
              <a:t>MARCHE</a:t>
            </a:r>
            <a:r>
              <a:rPr lang="it-IT" sz="2400" dirty="0" smtClean="0">
                <a:latin typeface="Segoe Print" panose="02000600000000000000" pitchFamily="2" charset="0"/>
              </a:rPr>
              <a:t> (es. i Containers), il luogo di destinazione e tutti gli altri elementi concernenti la </a:t>
            </a:r>
            <a:r>
              <a:rPr lang="it-IT" sz="2400" u="sng" dirty="0" smtClean="0">
                <a:latin typeface="Segoe Print" panose="02000600000000000000" pitchFamily="2" charset="0"/>
              </a:rPr>
              <a:t>SPEDIZIONE</a:t>
            </a:r>
            <a:r>
              <a:rPr lang="it-IT" sz="2400" dirty="0" smtClean="0">
                <a:latin typeface="Segoe Print" panose="02000600000000000000" pitchFamily="2" charset="0"/>
              </a:rPr>
              <a:t>. Svolge pertanto la funzione di </a:t>
            </a:r>
            <a:r>
              <a:rPr lang="it-IT" sz="2400" u="sng" dirty="0" smtClean="0">
                <a:latin typeface="Segoe Print" panose="02000600000000000000" pitchFamily="2" charset="0"/>
              </a:rPr>
              <a:t>RICHIESTA di imbarco</a:t>
            </a:r>
            <a:r>
              <a:rPr lang="it-IT" sz="2400" dirty="0" smtClean="0">
                <a:latin typeface="Segoe Print" panose="02000600000000000000" pitchFamily="2" charset="0"/>
              </a:rPr>
              <a:t> ed è impiegata essenzialmente nei </a:t>
            </a:r>
            <a:r>
              <a:rPr lang="it-IT" sz="2400" u="sng" dirty="0" smtClean="0">
                <a:latin typeface="Segoe Print" panose="02000600000000000000" pitchFamily="2" charset="0"/>
              </a:rPr>
              <a:t>trasporti di COSE determinate</a:t>
            </a:r>
            <a:r>
              <a:rPr lang="it-IT" sz="2400" dirty="0" smtClean="0">
                <a:latin typeface="Segoe Print" panose="02000600000000000000" pitchFamily="2" charset="0"/>
              </a:rPr>
              <a:t>.» </a:t>
            </a:r>
          </a:p>
          <a:p>
            <a:pPr algn="ctr"/>
            <a:endParaRPr lang="it-IT" sz="2400" dirty="0">
              <a:latin typeface="Segoe Print" panose="02000600000000000000" pitchFamily="2" charset="0"/>
            </a:endParaRPr>
          </a:p>
          <a:p>
            <a:pPr algn="ctr"/>
            <a:r>
              <a:rPr lang="it-IT" sz="2400" dirty="0" smtClean="0">
                <a:latin typeface="Segoe Print" panose="02000600000000000000" pitchFamily="2" charset="0"/>
              </a:rPr>
              <a:t>È DESTINATO AL </a:t>
            </a:r>
            <a:r>
              <a:rPr lang="it-IT" sz="2400" u="sng" dirty="0" smtClean="0">
                <a:latin typeface="Segoe Print" panose="02000600000000000000" pitchFamily="2" charset="0"/>
              </a:rPr>
              <a:t>VETTORE MARITTIMO</a:t>
            </a:r>
            <a:r>
              <a:rPr lang="it-IT" sz="2400" dirty="0" smtClean="0">
                <a:latin typeface="Segoe Print" panose="02000600000000000000" pitchFamily="2" charset="0"/>
              </a:rPr>
              <a:t> CHE </a:t>
            </a:r>
            <a:r>
              <a:rPr lang="it-IT" sz="2400" b="1" u="sng" dirty="0" smtClean="0">
                <a:latin typeface="Segoe Print" panose="02000600000000000000" pitchFamily="2" charset="0"/>
              </a:rPr>
              <a:t>DEVE RISPONDERE</a:t>
            </a:r>
            <a:r>
              <a:rPr lang="it-IT" sz="2400" dirty="0" smtClean="0">
                <a:latin typeface="Segoe Print" panose="02000600000000000000" pitchFamily="2" charset="0"/>
              </a:rPr>
              <a:t>»</a:t>
            </a:r>
            <a:endParaRPr lang="it-IT" sz="2400" dirty="0">
              <a:latin typeface="Segoe Print" panose="02000600000000000000" pitchFamily="2" charset="0"/>
            </a:endParaRPr>
          </a:p>
        </p:txBody>
      </p:sp>
      <p:sp>
        <p:nvSpPr>
          <p:cNvPr id="24" name="Figura a mano libera 23"/>
          <p:cNvSpPr/>
          <p:nvPr/>
        </p:nvSpPr>
        <p:spPr>
          <a:xfrm>
            <a:off x="8093122" y="1964328"/>
            <a:ext cx="409433" cy="803815"/>
          </a:xfrm>
          <a:custGeom>
            <a:avLst/>
            <a:gdLst>
              <a:gd name="connsiteX0" fmla="*/ 0 w 885388"/>
              <a:gd name="connsiteY0" fmla="*/ 28244 h 628746"/>
              <a:gd name="connsiteX1" fmla="*/ 818866 w 885388"/>
              <a:gd name="connsiteY1" fmla="*/ 69187 h 628746"/>
              <a:gd name="connsiteX2" fmla="*/ 777923 w 885388"/>
              <a:gd name="connsiteY2" fmla="*/ 628746 h 628746"/>
            </a:gdLst>
            <a:ahLst/>
            <a:cxnLst>
              <a:cxn ang="0">
                <a:pos x="connsiteX0" y="connsiteY0"/>
              </a:cxn>
              <a:cxn ang="0">
                <a:pos x="connsiteX1" y="connsiteY1"/>
              </a:cxn>
              <a:cxn ang="0">
                <a:pos x="connsiteX2" y="connsiteY2"/>
              </a:cxn>
            </a:cxnLst>
            <a:rect l="l" t="t" r="r" b="b"/>
            <a:pathLst>
              <a:path w="885388" h="628746">
                <a:moveTo>
                  <a:pt x="0" y="28244"/>
                </a:moveTo>
                <a:cubicBezTo>
                  <a:pt x="344606" y="-1327"/>
                  <a:pt x="689212" y="-30897"/>
                  <a:pt x="818866" y="69187"/>
                </a:cubicBezTo>
                <a:cubicBezTo>
                  <a:pt x="948520" y="169271"/>
                  <a:pt x="863221" y="399008"/>
                  <a:pt x="777923" y="628746"/>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solidFill>
                <a:schemeClr val="tx1"/>
              </a:solidFill>
            </a:endParaRPr>
          </a:p>
        </p:txBody>
      </p:sp>
      <p:sp>
        <p:nvSpPr>
          <p:cNvPr id="25" name="Rettangolo 24"/>
          <p:cNvSpPr/>
          <p:nvPr/>
        </p:nvSpPr>
        <p:spPr>
          <a:xfrm>
            <a:off x="315443" y="2279176"/>
            <a:ext cx="2156346" cy="1667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28519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19" grpId="0"/>
      <p:bldP spid="21" grpId="0" animBg="1"/>
      <p:bldP spid="22" grpId="0"/>
      <p:bldP spid="23" grpId="0"/>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4398640" cy="338554"/>
          </a:xfrm>
          <a:prstGeom prst="rect">
            <a:avLst/>
          </a:prstGeom>
          <a:noFill/>
        </p:spPr>
        <p:txBody>
          <a:bodyPr wrap="none" rtlCol="0">
            <a:spAutoFit/>
          </a:bodyPr>
          <a:lstStyle/>
          <a:p>
            <a:r>
              <a:rPr lang="it-IT" sz="1600" b="1" dirty="0" smtClean="0"/>
              <a:t>Principali DOCUMENTI del TRASPORTO marittimo</a:t>
            </a:r>
            <a:endParaRPr lang="it-IT" sz="1600" b="1" dirty="0"/>
          </a:p>
        </p:txBody>
      </p:sp>
      <p:sp>
        <p:nvSpPr>
          <p:cNvPr id="5" name="CasellaDiTesto 4"/>
          <p:cNvSpPr txBox="1"/>
          <p:nvPr/>
        </p:nvSpPr>
        <p:spPr>
          <a:xfrm>
            <a:off x="256096" y="504967"/>
            <a:ext cx="4714560" cy="369332"/>
          </a:xfrm>
          <a:prstGeom prst="rect">
            <a:avLst/>
          </a:prstGeom>
          <a:noFill/>
        </p:spPr>
        <p:txBody>
          <a:bodyPr wrap="none" rtlCol="0">
            <a:spAutoFit/>
          </a:bodyPr>
          <a:lstStyle/>
          <a:p>
            <a:r>
              <a:rPr lang="it-IT" dirty="0" smtClean="0"/>
              <a:t>2) </a:t>
            </a:r>
            <a:r>
              <a:rPr lang="it-IT" b="1" u="sng" dirty="0" smtClean="0"/>
              <a:t>ORDINATIVO di imbarco</a:t>
            </a:r>
            <a:r>
              <a:rPr lang="it-IT" b="1" dirty="0" smtClean="0"/>
              <a:t> </a:t>
            </a:r>
            <a:r>
              <a:rPr lang="it-IT" dirty="0" smtClean="0"/>
              <a:t>o BUONO di imbarco</a:t>
            </a:r>
            <a:endParaRPr lang="it-IT" b="1" u="sng" dirty="0"/>
          </a:p>
        </p:txBody>
      </p:sp>
      <p:cxnSp>
        <p:nvCxnSpPr>
          <p:cNvPr id="7" name="Connettore 2 6"/>
          <p:cNvCxnSpPr>
            <a:stCxn id="5" idx="3"/>
            <a:endCxn id="8" idx="1"/>
          </p:cNvCxnSpPr>
          <p:nvPr/>
        </p:nvCxnSpPr>
        <p:spPr>
          <a:xfrm flipV="1">
            <a:off x="4970656" y="338554"/>
            <a:ext cx="1125344" cy="351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6096000" y="153888"/>
            <a:ext cx="2941190" cy="369332"/>
          </a:xfrm>
          <a:prstGeom prst="rect">
            <a:avLst/>
          </a:prstGeom>
          <a:noFill/>
        </p:spPr>
        <p:txBody>
          <a:bodyPr wrap="none" rtlCol="0">
            <a:spAutoFit/>
          </a:bodyPr>
          <a:lstStyle/>
          <a:p>
            <a:r>
              <a:rPr lang="it-IT" dirty="0" smtClean="0"/>
              <a:t>CHI produce il DOCUMENTO?</a:t>
            </a:r>
            <a:endParaRPr lang="it-IT" dirty="0"/>
          </a:p>
        </p:txBody>
      </p:sp>
      <p:sp>
        <p:nvSpPr>
          <p:cNvPr id="9" name="CasellaDiTesto 8"/>
          <p:cNvSpPr txBox="1"/>
          <p:nvPr/>
        </p:nvSpPr>
        <p:spPr>
          <a:xfrm>
            <a:off x="9866363" y="43302"/>
            <a:ext cx="1332352" cy="646331"/>
          </a:xfrm>
          <a:prstGeom prst="rect">
            <a:avLst/>
          </a:prstGeom>
          <a:noFill/>
        </p:spPr>
        <p:txBody>
          <a:bodyPr wrap="none" rtlCol="0">
            <a:spAutoFit/>
          </a:bodyPr>
          <a:lstStyle/>
          <a:p>
            <a:r>
              <a:rPr lang="it-IT" dirty="0" smtClean="0"/>
              <a:t>VETTORE </a:t>
            </a:r>
          </a:p>
          <a:p>
            <a:r>
              <a:rPr lang="it-IT" dirty="0" smtClean="0"/>
              <a:t>MARITTIMO</a:t>
            </a:r>
            <a:endParaRPr lang="it-IT" dirty="0"/>
          </a:p>
        </p:txBody>
      </p:sp>
      <p:cxnSp>
        <p:nvCxnSpPr>
          <p:cNvPr id="11" name="Connettore 2 10"/>
          <p:cNvCxnSpPr>
            <a:stCxn id="8" idx="3"/>
            <a:endCxn id="9" idx="1"/>
          </p:cNvCxnSpPr>
          <p:nvPr/>
        </p:nvCxnSpPr>
        <p:spPr>
          <a:xfrm>
            <a:off x="9037190" y="338554"/>
            <a:ext cx="829173" cy="27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p:cNvCxnSpPr>
            <a:stCxn id="5" idx="3"/>
            <a:endCxn id="15" idx="1"/>
          </p:cNvCxnSpPr>
          <p:nvPr/>
        </p:nvCxnSpPr>
        <p:spPr>
          <a:xfrm>
            <a:off x="4970656" y="689633"/>
            <a:ext cx="1125344" cy="2607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6096000" y="765735"/>
            <a:ext cx="2779607" cy="369332"/>
          </a:xfrm>
          <a:prstGeom prst="rect">
            <a:avLst/>
          </a:prstGeom>
          <a:noFill/>
        </p:spPr>
        <p:txBody>
          <a:bodyPr wrap="none" rtlCol="0">
            <a:spAutoFit/>
          </a:bodyPr>
          <a:lstStyle/>
          <a:p>
            <a:r>
              <a:rPr lang="it-IT" dirty="0" smtClean="0"/>
              <a:t>CHI riceve il DOCUMENTO?</a:t>
            </a:r>
            <a:endParaRPr lang="it-IT" dirty="0"/>
          </a:p>
        </p:txBody>
      </p:sp>
      <p:cxnSp>
        <p:nvCxnSpPr>
          <p:cNvPr id="17" name="Connettore 2 16"/>
          <p:cNvCxnSpPr>
            <a:stCxn id="15" idx="3"/>
            <a:endCxn id="19" idx="1"/>
          </p:cNvCxnSpPr>
          <p:nvPr/>
        </p:nvCxnSpPr>
        <p:spPr>
          <a:xfrm>
            <a:off x="8875607" y="950401"/>
            <a:ext cx="829173" cy="623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9704780" y="689633"/>
            <a:ext cx="1897956" cy="646331"/>
          </a:xfrm>
          <a:prstGeom prst="rect">
            <a:avLst/>
          </a:prstGeom>
          <a:noFill/>
        </p:spPr>
        <p:txBody>
          <a:bodyPr wrap="square" rtlCol="0">
            <a:spAutoFit/>
          </a:bodyPr>
          <a:lstStyle/>
          <a:p>
            <a:r>
              <a:rPr lang="it-IT" dirty="0" smtClean="0"/>
              <a:t>CARICATORE</a:t>
            </a:r>
          </a:p>
          <a:p>
            <a:r>
              <a:rPr lang="it-IT" dirty="0" smtClean="0"/>
              <a:t>(SPEDIZIONIERE)</a:t>
            </a:r>
            <a:endParaRPr lang="it-IT" dirty="0"/>
          </a:p>
        </p:txBody>
      </p:sp>
      <p:sp>
        <p:nvSpPr>
          <p:cNvPr id="21" name="Figura a mano libera 20"/>
          <p:cNvSpPr/>
          <p:nvPr/>
        </p:nvSpPr>
        <p:spPr>
          <a:xfrm>
            <a:off x="2602173" y="856046"/>
            <a:ext cx="3493828" cy="1122879"/>
          </a:xfrm>
          <a:custGeom>
            <a:avLst/>
            <a:gdLst>
              <a:gd name="connsiteX0" fmla="*/ 35005 w 1740975"/>
              <a:gd name="connsiteY0" fmla="*/ 0 h 1310185"/>
              <a:gd name="connsiteX1" fmla="*/ 226074 w 1740975"/>
              <a:gd name="connsiteY1" fmla="*/ 941696 h 1310185"/>
              <a:gd name="connsiteX2" fmla="*/ 1740975 w 1740975"/>
              <a:gd name="connsiteY2" fmla="*/ 1310185 h 1310185"/>
            </a:gdLst>
            <a:ahLst/>
            <a:cxnLst>
              <a:cxn ang="0">
                <a:pos x="connsiteX0" y="connsiteY0"/>
              </a:cxn>
              <a:cxn ang="0">
                <a:pos x="connsiteX1" y="connsiteY1"/>
              </a:cxn>
              <a:cxn ang="0">
                <a:pos x="connsiteX2" y="connsiteY2"/>
              </a:cxn>
            </a:cxnLst>
            <a:rect l="l" t="t" r="r" b="b"/>
            <a:pathLst>
              <a:path w="1740975" h="1310185">
                <a:moveTo>
                  <a:pt x="35005" y="0"/>
                </a:moveTo>
                <a:cubicBezTo>
                  <a:pt x="-11625" y="361666"/>
                  <a:pt x="-58254" y="723332"/>
                  <a:pt x="226074" y="941696"/>
                </a:cubicBezTo>
                <a:cubicBezTo>
                  <a:pt x="510402" y="1160060"/>
                  <a:pt x="1125688" y="1235122"/>
                  <a:pt x="1740975" y="1310185"/>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2" name="CasellaDiTesto 21"/>
          <p:cNvSpPr txBox="1"/>
          <p:nvPr/>
        </p:nvSpPr>
        <p:spPr>
          <a:xfrm>
            <a:off x="6095999" y="1789260"/>
            <a:ext cx="1991827" cy="369332"/>
          </a:xfrm>
          <a:prstGeom prst="rect">
            <a:avLst/>
          </a:prstGeom>
          <a:noFill/>
        </p:spPr>
        <p:txBody>
          <a:bodyPr wrap="none" rtlCol="0">
            <a:spAutoFit/>
          </a:bodyPr>
          <a:lstStyle/>
          <a:p>
            <a:r>
              <a:rPr lang="it-IT" dirty="0" smtClean="0"/>
              <a:t>DI COSA si TRATTA?</a:t>
            </a:r>
            <a:endParaRPr lang="it-IT" dirty="0"/>
          </a:p>
        </p:txBody>
      </p:sp>
      <p:sp>
        <p:nvSpPr>
          <p:cNvPr id="23" name="CasellaDiTesto 22"/>
          <p:cNvSpPr txBox="1"/>
          <p:nvPr/>
        </p:nvSpPr>
        <p:spPr>
          <a:xfrm>
            <a:off x="3261816" y="2768144"/>
            <a:ext cx="8720918" cy="3785652"/>
          </a:xfrm>
          <a:prstGeom prst="rect">
            <a:avLst/>
          </a:prstGeom>
          <a:noFill/>
        </p:spPr>
        <p:txBody>
          <a:bodyPr wrap="square" rtlCol="0">
            <a:spAutoFit/>
          </a:bodyPr>
          <a:lstStyle/>
          <a:p>
            <a:pPr algn="ctr"/>
            <a:r>
              <a:rPr lang="it-IT" sz="2400" dirty="0" smtClean="0">
                <a:latin typeface="Segoe Print" panose="02000600000000000000" pitchFamily="2" charset="0"/>
              </a:rPr>
              <a:t>«È il DOCUMENTO con il quale il </a:t>
            </a:r>
            <a:r>
              <a:rPr lang="it-IT" sz="2400" u="sng" dirty="0" smtClean="0">
                <a:latin typeface="Segoe Print" panose="02000600000000000000" pitchFamily="2" charset="0"/>
              </a:rPr>
              <a:t>VETTORE MARITTIMO</a:t>
            </a:r>
            <a:r>
              <a:rPr lang="it-IT" sz="2400" dirty="0" smtClean="0">
                <a:latin typeface="Segoe Print" panose="02000600000000000000" pitchFamily="2" charset="0"/>
              </a:rPr>
              <a:t> (ma molto spesso è il suo rappresentante </a:t>
            </a:r>
            <a:r>
              <a:rPr lang="it-IT" sz="2400" u="sng" dirty="0" smtClean="0">
                <a:latin typeface="Segoe Print" panose="02000600000000000000" pitchFamily="2" charset="0"/>
              </a:rPr>
              <a:t>AGENTE MARITTIMO</a:t>
            </a:r>
            <a:r>
              <a:rPr lang="it-IT" sz="2400" dirty="0" smtClean="0">
                <a:latin typeface="Segoe Print" panose="02000600000000000000" pitchFamily="2" charset="0"/>
              </a:rPr>
              <a:t> o </a:t>
            </a:r>
            <a:r>
              <a:rPr lang="it-IT" sz="2400" u="sng" dirty="0" smtClean="0">
                <a:latin typeface="Segoe Print" panose="02000600000000000000" pitchFamily="2" charset="0"/>
              </a:rPr>
              <a:t>RACCOMANDATARIO)</a:t>
            </a:r>
            <a:r>
              <a:rPr lang="it-IT" sz="2400" dirty="0">
                <a:latin typeface="Segoe Print" panose="02000600000000000000" pitchFamily="2" charset="0"/>
              </a:rPr>
              <a:t> </a:t>
            </a:r>
            <a:r>
              <a:rPr lang="it-IT" sz="2400" dirty="0" smtClean="0">
                <a:latin typeface="Segoe Print" panose="02000600000000000000" pitchFamily="2" charset="0"/>
              </a:rPr>
              <a:t>accettando la RICHIESTA di IMBARCO, autorizza il </a:t>
            </a:r>
            <a:r>
              <a:rPr lang="it-IT" sz="2400" u="sng" dirty="0" smtClean="0">
                <a:latin typeface="Segoe Print" panose="02000600000000000000" pitchFamily="2" charset="0"/>
              </a:rPr>
              <a:t>COMANDANTE</a:t>
            </a:r>
            <a:r>
              <a:rPr lang="it-IT" sz="2400" dirty="0" smtClean="0">
                <a:latin typeface="Segoe Print" panose="02000600000000000000" pitchFamily="2" charset="0"/>
              </a:rPr>
              <a:t> a prendere a bordo </a:t>
            </a:r>
            <a:r>
              <a:rPr lang="it-IT" sz="2400" u="sng" dirty="0" smtClean="0">
                <a:latin typeface="Segoe Print" panose="02000600000000000000" pitchFamily="2" charset="0"/>
              </a:rPr>
              <a:t>LE MERCI</a:t>
            </a:r>
            <a:r>
              <a:rPr lang="it-IT" sz="2400" dirty="0" smtClean="0">
                <a:latin typeface="Segoe Print" panose="02000600000000000000" pitchFamily="2" charset="0"/>
              </a:rPr>
              <a:t> in esso descritte» </a:t>
            </a:r>
          </a:p>
          <a:p>
            <a:pPr algn="ctr"/>
            <a:endParaRPr lang="it-IT" sz="2400" dirty="0">
              <a:latin typeface="Segoe Print" panose="02000600000000000000" pitchFamily="2" charset="0"/>
            </a:endParaRPr>
          </a:p>
          <a:p>
            <a:pPr algn="ctr"/>
            <a:r>
              <a:rPr lang="it-IT" sz="2400" dirty="0" smtClean="0">
                <a:latin typeface="Segoe Print" panose="02000600000000000000" pitchFamily="2" charset="0"/>
              </a:rPr>
              <a:t>È LA </a:t>
            </a:r>
            <a:r>
              <a:rPr lang="it-IT" sz="2400" u="sng" dirty="0" smtClean="0">
                <a:latin typeface="Segoe Print" panose="02000600000000000000" pitchFamily="2" charset="0"/>
              </a:rPr>
              <a:t>RISPOSTA</a:t>
            </a:r>
            <a:r>
              <a:rPr lang="it-IT" sz="2400" dirty="0" smtClean="0">
                <a:latin typeface="Segoe Print" panose="02000600000000000000" pitchFamily="2" charset="0"/>
              </a:rPr>
              <a:t> DEL VETTORE MARITTIMO ALLA RICHIESTA DI IMBARCO (o Dichiarazione di IMBARCO)</a:t>
            </a:r>
            <a:endParaRPr lang="it-IT" sz="2400" dirty="0">
              <a:latin typeface="Segoe Print" panose="02000600000000000000" pitchFamily="2" charset="0"/>
            </a:endParaRPr>
          </a:p>
        </p:txBody>
      </p:sp>
      <p:sp>
        <p:nvSpPr>
          <p:cNvPr id="24" name="Figura a mano libera 23"/>
          <p:cNvSpPr/>
          <p:nvPr/>
        </p:nvSpPr>
        <p:spPr>
          <a:xfrm>
            <a:off x="8093122" y="1964328"/>
            <a:ext cx="409433" cy="803815"/>
          </a:xfrm>
          <a:custGeom>
            <a:avLst/>
            <a:gdLst>
              <a:gd name="connsiteX0" fmla="*/ 0 w 885388"/>
              <a:gd name="connsiteY0" fmla="*/ 28244 h 628746"/>
              <a:gd name="connsiteX1" fmla="*/ 818866 w 885388"/>
              <a:gd name="connsiteY1" fmla="*/ 69187 h 628746"/>
              <a:gd name="connsiteX2" fmla="*/ 777923 w 885388"/>
              <a:gd name="connsiteY2" fmla="*/ 628746 h 628746"/>
            </a:gdLst>
            <a:ahLst/>
            <a:cxnLst>
              <a:cxn ang="0">
                <a:pos x="connsiteX0" y="connsiteY0"/>
              </a:cxn>
              <a:cxn ang="0">
                <a:pos x="connsiteX1" y="connsiteY1"/>
              </a:cxn>
              <a:cxn ang="0">
                <a:pos x="connsiteX2" y="connsiteY2"/>
              </a:cxn>
            </a:cxnLst>
            <a:rect l="l" t="t" r="r" b="b"/>
            <a:pathLst>
              <a:path w="885388" h="628746">
                <a:moveTo>
                  <a:pt x="0" y="28244"/>
                </a:moveTo>
                <a:cubicBezTo>
                  <a:pt x="344606" y="-1327"/>
                  <a:pt x="689212" y="-30897"/>
                  <a:pt x="818866" y="69187"/>
                </a:cubicBezTo>
                <a:cubicBezTo>
                  <a:pt x="948520" y="169271"/>
                  <a:pt x="863221" y="399008"/>
                  <a:pt x="777923" y="628746"/>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solidFill>
                <a:schemeClr val="tx1"/>
              </a:solidFill>
            </a:endParaRPr>
          </a:p>
        </p:txBody>
      </p:sp>
      <p:cxnSp>
        <p:nvCxnSpPr>
          <p:cNvPr id="20" name="Connettore 2 19"/>
          <p:cNvCxnSpPr>
            <a:stCxn id="15" idx="3"/>
            <a:endCxn id="26" idx="1"/>
          </p:cNvCxnSpPr>
          <p:nvPr/>
        </p:nvCxnSpPr>
        <p:spPr>
          <a:xfrm>
            <a:off x="8875607" y="950401"/>
            <a:ext cx="829173" cy="7351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9704780" y="1362369"/>
            <a:ext cx="1897956" cy="646331"/>
          </a:xfrm>
          <a:prstGeom prst="rect">
            <a:avLst/>
          </a:prstGeom>
          <a:noFill/>
        </p:spPr>
        <p:txBody>
          <a:bodyPr wrap="square" rtlCol="0">
            <a:spAutoFit/>
          </a:bodyPr>
          <a:lstStyle/>
          <a:p>
            <a:r>
              <a:rPr lang="it-IT" dirty="0" smtClean="0"/>
              <a:t>COMANDANTE della NAVE</a:t>
            </a:r>
            <a:endParaRPr lang="it-IT" dirty="0"/>
          </a:p>
        </p:txBody>
      </p:sp>
      <p:sp>
        <p:nvSpPr>
          <p:cNvPr id="30" name="Rettangolo 29"/>
          <p:cNvSpPr/>
          <p:nvPr/>
        </p:nvSpPr>
        <p:spPr>
          <a:xfrm>
            <a:off x="315443" y="2279176"/>
            <a:ext cx="2156346" cy="1667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2678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19" grpId="0"/>
      <p:bldP spid="21" grpId="0" animBg="1"/>
      <p:bldP spid="22" grpId="0"/>
      <p:bldP spid="23" grpId="0"/>
      <p:bldP spid="24" grpId="0" animBg="1"/>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4398640" cy="338554"/>
          </a:xfrm>
          <a:prstGeom prst="rect">
            <a:avLst/>
          </a:prstGeom>
          <a:noFill/>
        </p:spPr>
        <p:txBody>
          <a:bodyPr wrap="none" rtlCol="0">
            <a:spAutoFit/>
          </a:bodyPr>
          <a:lstStyle/>
          <a:p>
            <a:r>
              <a:rPr lang="it-IT" sz="1600" b="1" dirty="0" smtClean="0"/>
              <a:t>Principali DOCUMENTI del TRASPORTO marittimo</a:t>
            </a:r>
            <a:endParaRPr lang="it-IT" sz="1600" b="1" dirty="0"/>
          </a:p>
        </p:txBody>
      </p:sp>
      <p:sp>
        <p:nvSpPr>
          <p:cNvPr id="5" name="CasellaDiTesto 4"/>
          <p:cNvSpPr txBox="1"/>
          <p:nvPr/>
        </p:nvSpPr>
        <p:spPr>
          <a:xfrm>
            <a:off x="256096" y="504967"/>
            <a:ext cx="2635145" cy="369332"/>
          </a:xfrm>
          <a:prstGeom prst="rect">
            <a:avLst/>
          </a:prstGeom>
          <a:noFill/>
        </p:spPr>
        <p:txBody>
          <a:bodyPr wrap="none" rtlCol="0">
            <a:spAutoFit/>
          </a:bodyPr>
          <a:lstStyle/>
          <a:p>
            <a:r>
              <a:rPr lang="it-IT" dirty="0" smtClean="0"/>
              <a:t>3) La </a:t>
            </a:r>
            <a:r>
              <a:rPr lang="it-IT" b="1" u="sng" dirty="0" smtClean="0"/>
              <a:t>RICEVUTA di BORDO</a:t>
            </a:r>
            <a:endParaRPr lang="it-IT" b="1" u="sng" dirty="0"/>
          </a:p>
        </p:txBody>
      </p:sp>
      <p:cxnSp>
        <p:nvCxnSpPr>
          <p:cNvPr id="7" name="Connettore 2 6"/>
          <p:cNvCxnSpPr>
            <a:stCxn id="5" idx="3"/>
            <a:endCxn id="8" idx="1"/>
          </p:cNvCxnSpPr>
          <p:nvPr/>
        </p:nvCxnSpPr>
        <p:spPr>
          <a:xfrm flipV="1">
            <a:off x="2891241" y="338554"/>
            <a:ext cx="3204759" cy="351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6096000" y="153888"/>
            <a:ext cx="2941190" cy="369332"/>
          </a:xfrm>
          <a:prstGeom prst="rect">
            <a:avLst/>
          </a:prstGeom>
          <a:noFill/>
        </p:spPr>
        <p:txBody>
          <a:bodyPr wrap="none" rtlCol="0">
            <a:spAutoFit/>
          </a:bodyPr>
          <a:lstStyle/>
          <a:p>
            <a:r>
              <a:rPr lang="it-IT" dirty="0" smtClean="0"/>
              <a:t>CHI produce il DOCUMENTO?</a:t>
            </a:r>
            <a:endParaRPr lang="it-IT" dirty="0"/>
          </a:p>
        </p:txBody>
      </p:sp>
      <p:sp>
        <p:nvSpPr>
          <p:cNvPr id="9" name="CasellaDiTesto 8"/>
          <p:cNvSpPr txBox="1"/>
          <p:nvPr/>
        </p:nvSpPr>
        <p:spPr>
          <a:xfrm>
            <a:off x="9704780" y="708023"/>
            <a:ext cx="1332352" cy="646331"/>
          </a:xfrm>
          <a:prstGeom prst="rect">
            <a:avLst/>
          </a:prstGeom>
          <a:noFill/>
        </p:spPr>
        <p:txBody>
          <a:bodyPr wrap="none" rtlCol="0">
            <a:spAutoFit/>
          </a:bodyPr>
          <a:lstStyle/>
          <a:p>
            <a:r>
              <a:rPr lang="it-IT" dirty="0" smtClean="0"/>
              <a:t>VETTORE </a:t>
            </a:r>
          </a:p>
          <a:p>
            <a:r>
              <a:rPr lang="it-IT" dirty="0" smtClean="0"/>
              <a:t>MARITTIMO</a:t>
            </a:r>
            <a:endParaRPr lang="it-IT" dirty="0"/>
          </a:p>
        </p:txBody>
      </p:sp>
      <p:cxnSp>
        <p:nvCxnSpPr>
          <p:cNvPr id="11" name="Connettore 2 10"/>
          <p:cNvCxnSpPr>
            <a:stCxn id="8" idx="3"/>
            <a:endCxn id="9" idx="1"/>
          </p:cNvCxnSpPr>
          <p:nvPr/>
        </p:nvCxnSpPr>
        <p:spPr>
          <a:xfrm>
            <a:off x="9037190" y="338554"/>
            <a:ext cx="829173" cy="27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p:cNvCxnSpPr>
            <a:stCxn id="5" idx="3"/>
            <a:endCxn id="15" idx="1"/>
          </p:cNvCxnSpPr>
          <p:nvPr/>
        </p:nvCxnSpPr>
        <p:spPr>
          <a:xfrm>
            <a:off x="2891241" y="689633"/>
            <a:ext cx="3204759" cy="2607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6096000" y="765735"/>
            <a:ext cx="2779607" cy="369332"/>
          </a:xfrm>
          <a:prstGeom prst="rect">
            <a:avLst/>
          </a:prstGeom>
          <a:noFill/>
        </p:spPr>
        <p:txBody>
          <a:bodyPr wrap="none" rtlCol="0">
            <a:spAutoFit/>
          </a:bodyPr>
          <a:lstStyle/>
          <a:p>
            <a:r>
              <a:rPr lang="it-IT" dirty="0" smtClean="0"/>
              <a:t>CHI riceve il DOCUMENTO?</a:t>
            </a:r>
            <a:endParaRPr lang="it-IT" dirty="0"/>
          </a:p>
        </p:txBody>
      </p:sp>
      <p:cxnSp>
        <p:nvCxnSpPr>
          <p:cNvPr id="17" name="Connettore 2 16"/>
          <p:cNvCxnSpPr>
            <a:stCxn id="15" idx="3"/>
            <a:endCxn id="19" idx="1"/>
          </p:cNvCxnSpPr>
          <p:nvPr/>
        </p:nvCxnSpPr>
        <p:spPr>
          <a:xfrm>
            <a:off x="8875607" y="950401"/>
            <a:ext cx="829173" cy="623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Figura a mano libera 20"/>
          <p:cNvSpPr/>
          <p:nvPr/>
        </p:nvSpPr>
        <p:spPr>
          <a:xfrm>
            <a:off x="2674961" y="1116814"/>
            <a:ext cx="3421040" cy="862111"/>
          </a:xfrm>
          <a:custGeom>
            <a:avLst/>
            <a:gdLst>
              <a:gd name="connsiteX0" fmla="*/ 35005 w 1740975"/>
              <a:gd name="connsiteY0" fmla="*/ 0 h 1310185"/>
              <a:gd name="connsiteX1" fmla="*/ 226074 w 1740975"/>
              <a:gd name="connsiteY1" fmla="*/ 941696 h 1310185"/>
              <a:gd name="connsiteX2" fmla="*/ 1740975 w 1740975"/>
              <a:gd name="connsiteY2" fmla="*/ 1310185 h 1310185"/>
            </a:gdLst>
            <a:ahLst/>
            <a:cxnLst>
              <a:cxn ang="0">
                <a:pos x="connsiteX0" y="connsiteY0"/>
              </a:cxn>
              <a:cxn ang="0">
                <a:pos x="connsiteX1" y="connsiteY1"/>
              </a:cxn>
              <a:cxn ang="0">
                <a:pos x="connsiteX2" y="connsiteY2"/>
              </a:cxn>
            </a:cxnLst>
            <a:rect l="l" t="t" r="r" b="b"/>
            <a:pathLst>
              <a:path w="1740975" h="1310185">
                <a:moveTo>
                  <a:pt x="35005" y="0"/>
                </a:moveTo>
                <a:cubicBezTo>
                  <a:pt x="-11625" y="361666"/>
                  <a:pt x="-58254" y="723332"/>
                  <a:pt x="226074" y="941696"/>
                </a:cubicBezTo>
                <a:cubicBezTo>
                  <a:pt x="510402" y="1160060"/>
                  <a:pt x="1125688" y="1235122"/>
                  <a:pt x="1740975" y="1310185"/>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2" name="CasellaDiTesto 21"/>
          <p:cNvSpPr txBox="1"/>
          <p:nvPr/>
        </p:nvSpPr>
        <p:spPr>
          <a:xfrm>
            <a:off x="6095999" y="1789260"/>
            <a:ext cx="1991827" cy="369332"/>
          </a:xfrm>
          <a:prstGeom prst="rect">
            <a:avLst/>
          </a:prstGeom>
          <a:noFill/>
        </p:spPr>
        <p:txBody>
          <a:bodyPr wrap="none" rtlCol="0">
            <a:spAutoFit/>
          </a:bodyPr>
          <a:lstStyle/>
          <a:p>
            <a:r>
              <a:rPr lang="it-IT" dirty="0" smtClean="0"/>
              <a:t>DI COSA si TRATTA?</a:t>
            </a:r>
            <a:endParaRPr lang="it-IT" dirty="0"/>
          </a:p>
        </p:txBody>
      </p:sp>
      <p:sp>
        <p:nvSpPr>
          <p:cNvPr id="23" name="CasellaDiTesto 22"/>
          <p:cNvSpPr txBox="1"/>
          <p:nvPr/>
        </p:nvSpPr>
        <p:spPr>
          <a:xfrm>
            <a:off x="3161556" y="2768144"/>
            <a:ext cx="9030444" cy="4031873"/>
          </a:xfrm>
          <a:prstGeom prst="rect">
            <a:avLst/>
          </a:prstGeom>
          <a:noFill/>
        </p:spPr>
        <p:txBody>
          <a:bodyPr wrap="square" rtlCol="0">
            <a:spAutoFit/>
          </a:bodyPr>
          <a:lstStyle/>
          <a:p>
            <a:pPr algn="ctr"/>
            <a:r>
              <a:rPr lang="it-IT" sz="2400" dirty="0" smtClean="0">
                <a:latin typeface="Segoe Print" panose="02000600000000000000" pitchFamily="2" charset="0"/>
              </a:rPr>
              <a:t>«È il documento con il quale il COMANDANTE della nave ATTESTA l’avvenuta CARICAZIONE delle merci; DEVE essere rilasciato ENTRO 24 ore dall’imbarco (quando, anziché dal Comandante è firmata dal SECONDO Ufficiale ADDETTO AL CARICO prende il nome di </a:t>
            </a:r>
            <a:r>
              <a:rPr lang="it-IT" sz="2400" dirty="0" err="1" smtClean="0">
                <a:latin typeface="Segoe Print" panose="02000600000000000000" pitchFamily="2" charset="0"/>
              </a:rPr>
              <a:t>Mate’s</a:t>
            </a:r>
            <a:r>
              <a:rPr lang="it-IT" sz="2400" dirty="0" smtClean="0">
                <a:latin typeface="Segoe Print" panose="02000600000000000000" pitchFamily="2" charset="0"/>
              </a:rPr>
              <a:t> </a:t>
            </a:r>
            <a:r>
              <a:rPr lang="it-IT" sz="2400" dirty="0" err="1" smtClean="0">
                <a:latin typeface="Segoe Print" panose="02000600000000000000" pitchFamily="2" charset="0"/>
              </a:rPr>
              <a:t>Receipt</a:t>
            </a:r>
            <a:r>
              <a:rPr lang="it-IT" sz="2400" dirty="0" smtClean="0">
                <a:latin typeface="Segoe Print" panose="02000600000000000000" pitchFamily="2" charset="0"/>
              </a:rPr>
              <a:t>)»</a:t>
            </a:r>
          </a:p>
          <a:p>
            <a:pPr algn="ctr"/>
            <a:endParaRPr lang="it-IT" sz="2400" dirty="0">
              <a:latin typeface="Segoe Print" panose="02000600000000000000" pitchFamily="2" charset="0"/>
            </a:endParaRPr>
          </a:p>
          <a:p>
            <a:pPr algn="ctr"/>
            <a:r>
              <a:rPr lang="it-IT" sz="2800" b="1" u="sng" dirty="0" smtClean="0">
                <a:latin typeface="Segoe Print" panose="02000600000000000000" pitchFamily="2" charset="0"/>
              </a:rPr>
              <a:t>ATTENZIONE</a:t>
            </a:r>
            <a:r>
              <a:rPr lang="it-IT" sz="2000" dirty="0" smtClean="0">
                <a:latin typeface="Segoe Print" panose="02000600000000000000" pitchFamily="2" charset="0"/>
              </a:rPr>
              <a:t>: Il VETTORE MARITTIMO (ma molto spesso è il suo rappresentante </a:t>
            </a:r>
            <a:r>
              <a:rPr lang="it-IT" sz="2000" u="sng" dirty="0" smtClean="0">
                <a:latin typeface="Segoe Print" panose="02000600000000000000" pitchFamily="2" charset="0"/>
              </a:rPr>
              <a:t>AGENTE MARITTIMO</a:t>
            </a:r>
            <a:r>
              <a:rPr lang="it-IT" sz="2000" dirty="0" smtClean="0">
                <a:latin typeface="Segoe Print" panose="02000600000000000000" pitchFamily="2" charset="0"/>
              </a:rPr>
              <a:t> o </a:t>
            </a:r>
            <a:r>
              <a:rPr lang="it-IT" sz="2000" u="sng" dirty="0" smtClean="0">
                <a:latin typeface="Segoe Print" panose="02000600000000000000" pitchFamily="2" charset="0"/>
              </a:rPr>
              <a:t>RACCOMANDATARIO)</a:t>
            </a:r>
            <a:r>
              <a:rPr lang="it-IT" sz="2000" dirty="0" smtClean="0">
                <a:latin typeface="Segoe Print" panose="02000600000000000000" pitchFamily="2" charset="0"/>
              </a:rPr>
              <a:t> è TENUTO, DOPO la restituzione DA PARTE DEL COMANDANTE della ricevuta di Bordo, a rilasciare </a:t>
            </a:r>
            <a:r>
              <a:rPr lang="it-IT" sz="2000" b="1" i="1" u="sng" dirty="0" smtClean="0">
                <a:latin typeface="Segoe Print" panose="02000600000000000000" pitchFamily="2" charset="0"/>
              </a:rPr>
              <a:t>LA POLIZZA DI CARICO</a:t>
            </a:r>
            <a:endParaRPr lang="it-IT" sz="2000" b="1" i="1" u="sng" dirty="0">
              <a:latin typeface="Segoe Print" panose="02000600000000000000" pitchFamily="2" charset="0"/>
            </a:endParaRPr>
          </a:p>
        </p:txBody>
      </p:sp>
      <p:sp>
        <p:nvSpPr>
          <p:cNvPr id="24" name="Figura a mano libera 23"/>
          <p:cNvSpPr/>
          <p:nvPr/>
        </p:nvSpPr>
        <p:spPr>
          <a:xfrm>
            <a:off x="8093122" y="1964328"/>
            <a:ext cx="409433" cy="803815"/>
          </a:xfrm>
          <a:custGeom>
            <a:avLst/>
            <a:gdLst>
              <a:gd name="connsiteX0" fmla="*/ 0 w 885388"/>
              <a:gd name="connsiteY0" fmla="*/ 28244 h 628746"/>
              <a:gd name="connsiteX1" fmla="*/ 818866 w 885388"/>
              <a:gd name="connsiteY1" fmla="*/ 69187 h 628746"/>
              <a:gd name="connsiteX2" fmla="*/ 777923 w 885388"/>
              <a:gd name="connsiteY2" fmla="*/ 628746 h 628746"/>
            </a:gdLst>
            <a:ahLst/>
            <a:cxnLst>
              <a:cxn ang="0">
                <a:pos x="connsiteX0" y="connsiteY0"/>
              </a:cxn>
              <a:cxn ang="0">
                <a:pos x="connsiteX1" y="connsiteY1"/>
              </a:cxn>
              <a:cxn ang="0">
                <a:pos x="connsiteX2" y="connsiteY2"/>
              </a:cxn>
            </a:cxnLst>
            <a:rect l="l" t="t" r="r" b="b"/>
            <a:pathLst>
              <a:path w="885388" h="628746">
                <a:moveTo>
                  <a:pt x="0" y="28244"/>
                </a:moveTo>
                <a:cubicBezTo>
                  <a:pt x="344606" y="-1327"/>
                  <a:pt x="689212" y="-30897"/>
                  <a:pt x="818866" y="69187"/>
                </a:cubicBezTo>
                <a:cubicBezTo>
                  <a:pt x="948520" y="169271"/>
                  <a:pt x="863221" y="399008"/>
                  <a:pt x="777923" y="628746"/>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solidFill>
                <a:schemeClr val="tx1"/>
              </a:solidFill>
            </a:endParaRPr>
          </a:p>
        </p:txBody>
      </p:sp>
      <p:sp>
        <p:nvSpPr>
          <p:cNvPr id="26" name="CasellaDiTesto 25"/>
          <p:cNvSpPr txBox="1"/>
          <p:nvPr/>
        </p:nvSpPr>
        <p:spPr>
          <a:xfrm>
            <a:off x="9866363" y="61692"/>
            <a:ext cx="1897956" cy="646331"/>
          </a:xfrm>
          <a:prstGeom prst="rect">
            <a:avLst/>
          </a:prstGeom>
          <a:noFill/>
        </p:spPr>
        <p:txBody>
          <a:bodyPr wrap="square" rtlCol="0">
            <a:spAutoFit/>
          </a:bodyPr>
          <a:lstStyle/>
          <a:p>
            <a:r>
              <a:rPr lang="it-IT" dirty="0" smtClean="0"/>
              <a:t>COMANDANTE della NAVE</a:t>
            </a:r>
            <a:endParaRPr lang="it-IT" dirty="0"/>
          </a:p>
        </p:txBody>
      </p:sp>
      <p:sp>
        <p:nvSpPr>
          <p:cNvPr id="6" name="CasellaDiTesto 5"/>
          <p:cNvSpPr txBox="1"/>
          <p:nvPr/>
        </p:nvSpPr>
        <p:spPr>
          <a:xfrm>
            <a:off x="441452" y="791012"/>
            <a:ext cx="2720104" cy="369332"/>
          </a:xfrm>
          <a:prstGeom prst="rect">
            <a:avLst/>
          </a:prstGeom>
          <a:noFill/>
        </p:spPr>
        <p:txBody>
          <a:bodyPr wrap="none" rtlCol="0">
            <a:spAutoFit/>
          </a:bodyPr>
          <a:lstStyle/>
          <a:p>
            <a:r>
              <a:rPr lang="it-IT" dirty="0" smtClean="0"/>
              <a:t>Inglese: </a:t>
            </a:r>
            <a:r>
              <a:rPr lang="it-IT" i="1" dirty="0" smtClean="0"/>
              <a:t>MASTER’S RECEIPT</a:t>
            </a:r>
            <a:endParaRPr lang="it-IT" i="1" dirty="0"/>
          </a:p>
        </p:txBody>
      </p:sp>
      <p:sp>
        <p:nvSpPr>
          <p:cNvPr id="30" name="Rettangolo 29"/>
          <p:cNvSpPr/>
          <p:nvPr/>
        </p:nvSpPr>
        <p:spPr>
          <a:xfrm>
            <a:off x="315443" y="2279176"/>
            <a:ext cx="2156346" cy="1667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039913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21" grpId="0" animBg="1"/>
      <p:bldP spid="22" grpId="0"/>
      <p:bldP spid="23" grpId="0"/>
      <p:bldP spid="24" grpId="0" animBg="1"/>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4398640" cy="338554"/>
          </a:xfrm>
          <a:prstGeom prst="rect">
            <a:avLst/>
          </a:prstGeom>
          <a:noFill/>
        </p:spPr>
        <p:txBody>
          <a:bodyPr wrap="none" rtlCol="0">
            <a:spAutoFit/>
          </a:bodyPr>
          <a:lstStyle/>
          <a:p>
            <a:r>
              <a:rPr lang="it-IT" sz="1600" b="1" dirty="0" smtClean="0"/>
              <a:t>Principali DOCUMENTI del TRASPORTO marittimo</a:t>
            </a:r>
            <a:endParaRPr lang="it-IT" sz="1600" b="1" dirty="0"/>
          </a:p>
        </p:txBody>
      </p:sp>
      <p:sp>
        <p:nvSpPr>
          <p:cNvPr id="5" name="CasellaDiTesto 4"/>
          <p:cNvSpPr txBox="1"/>
          <p:nvPr/>
        </p:nvSpPr>
        <p:spPr>
          <a:xfrm>
            <a:off x="256096" y="504967"/>
            <a:ext cx="2523383" cy="369332"/>
          </a:xfrm>
          <a:prstGeom prst="rect">
            <a:avLst/>
          </a:prstGeom>
          <a:noFill/>
        </p:spPr>
        <p:txBody>
          <a:bodyPr wrap="none" rtlCol="0">
            <a:spAutoFit/>
          </a:bodyPr>
          <a:lstStyle/>
          <a:p>
            <a:r>
              <a:rPr lang="it-IT" dirty="0" smtClean="0"/>
              <a:t>4) La </a:t>
            </a:r>
            <a:r>
              <a:rPr lang="it-IT" b="1" u="sng" dirty="0" smtClean="0"/>
              <a:t>POLIZZA DI CARICO</a:t>
            </a:r>
            <a:endParaRPr lang="it-IT" b="1" u="sng" dirty="0"/>
          </a:p>
        </p:txBody>
      </p:sp>
      <p:cxnSp>
        <p:nvCxnSpPr>
          <p:cNvPr id="7" name="Connettore 2 6"/>
          <p:cNvCxnSpPr>
            <a:stCxn id="5" idx="3"/>
            <a:endCxn id="8" idx="1"/>
          </p:cNvCxnSpPr>
          <p:nvPr/>
        </p:nvCxnSpPr>
        <p:spPr>
          <a:xfrm flipV="1">
            <a:off x="2891241" y="338554"/>
            <a:ext cx="3204759" cy="351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6096000" y="153888"/>
            <a:ext cx="2941190" cy="369332"/>
          </a:xfrm>
          <a:prstGeom prst="rect">
            <a:avLst/>
          </a:prstGeom>
          <a:noFill/>
        </p:spPr>
        <p:txBody>
          <a:bodyPr wrap="none" rtlCol="0">
            <a:spAutoFit/>
          </a:bodyPr>
          <a:lstStyle/>
          <a:p>
            <a:r>
              <a:rPr lang="it-IT" dirty="0" smtClean="0"/>
              <a:t>CHI produce il DOCUMENTO?</a:t>
            </a:r>
            <a:endParaRPr lang="it-IT" dirty="0"/>
          </a:p>
        </p:txBody>
      </p:sp>
      <p:sp>
        <p:nvSpPr>
          <p:cNvPr id="9" name="CasellaDiTesto 8"/>
          <p:cNvSpPr txBox="1"/>
          <p:nvPr/>
        </p:nvSpPr>
        <p:spPr>
          <a:xfrm>
            <a:off x="9704780" y="61692"/>
            <a:ext cx="2375586" cy="646331"/>
          </a:xfrm>
          <a:prstGeom prst="rect">
            <a:avLst/>
          </a:prstGeom>
          <a:noFill/>
        </p:spPr>
        <p:txBody>
          <a:bodyPr wrap="square" rtlCol="0">
            <a:spAutoFit/>
          </a:bodyPr>
          <a:lstStyle/>
          <a:p>
            <a:r>
              <a:rPr lang="it-IT" dirty="0" smtClean="0"/>
              <a:t>VETTORE MARITTIMO (o suo rappresentante)</a:t>
            </a:r>
            <a:endParaRPr lang="it-IT" dirty="0"/>
          </a:p>
        </p:txBody>
      </p:sp>
      <p:cxnSp>
        <p:nvCxnSpPr>
          <p:cNvPr id="11" name="Connettore 2 10"/>
          <p:cNvCxnSpPr>
            <a:stCxn id="8" idx="3"/>
          </p:cNvCxnSpPr>
          <p:nvPr/>
        </p:nvCxnSpPr>
        <p:spPr>
          <a:xfrm>
            <a:off x="9037190" y="338554"/>
            <a:ext cx="6675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p:cNvCxnSpPr>
            <a:endCxn id="15" idx="1"/>
          </p:cNvCxnSpPr>
          <p:nvPr/>
        </p:nvCxnSpPr>
        <p:spPr>
          <a:xfrm>
            <a:off x="2891241" y="708023"/>
            <a:ext cx="3204759" cy="2423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6096000" y="765735"/>
            <a:ext cx="2882777" cy="369332"/>
          </a:xfrm>
          <a:prstGeom prst="rect">
            <a:avLst/>
          </a:prstGeom>
          <a:noFill/>
        </p:spPr>
        <p:txBody>
          <a:bodyPr wrap="none" rtlCol="0">
            <a:spAutoFit/>
          </a:bodyPr>
          <a:lstStyle/>
          <a:p>
            <a:r>
              <a:rPr lang="it-IT" dirty="0" smtClean="0"/>
              <a:t>CHI detiene il DOCUMENTO?</a:t>
            </a:r>
            <a:endParaRPr lang="it-IT" dirty="0"/>
          </a:p>
        </p:txBody>
      </p:sp>
      <p:cxnSp>
        <p:nvCxnSpPr>
          <p:cNvPr id="17" name="Connettore 2 16"/>
          <p:cNvCxnSpPr>
            <a:stCxn id="15" idx="3"/>
            <a:endCxn id="20" idx="1"/>
          </p:cNvCxnSpPr>
          <p:nvPr/>
        </p:nvCxnSpPr>
        <p:spPr>
          <a:xfrm>
            <a:off x="8978777" y="950401"/>
            <a:ext cx="726003" cy="215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Figura a mano libera 20"/>
          <p:cNvSpPr/>
          <p:nvPr/>
        </p:nvSpPr>
        <p:spPr>
          <a:xfrm>
            <a:off x="2891241" y="1132772"/>
            <a:ext cx="3204760" cy="846153"/>
          </a:xfrm>
          <a:custGeom>
            <a:avLst/>
            <a:gdLst>
              <a:gd name="connsiteX0" fmla="*/ 35005 w 1740975"/>
              <a:gd name="connsiteY0" fmla="*/ 0 h 1310185"/>
              <a:gd name="connsiteX1" fmla="*/ 226074 w 1740975"/>
              <a:gd name="connsiteY1" fmla="*/ 941696 h 1310185"/>
              <a:gd name="connsiteX2" fmla="*/ 1740975 w 1740975"/>
              <a:gd name="connsiteY2" fmla="*/ 1310185 h 1310185"/>
            </a:gdLst>
            <a:ahLst/>
            <a:cxnLst>
              <a:cxn ang="0">
                <a:pos x="connsiteX0" y="connsiteY0"/>
              </a:cxn>
              <a:cxn ang="0">
                <a:pos x="connsiteX1" y="connsiteY1"/>
              </a:cxn>
              <a:cxn ang="0">
                <a:pos x="connsiteX2" y="connsiteY2"/>
              </a:cxn>
            </a:cxnLst>
            <a:rect l="l" t="t" r="r" b="b"/>
            <a:pathLst>
              <a:path w="1740975" h="1310185">
                <a:moveTo>
                  <a:pt x="35005" y="0"/>
                </a:moveTo>
                <a:cubicBezTo>
                  <a:pt x="-11625" y="361666"/>
                  <a:pt x="-58254" y="723332"/>
                  <a:pt x="226074" y="941696"/>
                </a:cubicBezTo>
                <a:cubicBezTo>
                  <a:pt x="510402" y="1160060"/>
                  <a:pt x="1125688" y="1235122"/>
                  <a:pt x="1740975" y="1310185"/>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2" name="CasellaDiTesto 21"/>
          <p:cNvSpPr txBox="1"/>
          <p:nvPr/>
        </p:nvSpPr>
        <p:spPr>
          <a:xfrm>
            <a:off x="6095999" y="1789260"/>
            <a:ext cx="1991827" cy="369332"/>
          </a:xfrm>
          <a:prstGeom prst="rect">
            <a:avLst/>
          </a:prstGeom>
          <a:noFill/>
        </p:spPr>
        <p:txBody>
          <a:bodyPr wrap="none" rtlCol="0">
            <a:spAutoFit/>
          </a:bodyPr>
          <a:lstStyle/>
          <a:p>
            <a:r>
              <a:rPr lang="it-IT" dirty="0" smtClean="0"/>
              <a:t>DI COSA si TRATTA?</a:t>
            </a:r>
            <a:endParaRPr lang="it-IT" dirty="0"/>
          </a:p>
        </p:txBody>
      </p:sp>
      <p:sp>
        <p:nvSpPr>
          <p:cNvPr id="23" name="CasellaDiTesto 22"/>
          <p:cNvSpPr txBox="1"/>
          <p:nvPr/>
        </p:nvSpPr>
        <p:spPr>
          <a:xfrm>
            <a:off x="3016155" y="2768144"/>
            <a:ext cx="9175845" cy="4062651"/>
          </a:xfrm>
          <a:prstGeom prst="rect">
            <a:avLst/>
          </a:prstGeom>
          <a:noFill/>
        </p:spPr>
        <p:txBody>
          <a:bodyPr wrap="square" rtlCol="0">
            <a:spAutoFit/>
          </a:bodyPr>
          <a:lstStyle/>
          <a:p>
            <a:pPr algn="ctr"/>
            <a:r>
              <a:rPr lang="it-IT" sz="2400" dirty="0" smtClean="0">
                <a:latin typeface="Segoe Print" panose="02000600000000000000" pitchFamily="2" charset="0"/>
              </a:rPr>
              <a:t>«È un documento </a:t>
            </a:r>
            <a:r>
              <a:rPr lang="it-IT" sz="2400" u="sng" dirty="0" smtClean="0">
                <a:latin typeface="Segoe Print" panose="02000600000000000000" pitchFamily="2" charset="0"/>
              </a:rPr>
              <a:t>emesso</a:t>
            </a:r>
            <a:r>
              <a:rPr lang="it-IT" sz="2400" dirty="0" smtClean="0">
                <a:latin typeface="Segoe Print" panose="02000600000000000000" pitchFamily="2" charset="0"/>
              </a:rPr>
              <a:t> dal VETTORE MARITTIMO (o in rappresentanza di questi da un suo raccomandatario, da un suo Agente o dal Comandante della nave) che NON SOLO comprova l’avvenuta SPEDIZIONE delle MERCI, ma è anche </a:t>
            </a:r>
            <a:r>
              <a:rPr lang="it-IT" sz="2400" u="sng" dirty="0" smtClean="0">
                <a:latin typeface="Segoe Print" panose="02000600000000000000" pitchFamily="2" charset="0"/>
              </a:rPr>
              <a:t>TITOLO RAPPRESENTATIVO</a:t>
            </a:r>
            <a:r>
              <a:rPr lang="it-IT" sz="2400" dirty="0" smtClean="0">
                <a:latin typeface="Segoe Print" panose="02000600000000000000" pitchFamily="2" charset="0"/>
              </a:rPr>
              <a:t> </a:t>
            </a:r>
            <a:r>
              <a:rPr lang="it-IT" sz="2400" u="sng" dirty="0" smtClean="0">
                <a:latin typeface="Segoe Print" panose="02000600000000000000" pitchFamily="2" charset="0"/>
              </a:rPr>
              <a:t>(DI PROPRIETÀ)</a:t>
            </a:r>
            <a:r>
              <a:rPr lang="it-IT" sz="2400" dirty="0" smtClean="0">
                <a:latin typeface="Segoe Print" panose="02000600000000000000" pitchFamily="2" charset="0"/>
              </a:rPr>
              <a:t> delle MERCI STESSE»</a:t>
            </a:r>
          </a:p>
          <a:p>
            <a:pPr algn="ctr"/>
            <a:endParaRPr lang="it-IT" sz="2400" b="1" i="1" u="sng" dirty="0">
              <a:latin typeface="Segoe Print" panose="02000600000000000000" pitchFamily="2" charset="0"/>
            </a:endParaRPr>
          </a:p>
          <a:p>
            <a:r>
              <a:rPr lang="it-IT" sz="2400" dirty="0" smtClean="0">
                <a:latin typeface="Segoe Print" panose="02000600000000000000" pitchFamily="2" charset="0"/>
              </a:rPr>
              <a:t>Il legittimo possessore della POLIZZA di CARICO:</a:t>
            </a:r>
          </a:p>
          <a:p>
            <a:pPr marL="342900" indent="-342900">
              <a:buFont typeface="Arial" panose="020B0604020202020204" pitchFamily="34" charset="0"/>
              <a:buChar char="•"/>
            </a:pPr>
            <a:r>
              <a:rPr lang="it-IT" dirty="0" smtClean="0">
                <a:latin typeface="Segoe Print" panose="02000600000000000000" pitchFamily="2" charset="0"/>
              </a:rPr>
              <a:t>Ha diritto a </a:t>
            </a:r>
            <a:r>
              <a:rPr lang="it-IT" b="1" dirty="0" smtClean="0">
                <a:latin typeface="Segoe Print" panose="02000600000000000000" pitchFamily="2" charset="0"/>
              </a:rPr>
              <a:t>ottenere la riconsegna delle merci </a:t>
            </a:r>
            <a:r>
              <a:rPr lang="it-IT" dirty="0" smtClean="0">
                <a:latin typeface="Segoe Print" panose="02000600000000000000" pitchFamily="2" charset="0"/>
              </a:rPr>
              <a:t>nel porto di destinazione</a:t>
            </a:r>
          </a:p>
          <a:p>
            <a:pPr marL="342900" indent="-342900">
              <a:buFont typeface="Arial" panose="020B0604020202020204" pitchFamily="34" charset="0"/>
              <a:buChar char="•"/>
            </a:pPr>
            <a:r>
              <a:rPr lang="it-IT" sz="1600" b="1" dirty="0" smtClean="0">
                <a:latin typeface="Segoe Print" panose="02000600000000000000" pitchFamily="2" charset="0"/>
              </a:rPr>
              <a:t>Può disporre delle merci viaggianti</a:t>
            </a:r>
            <a:r>
              <a:rPr lang="it-IT" sz="1600" dirty="0" smtClean="0">
                <a:latin typeface="Segoe Print" panose="02000600000000000000" pitchFamily="2" charset="0"/>
              </a:rPr>
              <a:t>, cioè può </a:t>
            </a:r>
            <a:r>
              <a:rPr lang="it-IT" sz="1600" b="1" dirty="0" smtClean="0">
                <a:latin typeface="Segoe Print" panose="02000600000000000000" pitchFamily="2" charset="0"/>
              </a:rPr>
              <a:t>cederle a terzi mentre esse non sono ancora giunte a destinazione</a:t>
            </a:r>
            <a:r>
              <a:rPr lang="it-IT" sz="1600" dirty="0" smtClean="0">
                <a:latin typeface="Segoe Print" panose="02000600000000000000" pitchFamily="2" charset="0"/>
              </a:rPr>
              <a:t>, semplicemente trasferendo la POLIZZA secondo le forme proprie della circolazione dei titoli di credito</a:t>
            </a:r>
            <a:endParaRPr lang="it-IT" sz="1600" dirty="0">
              <a:latin typeface="Segoe Print" panose="02000600000000000000" pitchFamily="2" charset="0"/>
            </a:endParaRPr>
          </a:p>
        </p:txBody>
      </p:sp>
      <p:sp>
        <p:nvSpPr>
          <p:cNvPr id="24" name="Figura a mano libera 23"/>
          <p:cNvSpPr/>
          <p:nvPr/>
        </p:nvSpPr>
        <p:spPr>
          <a:xfrm>
            <a:off x="8093122" y="1964328"/>
            <a:ext cx="409433" cy="803815"/>
          </a:xfrm>
          <a:custGeom>
            <a:avLst/>
            <a:gdLst>
              <a:gd name="connsiteX0" fmla="*/ 0 w 885388"/>
              <a:gd name="connsiteY0" fmla="*/ 28244 h 628746"/>
              <a:gd name="connsiteX1" fmla="*/ 818866 w 885388"/>
              <a:gd name="connsiteY1" fmla="*/ 69187 h 628746"/>
              <a:gd name="connsiteX2" fmla="*/ 777923 w 885388"/>
              <a:gd name="connsiteY2" fmla="*/ 628746 h 628746"/>
            </a:gdLst>
            <a:ahLst/>
            <a:cxnLst>
              <a:cxn ang="0">
                <a:pos x="connsiteX0" y="connsiteY0"/>
              </a:cxn>
              <a:cxn ang="0">
                <a:pos x="connsiteX1" y="connsiteY1"/>
              </a:cxn>
              <a:cxn ang="0">
                <a:pos x="connsiteX2" y="connsiteY2"/>
              </a:cxn>
            </a:cxnLst>
            <a:rect l="l" t="t" r="r" b="b"/>
            <a:pathLst>
              <a:path w="885388" h="628746">
                <a:moveTo>
                  <a:pt x="0" y="28244"/>
                </a:moveTo>
                <a:cubicBezTo>
                  <a:pt x="344606" y="-1327"/>
                  <a:pt x="689212" y="-30897"/>
                  <a:pt x="818866" y="69187"/>
                </a:cubicBezTo>
                <a:cubicBezTo>
                  <a:pt x="948520" y="169271"/>
                  <a:pt x="863221" y="399008"/>
                  <a:pt x="777923" y="628746"/>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solidFill>
                <a:schemeClr val="tx1"/>
              </a:solidFill>
            </a:endParaRPr>
          </a:p>
        </p:txBody>
      </p:sp>
      <p:sp>
        <p:nvSpPr>
          <p:cNvPr id="6" name="CasellaDiTesto 5"/>
          <p:cNvSpPr txBox="1"/>
          <p:nvPr/>
        </p:nvSpPr>
        <p:spPr>
          <a:xfrm>
            <a:off x="441452" y="791012"/>
            <a:ext cx="3280065" cy="369332"/>
          </a:xfrm>
          <a:prstGeom prst="rect">
            <a:avLst/>
          </a:prstGeom>
          <a:noFill/>
        </p:spPr>
        <p:txBody>
          <a:bodyPr wrap="none" rtlCol="0">
            <a:spAutoFit/>
          </a:bodyPr>
          <a:lstStyle/>
          <a:p>
            <a:r>
              <a:rPr lang="it-IT" dirty="0" smtClean="0"/>
              <a:t>Inglese: </a:t>
            </a:r>
            <a:r>
              <a:rPr lang="it-IT" i="1" dirty="0" smtClean="0"/>
              <a:t>SHIPPED BILL OF LADING</a:t>
            </a:r>
            <a:endParaRPr lang="it-IT" i="1" dirty="0"/>
          </a:p>
        </p:txBody>
      </p:sp>
      <p:sp>
        <p:nvSpPr>
          <p:cNvPr id="20" name="CasellaDiTesto 19"/>
          <p:cNvSpPr txBox="1"/>
          <p:nvPr/>
        </p:nvSpPr>
        <p:spPr>
          <a:xfrm>
            <a:off x="9704780" y="704123"/>
            <a:ext cx="2375586" cy="923330"/>
          </a:xfrm>
          <a:prstGeom prst="rect">
            <a:avLst/>
          </a:prstGeom>
          <a:noFill/>
        </p:spPr>
        <p:txBody>
          <a:bodyPr wrap="square" rtlCol="0">
            <a:spAutoFit/>
          </a:bodyPr>
          <a:lstStyle/>
          <a:p>
            <a:r>
              <a:rPr lang="it-IT" dirty="0" smtClean="0"/>
              <a:t>CHIUNQUE eserciti il DIRITTO di Proprietà della MERCE</a:t>
            </a:r>
            <a:endParaRPr lang="it-IT" dirty="0"/>
          </a:p>
        </p:txBody>
      </p:sp>
      <p:sp>
        <p:nvSpPr>
          <p:cNvPr id="30" name="Rettangolo 29"/>
          <p:cNvSpPr/>
          <p:nvPr/>
        </p:nvSpPr>
        <p:spPr>
          <a:xfrm>
            <a:off x="315443" y="2279176"/>
            <a:ext cx="2156346" cy="1667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09759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21" grpId="0" animBg="1"/>
      <p:bldP spid="22" grpId="0"/>
      <p:bldP spid="23" grpId="0"/>
      <p:bldP spid="24" grpId="0" animBg="1"/>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4398640" cy="338554"/>
          </a:xfrm>
          <a:prstGeom prst="rect">
            <a:avLst/>
          </a:prstGeom>
          <a:noFill/>
        </p:spPr>
        <p:txBody>
          <a:bodyPr wrap="none" rtlCol="0">
            <a:spAutoFit/>
          </a:bodyPr>
          <a:lstStyle/>
          <a:p>
            <a:r>
              <a:rPr lang="it-IT" sz="1600" b="1" dirty="0" smtClean="0"/>
              <a:t>Principali DOCUMENTI del TRASPORTO marittimo</a:t>
            </a:r>
            <a:endParaRPr lang="it-IT" sz="1600" b="1" dirty="0"/>
          </a:p>
        </p:txBody>
      </p:sp>
      <p:sp>
        <p:nvSpPr>
          <p:cNvPr id="5" name="CasellaDiTesto 4"/>
          <p:cNvSpPr txBox="1"/>
          <p:nvPr/>
        </p:nvSpPr>
        <p:spPr>
          <a:xfrm>
            <a:off x="256096" y="504967"/>
            <a:ext cx="2523383" cy="369332"/>
          </a:xfrm>
          <a:prstGeom prst="rect">
            <a:avLst/>
          </a:prstGeom>
          <a:noFill/>
        </p:spPr>
        <p:txBody>
          <a:bodyPr wrap="none" rtlCol="0">
            <a:spAutoFit/>
          </a:bodyPr>
          <a:lstStyle/>
          <a:p>
            <a:r>
              <a:rPr lang="it-IT" dirty="0" smtClean="0"/>
              <a:t>4) La </a:t>
            </a:r>
            <a:r>
              <a:rPr lang="it-IT" b="1" u="sng" dirty="0" smtClean="0"/>
              <a:t>POLIZZA DI CARICO</a:t>
            </a:r>
            <a:endParaRPr lang="it-IT" b="1" u="sng" dirty="0"/>
          </a:p>
        </p:txBody>
      </p:sp>
      <p:sp>
        <p:nvSpPr>
          <p:cNvPr id="6" name="CasellaDiTesto 5"/>
          <p:cNvSpPr txBox="1"/>
          <p:nvPr/>
        </p:nvSpPr>
        <p:spPr>
          <a:xfrm>
            <a:off x="441452" y="791012"/>
            <a:ext cx="3280065" cy="369332"/>
          </a:xfrm>
          <a:prstGeom prst="rect">
            <a:avLst/>
          </a:prstGeom>
          <a:noFill/>
        </p:spPr>
        <p:txBody>
          <a:bodyPr wrap="none" rtlCol="0">
            <a:spAutoFit/>
          </a:bodyPr>
          <a:lstStyle/>
          <a:p>
            <a:r>
              <a:rPr lang="it-IT" dirty="0" smtClean="0"/>
              <a:t>Inglese: </a:t>
            </a:r>
            <a:r>
              <a:rPr lang="it-IT" i="1" dirty="0" smtClean="0"/>
              <a:t>SHIPPED BILL OF LADING</a:t>
            </a:r>
            <a:endParaRPr lang="it-IT" i="1" dirty="0"/>
          </a:p>
        </p:txBody>
      </p:sp>
      <p:sp>
        <p:nvSpPr>
          <p:cNvPr id="10" name="CasellaDiTesto 9"/>
          <p:cNvSpPr txBox="1"/>
          <p:nvPr/>
        </p:nvSpPr>
        <p:spPr>
          <a:xfrm>
            <a:off x="5330172" y="85225"/>
            <a:ext cx="6802692" cy="1631216"/>
          </a:xfrm>
          <a:prstGeom prst="rect">
            <a:avLst/>
          </a:prstGeom>
          <a:noFill/>
        </p:spPr>
        <p:txBody>
          <a:bodyPr wrap="square" rtlCol="0">
            <a:spAutoFit/>
          </a:bodyPr>
          <a:lstStyle/>
          <a:p>
            <a:pPr algn="ctr"/>
            <a:r>
              <a:rPr lang="it-IT" sz="2800" b="1" dirty="0" smtClean="0"/>
              <a:t>NOMINATIVA</a:t>
            </a:r>
            <a:endParaRPr lang="it-IT" sz="2800" dirty="0"/>
          </a:p>
          <a:p>
            <a:pPr algn="just"/>
            <a:r>
              <a:rPr lang="it-IT" dirty="0" smtClean="0"/>
              <a:t>Intestata ad un determinato soggetto, ed allora il suo trasferimento avviene mediante «GIRATA» del documento al nome del nuovo TITOLARE (detta «GIRATA PIENA»); la Girata DEVE essere datata e la sottoscrizione del girante DEVE essere autenticata dal NOTAIO</a:t>
            </a:r>
            <a:endParaRPr lang="it-IT" dirty="0"/>
          </a:p>
        </p:txBody>
      </p:sp>
      <p:sp>
        <p:nvSpPr>
          <p:cNvPr id="13" name="Figura a mano libera 12"/>
          <p:cNvSpPr/>
          <p:nvPr/>
        </p:nvSpPr>
        <p:spPr>
          <a:xfrm rot="21410131">
            <a:off x="3721838" y="205635"/>
            <a:ext cx="3951037" cy="501449"/>
          </a:xfrm>
          <a:custGeom>
            <a:avLst/>
            <a:gdLst>
              <a:gd name="connsiteX0" fmla="*/ 0 w 4258101"/>
              <a:gd name="connsiteY0" fmla="*/ 570246 h 570246"/>
              <a:gd name="connsiteX1" fmla="*/ 2784143 w 4258101"/>
              <a:gd name="connsiteY1" fmla="*/ 10688 h 570246"/>
              <a:gd name="connsiteX2" fmla="*/ 4258101 w 4258101"/>
              <a:gd name="connsiteY2" fmla="*/ 256347 h 570246"/>
            </a:gdLst>
            <a:ahLst/>
            <a:cxnLst>
              <a:cxn ang="0">
                <a:pos x="connsiteX0" y="connsiteY0"/>
              </a:cxn>
              <a:cxn ang="0">
                <a:pos x="connsiteX1" y="connsiteY1"/>
              </a:cxn>
              <a:cxn ang="0">
                <a:pos x="connsiteX2" y="connsiteY2"/>
              </a:cxn>
            </a:cxnLst>
            <a:rect l="l" t="t" r="r" b="b"/>
            <a:pathLst>
              <a:path w="4258101" h="570246">
                <a:moveTo>
                  <a:pt x="0" y="570246"/>
                </a:moveTo>
                <a:cubicBezTo>
                  <a:pt x="1037230" y="316625"/>
                  <a:pt x="2074460" y="63004"/>
                  <a:pt x="2784143" y="10688"/>
                </a:cubicBezTo>
                <a:cubicBezTo>
                  <a:pt x="3493826" y="-41628"/>
                  <a:pt x="3875963" y="107359"/>
                  <a:pt x="4258101" y="256347"/>
                </a:cubicBez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CasellaDiTesto 25"/>
          <p:cNvSpPr txBox="1"/>
          <p:nvPr/>
        </p:nvSpPr>
        <p:spPr>
          <a:xfrm>
            <a:off x="5330172" y="1628175"/>
            <a:ext cx="6638915" cy="1077218"/>
          </a:xfrm>
          <a:prstGeom prst="rect">
            <a:avLst/>
          </a:prstGeom>
          <a:noFill/>
        </p:spPr>
        <p:txBody>
          <a:bodyPr wrap="square" rtlCol="0">
            <a:spAutoFit/>
          </a:bodyPr>
          <a:lstStyle/>
          <a:p>
            <a:pPr algn="ctr"/>
            <a:r>
              <a:rPr lang="it-IT" sz="2800" b="1" dirty="0" smtClean="0"/>
              <a:t>ALL’ORDINE</a:t>
            </a:r>
            <a:endParaRPr lang="it-IT" sz="2800" dirty="0"/>
          </a:p>
          <a:p>
            <a:pPr algn="just"/>
            <a:r>
              <a:rPr lang="it-IT" dirty="0" smtClean="0"/>
              <a:t>È trasferibile per semplice GIRATA in pieno o in bianco (senza l’intervento del NOTAIO)</a:t>
            </a:r>
            <a:endParaRPr lang="it-IT" dirty="0"/>
          </a:p>
        </p:txBody>
      </p:sp>
      <p:sp>
        <p:nvSpPr>
          <p:cNvPr id="16" name="Figura a mano libera 15"/>
          <p:cNvSpPr/>
          <p:nvPr/>
        </p:nvSpPr>
        <p:spPr>
          <a:xfrm>
            <a:off x="3739487" y="777923"/>
            <a:ext cx="3944217" cy="1103581"/>
          </a:xfrm>
          <a:custGeom>
            <a:avLst/>
            <a:gdLst>
              <a:gd name="connsiteX0" fmla="*/ 0 w 4353635"/>
              <a:gd name="connsiteY0" fmla="*/ 0 h 1826621"/>
              <a:gd name="connsiteX1" fmla="*/ 1160059 w 4353635"/>
              <a:gd name="connsiteY1" fmla="*/ 1624084 h 1826621"/>
              <a:gd name="connsiteX2" fmla="*/ 4353635 w 4353635"/>
              <a:gd name="connsiteY2" fmla="*/ 1746914 h 1826621"/>
            </a:gdLst>
            <a:ahLst/>
            <a:cxnLst>
              <a:cxn ang="0">
                <a:pos x="connsiteX0" y="connsiteY0"/>
              </a:cxn>
              <a:cxn ang="0">
                <a:pos x="connsiteX1" y="connsiteY1"/>
              </a:cxn>
              <a:cxn ang="0">
                <a:pos x="connsiteX2" y="connsiteY2"/>
              </a:cxn>
            </a:cxnLst>
            <a:rect l="l" t="t" r="r" b="b"/>
            <a:pathLst>
              <a:path w="4353635" h="1826621">
                <a:moveTo>
                  <a:pt x="0" y="0"/>
                </a:moveTo>
                <a:cubicBezTo>
                  <a:pt x="217226" y="666466"/>
                  <a:pt x="434453" y="1332932"/>
                  <a:pt x="1160059" y="1624084"/>
                </a:cubicBezTo>
                <a:cubicBezTo>
                  <a:pt x="1885665" y="1915236"/>
                  <a:pt x="3119650" y="1831075"/>
                  <a:pt x="4353635" y="1746914"/>
                </a:cubicBez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CasellaDiTesto 26"/>
          <p:cNvSpPr txBox="1"/>
          <p:nvPr/>
        </p:nvSpPr>
        <p:spPr>
          <a:xfrm>
            <a:off x="5330172" y="2643486"/>
            <a:ext cx="6638914" cy="1354217"/>
          </a:xfrm>
          <a:prstGeom prst="rect">
            <a:avLst/>
          </a:prstGeom>
          <a:noFill/>
        </p:spPr>
        <p:txBody>
          <a:bodyPr wrap="square" rtlCol="0">
            <a:spAutoFit/>
          </a:bodyPr>
          <a:lstStyle/>
          <a:p>
            <a:pPr algn="ctr"/>
            <a:r>
              <a:rPr lang="it-IT" sz="2800" b="1" dirty="0" smtClean="0"/>
              <a:t>AL PORTATORE</a:t>
            </a:r>
            <a:endParaRPr lang="it-IT" sz="2800" dirty="0"/>
          </a:p>
          <a:p>
            <a:pPr algn="just"/>
            <a:r>
              <a:rPr lang="it-IT" dirty="0" smtClean="0"/>
              <a:t>Il trasferimento avviene per SEMPLICE CONSEGNA MANUALE della POLIZZA STESSA, pertanto si considera legittimo possessore colui che la </a:t>
            </a:r>
            <a:r>
              <a:rPr lang="it-IT" dirty="0" err="1" smtClean="0"/>
              <a:t>detiente</a:t>
            </a:r>
            <a:endParaRPr lang="it-IT" dirty="0"/>
          </a:p>
        </p:txBody>
      </p:sp>
      <p:sp>
        <p:nvSpPr>
          <p:cNvPr id="18" name="Figura a mano libera 17"/>
          <p:cNvSpPr/>
          <p:nvPr/>
        </p:nvSpPr>
        <p:spPr>
          <a:xfrm>
            <a:off x="3712192" y="764276"/>
            <a:ext cx="3862316" cy="2200128"/>
          </a:xfrm>
          <a:custGeom>
            <a:avLst/>
            <a:gdLst>
              <a:gd name="connsiteX0" fmla="*/ 0 w 4148919"/>
              <a:gd name="connsiteY0" fmla="*/ 0 h 3000047"/>
              <a:gd name="connsiteX1" fmla="*/ 627797 w 4148919"/>
              <a:gd name="connsiteY1" fmla="*/ 2770495 h 3000047"/>
              <a:gd name="connsiteX2" fmla="*/ 2565779 w 4148919"/>
              <a:gd name="connsiteY2" fmla="*/ 2838734 h 3000047"/>
              <a:gd name="connsiteX3" fmla="*/ 4148919 w 4148919"/>
              <a:gd name="connsiteY3" fmla="*/ 2920621 h 3000047"/>
            </a:gdLst>
            <a:ahLst/>
            <a:cxnLst>
              <a:cxn ang="0">
                <a:pos x="connsiteX0" y="connsiteY0"/>
              </a:cxn>
              <a:cxn ang="0">
                <a:pos x="connsiteX1" y="connsiteY1"/>
              </a:cxn>
              <a:cxn ang="0">
                <a:pos x="connsiteX2" y="connsiteY2"/>
              </a:cxn>
              <a:cxn ang="0">
                <a:pos x="connsiteX3" y="connsiteY3"/>
              </a:cxn>
            </a:cxnLst>
            <a:rect l="l" t="t" r="r" b="b"/>
            <a:pathLst>
              <a:path w="4148919" h="3000047">
                <a:moveTo>
                  <a:pt x="0" y="0"/>
                </a:moveTo>
                <a:cubicBezTo>
                  <a:pt x="100083" y="1148686"/>
                  <a:pt x="200167" y="2297373"/>
                  <a:pt x="627797" y="2770495"/>
                </a:cubicBezTo>
                <a:cubicBezTo>
                  <a:pt x="1055427" y="3243617"/>
                  <a:pt x="2565779" y="2838734"/>
                  <a:pt x="2565779" y="2838734"/>
                </a:cubicBezTo>
                <a:lnTo>
                  <a:pt x="4148919" y="2920621"/>
                </a:ln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CasellaDiTesto 18"/>
          <p:cNvSpPr txBox="1"/>
          <p:nvPr/>
        </p:nvSpPr>
        <p:spPr>
          <a:xfrm>
            <a:off x="0" y="3997703"/>
            <a:ext cx="12032775" cy="2923877"/>
          </a:xfrm>
          <a:prstGeom prst="rect">
            <a:avLst/>
          </a:prstGeom>
          <a:noFill/>
        </p:spPr>
        <p:txBody>
          <a:bodyPr wrap="square" rtlCol="0">
            <a:spAutoFit/>
          </a:bodyPr>
          <a:lstStyle/>
          <a:p>
            <a:pPr algn="just"/>
            <a:r>
              <a:rPr lang="it-IT" sz="2400" b="1" dirty="0" smtClean="0"/>
              <a:t>NORMATIVA</a:t>
            </a:r>
            <a:r>
              <a:rPr lang="it-IT" sz="1600" dirty="0" smtClean="0"/>
              <a:t>: l’Articolo </a:t>
            </a:r>
            <a:r>
              <a:rPr lang="it-IT" sz="2000" b="1" dirty="0" smtClean="0"/>
              <a:t>458</a:t>
            </a:r>
            <a:r>
              <a:rPr lang="it-IT" sz="1600" dirty="0" smtClean="0"/>
              <a:t> del CODICE DELLA NAVIGAZIONE prevede che la polizza di carico DEBBA essere consegnata al CARICATORE entro 24 ORE dall’avvenuto imbarco. Essa va redatta </a:t>
            </a:r>
            <a:r>
              <a:rPr lang="it-IT" sz="1600" b="1" u="sng" dirty="0" smtClean="0"/>
              <a:t>IN DUE ORIGINALI</a:t>
            </a:r>
            <a:r>
              <a:rPr lang="it-IT" sz="1600" dirty="0" smtClean="0"/>
              <a:t>, uno per il VETTORE e l’altro per il CARICATORE. L’esemplare originale per il vettore è SOTTOSCRITTO (FIRMATO o FIRMATO DIGITALMENTE) dal CARICATORE o da un suo incaricato e reca l’esplicita annotazione della sua NON TRASFERIBILITÀ. </a:t>
            </a:r>
          </a:p>
          <a:p>
            <a:pPr algn="just"/>
            <a:r>
              <a:rPr lang="it-IT" sz="1600" dirty="0" smtClean="0"/>
              <a:t>L’originale consegnato al CARICATORE SOTTOSCRITTO (FIRMATO o FIRMATO DIGITALMENTE) dal VETTORE (o da un suo rappresentante, agente, raccomandatario o Comandante) e costituisce IL TITOLO RAPPRESENTATIVO DELLE MERCI, trasferibile nei modi suddetti.</a:t>
            </a:r>
          </a:p>
          <a:p>
            <a:pPr algn="just"/>
            <a:r>
              <a:rPr lang="it-IT" sz="1600" b="1" dirty="0" smtClean="0"/>
              <a:t>SU RICHIESTA DEL CARICATORE </a:t>
            </a:r>
            <a:r>
              <a:rPr lang="it-IT" sz="1600" dirty="0" smtClean="0"/>
              <a:t>l’originale di sua pertinenza può essere emesso in più esemplari «</a:t>
            </a:r>
            <a:r>
              <a:rPr lang="it-IT" sz="1600" b="1" u="sng" dirty="0" smtClean="0"/>
              <a:t>tutti dello stesso tenore e data, uno dei quali adempiuto, restano nulli tutti gli altri</a:t>
            </a:r>
            <a:r>
              <a:rPr lang="it-IT" sz="1600" dirty="0" smtClean="0"/>
              <a:t>». Su ciascuno di essi deve essere indicato il numero complessivo degli esemplari emessi, i quali costituiscono, nel loro insieme, un GIOCO A GIRO COMPLETO di POLIZZE DI CARICO (</a:t>
            </a:r>
            <a:r>
              <a:rPr lang="it-IT" sz="1600" i="1" dirty="0" smtClean="0"/>
              <a:t>FULL SET OF BILL OF LADING): </a:t>
            </a:r>
            <a:r>
              <a:rPr lang="it-IT" sz="1600" dirty="0" smtClean="0"/>
              <a:t>è EVIDENTE l’interesse dell’eventuale compratore delle merci viaggianti a farsi consegnare l’intero SET delle polizze stesse (con l’avvento delle POLIZZE digitali con Password di validazione è tutto più semplice)</a:t>
            </a:r>
            <a:endParaRPr lang="it-IT" sz="1600" b="1" dirty="0"/>
          </a:p>
        </p:txBody>
      </p:sp>
      <p:sp>
        <p:nvSpPr>
          <p:cNvPr id="31" name="Rettangolo 30"/>
          <p:cNvSpPr/>
          <p:nvPr/>
        </p:nvSpPr>
        <p:spPr>
          <a:xfrm>
            <a:off x="315443" y="2279176"/>
            <a:ext cx="2156346" cy="1667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4938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animBg="1"/>
      <p:bldP spid="26" grpId="0"/>
      <p:bldP spid="16" grpId="0" animBg="1"/>
      <p:bldP spid="27" grpId="0"/>
      <p:bldP spid="18" grpId="0" animBg="1"/>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4398640" cy="338554"/>
          </a:xfrm>
          <a:prstGeom prst="rect">
            <a:avLst/>
          </a:prstGeom>
          <a:noFill/>
        </p:spPr>
        <p:txBody>
          <a:bodyPr wrap="none" rtlCol="0">
            <a:spAutoFit/>
          </a:bodyPr>
          <a:lstStyle/>
          <a:p>
            <a:r>
              <a:rPr lang="it-IT" sz="1600" b="1" dirty="0" smtClean="0"/>
              <a:t>Principali DOCUMENTI del TRASPORTO marittimo</a:t>
            </a:r>
            <a:endParaRPr lang="it-IT" sz="1600" b="1" dirty="0"/>
          </a:p>
        </p:txBody>
      </p:sp>
      <p:sp>
        <p:nvSpPr>
          <p:cNvPr id="5" name="CasellaDiTesto 4"/>
          <p:cNvSpPr txBox="1"/>
          <p:nvPr/>
        </p:nvSpPr>
        <p:spPr>
          <a:xfrm>
            <a:off x="256096" y="504967"/>
            <a:ext cx="2523383" cy="369332"/>
          </a:xfrm>
          <a:prstGeom prst="rect">
            <a:avLst/>
          </a:prstGeom>
          <a:noFill/>
        </p:spPr>
        <p:txBody>
          <a:bodyPr wrap="none" rtlCol="0">
            <a:spAutoFit/>
          </a:bodyPr>
          <a:lstStyle/>
          <a:p>
            <a:r>
              <a:rPr lang="it-IT" dirty="0" smtClean="0"/>
              <a:t>4) La </a:t>
            </a:r>
            <a:r>
              <a:rPr lang="it-IT" b="1" u="sng" dirty="0" smtClean="0"/>
              <a:t>POLIZZA DI CARICO</a:t>
            </a:r>
            <a:endParaRPr lang="it-IT" b="1" u="sng" dirty="0"/>
          </a:p>
        </p:txBody>
      </p:sp>
      <p:sp>
        <p:nvSpPr>
          <p:cNvPr id="6" name="CasellaDiTesto 5"/>
          <p:cNvSpPr txBox="1"/>
          <p:nvPr/>
        </p:nvSpPr>
        <p:spPr>
          <a:xfrm>
            <a:off x="441452" y="791012"/>
            <a:ext cx="3280065" cy="369332"/>
          </a:xfrm>
          <a:prstGeom prst="rect">
            <a:avLst/>
          </a:prstGeom>
          <a:noFill/>
        </p:spPr>
        <p:txBody>
          <a:bodyPr wrap="none" rtlCol="0">
            <a:spAutoFit/>
          </a:bodyPr>
          <a:lstStyle/>
          <a:p>
            <a:r>
              <a:rPr lang="it-IT" dirty="0" smtClean="0"/>
              <a:t>Inglese: </a:t>
            </a:r>
            <a:r>
              <a:rPr lang="it-IT" i="1" dirty="0" smtClean="0"/>
              <a:t>SHIPPED BILL OF LADING</a:t>
            </a:r>
            <a:endParaRPr lang="it-IT" i="1" dirty="0"/>
          </a:p>
        </p:txBody>
      </p:sp>
      <p:sp>
        <p:nvSpPr>
          <p:cNvPr id="2" name="CasellaDiTesto 1"/>
          <p:cNvSpPr txBox="1"/>
          <p:nvPr/>
        </p:nvSpPr>
        <p:spPr>
          <a:xfrm>
            <a:off x="4398640" y="412634"/>
            <a:ext cx="7679629" cy="3539430"/>
          </a:xfrm>
          <a:prstGeom prst="rect">
            <a:avLst/>
          </a:prstGeom>
          <a:noFill/>
        </p:spPr>
        <p:txBody>
          <a:bodyPr wrap="square" rtlCol="0">
            <a:spAutoFit/>
          </a:bodyPr>
          <a:lstStyle/>
          <a:p>
            <a:r>
              <a:rPr lang="it-IT" sz="2400" b="1" dirty="0" smtClean="0"/>
              <a:t>CONTENUTO della POLIZZA di CARICO</a:t>
            </a:r>
          </a:p>
          <a:p>
            <a:pPr marL="342900" indent="-342900">
              <a:buFont typeface="Arial" panose="020B0604020202020204" pitchFamily="34" charset="0"/>
              <a:buChar char="•"/>
            </a:pPr>
            <a:r>
              <a:rPr lang="it-IT" sz="2000" b="1" dirty="0" smtClean="0"/>
              <a:t>Nome e Domicilio del VETTORE MARITTIMO</a:t>
            </a:r>
          </a:p>
          <a:p>
            <a:pPr marL="342900" indent="-342900">
              <a:buFont typeface="Arial" panose="020B0604020202020204" pitchFamily="34" charset="0"/>
              <a:buChar char="•"/>
            </a:pPr>
            <a:r>
              <a:rPr lang="it-IT" sz="2000" b="1" dirty="0" smtClean="0"/>
              <a:t>Nome e Domicilio del CARICATORE</a:t>
            </a:r>
          </a:p>
          <a:p>
            <a:pPr marL="342900" indent="-342900">
              <a:buFont typeface="Arial" panose="020B0604020202020204" pitchFamily="34" charset="0"/>
              <a:buChar char="•"/>
            </a:pPr>
            <a:r>
              <a:rPr lang="it-IT" sz="2000" b="1" dirty="0" smtClean="0"/>
              <a:t>Luogo di DESTINAZIONE</a:t>
            </a:r>
          </a:p>
          <a:p>
            <a:pPr marL="342900" indent="-342900">
              <a:buFont typeface="Arial" panose="020B0604020202020204" pitchFamily="34" charset="0"/>
              <a:buChar char="•"/>
            </a:pPr>
            <a:r>
              <a:rPr lang="it-IT" sz="2000" b="1" dirty="0" smtClean="0"/>
              <a:t>Nome e Domicilio del DESTINATARIO (quando è nominativa)</a:t>
            </a:r>
          </a:p>
          <a:p>
            <a:pPr marL="342900" indent="-342900">
              <a:buFont typeface="Arial" panose="020B0604020202020204" pitchFamily="34" charset="0"/>
              <a:buChar char="•"/>
            </a:pPr>
            <a:r>
              <a:rPr lang="it-IT" sz="2000" b="1" dirty="0" smtClean="0"/>
              <a:t>Natura, Qualità e Quantità delle cose da trasportare</a:t>
            </a:r>
          </a:p>
          <a:p>
            <a:pPr marL="342900" indent="-342900">
              <a:buFont typeface="Arial" panose="020B0604020202020204" pitchFamily="34" charset="0"/>
              <a:buChar char="•"/>
            </a:pPr>
            <a:r>
              <a:rPr lang="it-IT" sz="2000" b="1" dirty="0" smtClean="0"/>
              <a:t>Numero di COLLI e le MARCHE che li contrassegnano (es. Containers) quando non si tratti di merce alla rinfusa</a:t>
            </a:r>
          </a:p>
          <a:p>
            <a:pPr marL="342900" indent="-342900">
              <a:buFont typeface="Arial" panose="020B0604020202020204" pitchFamily="34" charset="0"/>
              <a:buChar char="•"/>
            </a:pPr>
            <a:r>
              <a:rPr lang="it-IT" sz="2000" b="1" dirty="0"/>
              <a:t>S</a:t>
            </a:r>
            <a:r>
              <a:rPr lang="it-IT" sz="2000" b="1" dirty="0" smtClean="0"/>
              <a:t>tato apparente delle merci e degli imballaggi</a:t>
            </a:r>
          </a:p>
          <a:p>
            <a:pPr marL="342900" indent="-342900">
              <a:buFont typeface="Arial" panose="020B0604020202020204" pitchFamily="34" charset="0"/>
              <a:buChar char="•"/>
            </a:pPr>
            <a:r>
              <a:rPr lang="it-IT" sz="2000" b="1" dirty="0" smtClean="0"/>
              <a:t>NOME, l’Ufficio di Iscrizione e la Nazionalità della nave (MMSI)</a:t>
            </a:r>
          </a:p>
          <a:p>
            <a:pPr marL="342900" indent="-342900">
              <a:buFont typeface="Arial" panose="020B0604020202020204" pitchFamily="34" charset="0"/>
              <a:buChar char="•"/>
            </a:pPr>
            <a:r>
              <a:rPr lang="it-IT" sz="2000" b="1" dirty="0" smtClean="0"/>
              <a:t>Luogo e Data di caricazione</a:t>
            </a:r>
            <a:endParaRPr lang="it-IT" sz="2000" b="1" dirty="0"/>
          </a:p>
        </p:txBody>
      </p:sp>
      <p:sp>
        <p:nvSpPr>
          <p:cNvPr id="3" name="Figura a mano libera 2"/>
          <p:cNvSpPr/>
          <p:nvPr/>
        </p:nvSpPr>
        <p:spPr>
          <a:xfrm>
            <a:off x="2811439" y="627797"/>
            <a:ext cx="1583140" cy="27296"/>
          </a:xfrm>
          <a:custGeom>
            <a:avLst/>
            <a:gdLst>
              <a:gd name="connsiteX0" fmla="*/ 0 w 1583140"/>
              <a:gd name="connsiteY0" fmla="*/ 27296 h 27296"/>
              <a:gd name="connsiteX1" fmla="*/ 1583140 w 1583140"/>
              <a:gd name="connsiteY1" fmla="*/ 0 h 27296"/>
            </a:gdLst>
            <a:ahLst/>
            <a:cxnLst>
              <a:cxn ang="0">
                <a:pos x="connsiteX0" y="connsiteY0"/>
              </a:cxn>
              <a:cxn ang="0">
                <a:pos x="connsiteX1" y="connsiteY1"/>
              </a:cxn>
            </a:cxnLst>
            <a:rect l="l" t="t" r="r" b="b"/>
            <a:pathLst>
              <a:path w="1583140" h="27296">
                <a:moveTo>
                  <a:pt x="0" y="27296"/>
                </a:moveTo>
                <a:lnTo>
                  <a:pt x="1583140" y="0"/>
                </a:ln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asellaDiTesto 14"/>
          <p:cNvSpPr txBox="1"/>
          <p:nvPr/>
        </p:nvSpPr>
        <p:spPr>
          <a:xfrm>
            <a:off x="0" y="3997703"/>
            <a:ext cx="12032775" cy="3231654"/>
          </a:xfrm>
          <a:prstGeom prst="rect">
            <a:avLst/>
          </a:prstGeom>
          <a:noFill/>
        </p:spPr>
        <p:txBody>
          <a:bodyPr wrap="square" rtlCol="0">
            <a:spAutoFit/>
          </a:bodyPr>
          <a:lstStyle/>
          <a:p>
            <a:pPr algn="just"/>
            <a:r>
              <a:rPr lang="it-IT" sz="2800" b="1" dirty="0" smtClean="0"/>
              <a:t>Nota BENE</a:t>
            </a:r>
          </a:p>
          <a:p>
            <a:pPr marL="342900" indent="-342900" algn="just">
              <a:buAutoNum type="arabicParenR"/>
            </a:pPr>
            <a:r>
              <a:rPr lang="it-IT" sz="2000" dirty="0" smtClean="0"/>
              <a:t>Viene indicato nella polizza di carico anche l’indirizzo o la reperibilità («</a:t>
            </a:r>
            <a:r>
              <a:rPr lang="it-IT" sz="2000" i="1" dirty="0" err="1" smtClean="0"/>
              <a:t>notify</a:t>
            </a:r>
            <a:r>
              <a:rPr lang="it-IT" sz="2000" i="1" dirty="0" smtClean="0"/>
              <a:t> </a:t>
            </a:r>
            <a:r>
              <a:rPr lang="it-IT" sz="2000" i="1" dirty="0" err="1" smtClean="0"/>
              <a:t>address</a:t>
            </a:r>
            <a:r>
              <a:rPr lang="it-IT" sz="2000" dirty="0" smtClean="0"/>
              <a:t>») del soggetto al quale dovrà essere data COMUNICAZIONE dell’arrivo della merce nel porto di destino.</a:t>
            </a:r>
          </a:p>
          <a:p>
            <a:pPr marL="342900" indent="-342900" algn="just">
              <a:buAutoNum type="arabicParenR"/>
            </a:pPr>
            <a:r>
              <a:rPr lang="it-IT" sz="2000" dirty="0" smtClean="0"/>
              <a:t>Un tipo particolare di polizza, che ricorre spesso quando la merce deve compiere un percorso in parte per via marittima o fluviale, ed in parte per altri tipologie di trasporto (via aria, via ferro, via gomma…), è la POLIZZA DI CARICO CUMULATIVA (</a:t>
            </a:r>
            <a:r>
              <a:rPr lang="it-IT" sz="2000" i="1" dirty="0" smtClean="0"/>
              <a:t>THROUGH BILL OF LADING</a:t>
            </a:r>
            <a:r>
              <a:rPr lang="it-IT" sz="2000" dirty="0" smtClean="0"/>
              <a:t>), detta anche POLIZZA A PERCORSO TOTALE. Tale polizza di carico è oramai quella </a:t>
            </a:r>
            <a:r>
              <a:rPr lang="it-IT" sz="2000" b="1" u="sng" dirty="0" smtClean="0"/>
              <a:t>più utilizzata</a:t>
            </a:r>
            <a:r>
              <a:rPr lang="it-IT" sz="2000" dirty="0" smtClean="0"/>
              <a:t>, dato l’avvento delle moderne tecniche di </a:t>
            </a:r>
            <a:r>
              <a:rPr lang="it-IT" sz="2000" b="1" u="sng" dirty="0" smtClean="0"/>
              <a:t>TRASPORTO INTERMODALE</a:t>
            </a:r>
            <a:r>
              <a:rPr lang="it-IT" sz="2000" dirty="0" smtClean="0"/>
              <a:t> per il trasferimento di merci </a:t>
            </a:r>
            <a:r>
              <a:rPr lang="it-IT" sz="2000" b="1" u="sng" dirty="0" smtClean="0"/>
              <a:t>CONTAINERIZZATE</a:t>
            </a:r>
          </a:p>
          <a:p>
            <a:pPr algn="just"/>
            <a:endParaRPr lang="it-IT" b="1" dirty="0"/>
          </a:p>
          <a:p>
            <a:pPr algn="just"/>
            <a:endParaRPr lang="it-IT" b="1" dirty="0"/>
          </a:p>
        </p:txBody>
      </p:sp>
      <p:sp>
        <p:nvSpPr>
          <p:cNvPr id="17" name="Rettangolo 16"/>
          <p:cNvSpPr/>
          <p:nvPr/>
        </p:nvSpPr>
        <p:spPr>
          <a:xfrm>
            <a:off x="315443" y="2279176"/>
            <a:ext cx="2156346" cy="1667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52734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5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fade">
                                      <p:cBhvr>
                                        <p:cTn id="47" dur="500"/>
                                        <p:tgtEl>
                                          <p:spTgt spid="2">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Effect transition="in" filter="fade">
                                      <p:cBhvr>
                                        <p:cTn id="52" dur="500"/>
                                        <p:tgtEl>
                                          <p:spTgt spid="2">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5">
                                            <p:txEl>
                                              <p:pRg st="0" end="0"/>
                                            </p:txEl>
                                          </p:spTgt>
                                        </p:tgtEl>
                                        <p:attrNameLst>
                                          <p:attrName>style.visibility</p:attrName>
                                        </p:attrNameLst>
                                      </p:cBhvr>
                                      <p:to>
                                        <p:strVal val="visible"/>
                                      </p:to>
                                    </p:set>
                                    <p:animEffect transition="in" filter="fade">
                                      <p:cBhvr>
                                        <p:cTn id="57" dur="500"/>
                                        <p:tgtEl>
                                          <p:spTgt spid="15">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5">
                                            <p:txEl>
                                              <p:pRg st="1" end="1"/>
                                            </p:txEl>
                                          </p:spTgt>
                                        </p:tgtEl>
                                        <p:attrNameLst>
                                          <p:attrName>style.visibility</p:attrName>
                                        </p:attrNameLst>
                                      </p:cBhvr>
                                      <p:to>
                                        <p:strVal val="visible"/>
                                      </p:to>
                                    </p:set>
                                    <p:animEffect transition="in" filter="fade">
                                      <p:cBhvr>
                                        <p:cTn id="62" dur="500"/>
                                        <p:tgtEl>
                                          <p:spTgt spid="15">
                                            <p:txEl>
                                              <p:pRg st="1" end="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5">
                                            <p:txEl>
                                              <p:pRg st="2" end="2"/>
                                            </p:txEl>
                                          </p:spTgt>
                                        </p:tgtEl>
                                        <p:attrNameLst>
                                          <p:attrName>style.visibility</p:attrName>
                                        </p:attrNameLst>
                                      </p:cBhvr>
                                      <p:to>
                                        <p:strVal val="visible"/>
                                      </p:to>
                                    </p:set>
                                    <p:animEffect transition="in" filter="fade">
                                      <p:cBhvr>
                                        <p:cTn id="67" dur="500"/>
                                        <p:tgtEl>
                                          <p:spTgt spid="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4398640" cy="338554"/>
          </a:xfrm>
          <a:prstGeom prst="rect">
            <a:avLst/>
          </a:prstGeom>
          <a:noFill/>
        </p:spPr>
        <p:txBody>
          <a:bodyPr wrap="none" rtlCol="0">
            <a:spAutoFit/>
          </a:bodyPr>
          <a:lstStyle/>
          <a:p>
            <a:r>
              <a:rPr lang="it-IT" sz="1600" b="1" dirty="0" smtClean="0"/>
              <a:t>Principali DOCUMENTI del TRASPORTO marittimo</a:t>
            </a:r>
            <a:endParaRPr lang="it-IT" sz="1600" b="1" dirty="0"/>
          </a:p>
        </p:txBody>
      </p:sp>
      <p:sp>
        <p:nvSpPr>
          <p:cNvPr id="5" name="CasellaDiTesto 4"/>
          <p:cNvSpPr txBox="1"/>
          <p:nvPr/>
        </p:nvSpPr>
        <p:spPr>
          <a:xfrm>
            <a:off x="256096" y="504967"/>
            <a:ext cx="2523383" cy="369332"/>
          </a:xfrm>
          <a:prstGeom prst="rect">
            <a:avLst/>
          </a:prstGeom>
          <a:noFill/>
        </p:spPr>
        <p:txBody>
          <a:bodyPr wrap="none" rtlCol="0">
            <a:spAutoFit/>
          </a:bodyPr>
          <a:lstStyle/>
          <a:p>
            <a:r>
              <a:rPr lang="it-IT" dirty="0" smtClean="0"/>
              <a:t>4) La </a:t>
            </a:r>
            <a:r>
              <a:rPr lang="it-IT" b="1" u="sng" dirty="0" smtClean="0"/>
              <a:t>POLIZZA DI CARICO</a:t>
            </a:r>
            <a:endParaRPr lang="it-IT" b="1" u="sng" dirty="0"/>
          </a:p>
        </p:txBody>
      </p:sp>
      <p:sp>
        <p:nvSpPr>
          <p:cNvPr id="6" name="CasellaDiTesto 5"/>
          <p:cNvSpPr txBox="1"/>
          <p:nvPr/>
        </p:nvSpPr>
        <p:spPr>
          <a:xfrm>
            <a:off x="441452" y="791012"/>
            <a:ext cx="3280065" cy="369332"/>
          </a:xfrm>
          <a:prstGeom prst="rect">
            <a:avLst/>
          </a:prstGeom>
          <a:noFill/>
        </p:spPr>
        <p:txBody>
          <a:bodyPr wrap="none" rtlCol="0">
            <a:spAutoFit/>
          </a:bodyPr>
          <a:lstStyle/>
          <a:p>
            <a:r>
              <a:rPr lang="it-IT" dirty="0" smtClean="0"/>
              <a:t>Inglese: </a:t>
            </a:r>
            <a:r>
              <a:rPr lang="it-IT" i="1" dirty="0" smtClean="0"/>
              <a:t>SHIPPED BILL OF LADING</a:t>
            </a:r>
            <a:endParaRPr lang="it-IT" i="1" dirty="0"/>
          </a:p>
        </p:txBody>
      </p:sp>
      <p:sp>
        <p:nvSpPr>
          <p:cNvPr id="2" name="CasellaDiTesto 1"/>
          <p:cNvSpPr txBox="1"/>
          <p:nvPr/>
        </p:nvSpPr>
        <p:spPr>
          <a:xfrm>
            <a:off x="3721518" y="412634"/>
            <a:ext cx="8356752" cy="4154984"/>
          </a:xfrm>
          <a:prstGeom prst="rect">
            <a:avLst/>
          </a:prstGeom>
          <a:noFill/>
        </p:spPr>
        <p:txBody>
          <a:bodyPr wrap="square" rtlCol="0">
            <a:spAutoFit/>
          </a:bodyPr>
          <a:lstStyle/>
          <a:p>
            <a:r>
              <a:rPr lang="it-IT" sz="2400" b="1" dirty="0" smtClean="0"/>
              <a:t>Eventuali </a:t>
            </a:r>
            <a:r>
              <a:rPr lang="it-IT" sz="2400" b="1" u="sng" dirty="0" smtClean="0"/>
              <a:t>RISERVE</a:t>
            </a:r>
            <a:r>
              <a:rPr lang="it-IT" sz="2400" b="1" dirty="0" smtClean="0"/>
              <a:t> della POLIZZA di CARICO</a:t>
            </a:r>
          </a:p>
          <a:p>
            <a:pPr algn="just"/>
            <a:r>
              <a:rPr lang="it-IT" sz="2000" dirty="0" smtClean="0"/>
              <a:t>A norma del Codice della navigazione, la natura, la qualità e la quantità delle merci, </a:t>
            </a:r>
            <a:r>
              <a:rPr lang="it-IT" sz="2000" i="1" dirty="0" smtClean="0"/>
              <a:t>si presumono, fino a prova contraria, conformi alle indicazioni della polizza di carico. </a:t>
            </a:r>
            <a:r>
              <a:rPr lang="it-IT" sz="2000" dirty="0" smtClean="0"/>
              <a:t> Pertanto, quando all’imbarco le merci si presentano con segni di danneggiamenti, con imballaggi deteriorati o in containers perdenti (colanti), oppure quando non sia stato possibile eseguire con la necessaria cura la verifica delle indicazioni fornite dal CARICATORE, il VETTORE (e, per esso il COMANDANTE della nave) ha interesse a fare presente lo stato del CARICO (di solito è il SECONDO Ufficiale addetto al carico), inserendo nella polizza stessa le RISERVE del caso, </a:t>
            </a:r>
            <a:r>
              <a:rPr lang="it-IT" sz="2000" b="1" dirty="0" smtClean="0"/>
              <a:t>ANNOTANDO DETTAGLIATAMENTE TUTTO </a:t>
            </a:r>
            <a:r>
              <a:rPr lang="it-IT" sz="2000" dirty="0" smtClean="0"/>
              <a:t>ciò che non rientra nella normalità e/o differisce da quanto descritto nella polizza (merce bagnata, container danneggiato, sacchi perdenti, il container cola liquido scuro e maleodorante….)</a:t>
            </a:r>
          </a:p>
        </p:txBody>
      </p:sp>
      <p:sp>
        <p:nvSpPr>
          <p:cNvPr id="3" name="Figura a mano libera 2"/>
          <p:cNvSpPr/>
          <p:nvPr/>
        </p:nvSpPr>
        <p:spPr>
          <a:xfrm flipV="1">
            <a:off x="2811440" y="582077"/>
            <a:ext cx="910078" cy="45719"/>
          </a:xfrm>
          <a:custGeom>
            <a:avLst/>
            <a:gdLst>
              <a:gd name="connsiteX0" fmla="*/ 0 w 1583140"/>
              <a:gd name="connsiteY0" fmla="*/ 27296 h 27296"/>
              <a:gd name="connsiteX1" fmla="*/ 1583140 w 1583140"/>
              <a:gd name="connsiteY1" fmla="*/ 0 h 27296"/>
            </a:gdLst>
            <a:ahLst/>
            <a:cxnLst>
              <a:cxn ang="0">
                <a:pos x="connsiteX0" y="connsiteY0"/>
              </a:cxn>
              <a:cxn ang="0">
                <a:pos x="connsiteX1" y="connsiteY1"/>
              </a:cxn>
            </a:cxnLst>
            <a:rect l="l" t="t" r="r" b="b"/>
            <a:pathLst>
              <a:path w="1583140" h="27296">
                <a:moveTo>
                  <a:pt x="0" y="27296"/>
                </a:moveTo>
                <a:lnTo>
                  <a:pt x="1583140" y="0"/>
                </a:ln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p:cNvSpPr txBox="1"/>
          <p:nvPr/>
        </p:nvSpPr>
        <p:spPr>
          <a:xfrm>
            <a:off x="7850712" y="4886260"/>
            <a:ext cx="4227558" cy="1477328"/>
          </a:xfrm>
          <a:prstGeom prst="rect">
            <a:avLst/>
          </a:prstGeom>
          <a:noFill/>
        </p:spPr>
        <p:txBody>
          <a:bodyPr wrap="square" rtlCol="0">
            <a:spAutoFit/>
          </a:bodyPr>
          <a:lstStyle/>
          <a:p>
            <a:pPr algn="ctr"/>
            <a:r>
              <a:rPr lang="it-IT" sz="3600" b="1" u="sng" dirty="0" smtClean="0"/>
              <a:t>POLIZZA SPORCA</a:t>
            </a:r>
          </a:p>
          <a:p>
            <a:pPr algn="ctr"/>
            <a:r>
              <a:rPr lang="it-IT" dirty="0" smtClean="0"/>
              <a:t>Contiene almeno una RISERVA o annotazione del COMANDANTE</a:t>
            </a:r>
          </a:p>
          <a:p>
            <a:pPr algn="ctr"/>
            <a:r>
              <a:rPr lang="it-IT" i="1" dirty="0" smtClean="0"/>
              <a:t>DIRTY B/L</a:t>
            </a:r>
            <a:endParaRPr lang="it-IT" i="1" dirty="0"/>
          </a:p>
        </p:txBody>
      </p:sp>
      <p:sp>
        <p:nvSpPr>
          <p:cNvPr id="8" name="Figura a mano libera 7"/>
          <p:cNvSpPr/>
          <p:nvPr/>
        </p:nvSpPr>
        <p:spPr>
          <a:xfrm>
            <a:off x="4681181" y="4258101"/>
            <a:ext cx="3074605" cy="641445"/>
          </a:xfrm>
          <a:custGeom>
            <a:avLst/>
            <a:gdLst>
              <a:gd name="connsiteX0" fmla="*/ 4131157 w 4367028"/>
              <a:gd name="connsiteY0" fmla="*/ 0 h 641445"/>
              <a:gd name="connsiteX1" fmla="*/ 3994680 w 4367028"/>
              <a:gd name="connsiteY1" fmla="*/ 504968 h 641445"/>
              <a:gd name="connsiteX2" fmla="*/ 623683 w 4367028"/>
              <a:gd name="connsiteY2" fmla="*/ 368490 h 641445"/>
              <a:gd name="connsiteX3" fmla="*/ 9534 w 4367028"/>
              <a:gd name="connsiteY3" fmla="*/ 641445 h 641445"/>
            </a:gdLst>
            <a:ahLst/>
            <a:cxnLst>
              <a:cxn ang="0">
                <a:pos x="connsiteX0" y="connsiteY0"/>
              </a:cxn>
              <a:cxn ang="0">
                <a:pos x="connsiteX1" y="connsiteY1"/>
              </a:cxn>
              <a:cxn ang="0">
                <a:pos x="connsiteX2" y="connsiteY2"/>
              </a:cxn>
              <a:cxn ang="0">
                <a:pos x="connsiteX3" y="connsiteY3"/>
              </a:cxn>
            </a:cxnLst>
            <a:rect l="l" t="t" r="r" b="b"/>
            <a:pathLst>
              <a:path w="4367028" h="641445">
                <a:moveTo>
                  <a:pt x="4131157" y="0"/>
                </a:moveTo>
                <a:cubicBezTo>
                  <a:pt x="4355208" y="221776"/>
                  <a:pt x="4579259" y="443553"/>
                  <a:pt x="3994680" y="504968"/>
                </a:cubicBezTo>
                <a:cubicBezTo>
                  <a:pt x="3410101" y="566383"/>
                  <a:pt x="1287874" y="345744"/>
                  <a:pt x="623683" y="368490"/>
                </a:cubicBezTo>
                <a:cubicBezTo>
                  <a:pt x="-40508" y="391236"/>
                  <a:pt x="-15487" y="516340"/>
                  <a:pt x="9534" y="641445"/>
                </a:cubicBezTo>
              </a:path>
            </a:pathLst>
          </a:custGeom>
          <a:noFill/>
          <a:ln w="28575">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p:cNvSpPr txBox="1"/>
          <p:nvPr/>
        </p:nvSpPr>
        <p:spPr>
          <a:xfrm>
            <a:off x="2935543" y="4899546"/>
            <a:ext cx="3491276" cy="1200329"/>
          </a:xfrm>
          <a:prstGeom prst="rect">
            <a:avLst/>
          </a:prstGeom>
          <a:noFill/>
        </p:spPr>
        <p:txBody>
          <a:bodyPr wrap="none" rtlCol="0">
            <a:spAutoFit/>
          </a:bodyPr>
          <a:lstStyle/>
          <a:p>
            <a:pPr algn="ctr"/>
            <a:r>
              <a:rPr lang="it-IT" sz="3600" b="1" u="sng" dirty="0" smtClean="0"/>
              <a:t>POLIZZA PULITA</a:t>
            </a:r>
          </a:p>
          <a:p>
            <a:pPr algn="ctr"/>
            <a:r>
              <a:rPr lang="it-IT" dirty="0" smtClean="0"/>
              <a:t>Non contiene alcun tipo di RISERVA</a:t>
            </a:r>
          </a:p>
          <a:p>
            <a:pPr algn="ctr"/>
            <a:r>
              <a:rPr lang="it-IT" i="1" dirty="0" err="1" smtClean="0"/>
              <a:t>Clean</a:t>
            </a:r>
            <a:r>
              <a:rPr lang="it-IT" i="1" dirty="0" smtClean="0"/>
              <a:t> B/L</a:t>
            </a:r>
            <a:endParaRPr lang="it-IT" i="1" dirty="0"/>
          </a:p>
        </p:txBody>
      </p:sp>
      <p:sp>
        <p:nvSpPr>
          <p:cNvPr id="13" name="Figura a mano libera 12"/>
          <p:cNvSpPr/>
          <p:nvPr/>
        </p:nvSpPr>
        <p:spPr>
          <a:xfrm flipH="1">
            <a:off x="6721099" y="4260373"/>
            <a:ext cx="2927868" cy="641445"/>
          </a:xfrm>
          <a:custGeom>
            <a:avLst/>
            <a:gdLst>
              <a:gd name="connsiteX0" fmla="*/ 4131157 w 4367028"/>
              <a:gd name="connsiteY0" fmla="*/ 0 h 641445"/>
              <a:gd name="connsiteX1" fmla="*/ 3994680 w 4367028"/>
              <a:gd name="connsiteY1" fmla="*/ 504968 h 641445"/>
              <a:gd name="connsiteX2" fmla="*/ 623683 w 4367028"/>
              <a:gd name="connsiteY2" fmla="*/ 368490 h 641445"/>
              <a:gd name="connsiteX3" fmla="*/ 9534 w 4367028"/>
              <a:gd name="connsiteY3" fmla="*/ 641445 h 641445"/>
            </a:gdLst>
            <a:ahLst/>
            <a:cxnLst>
              <a:cxn ang="0">
                <a:pos x="connsiteX0" y="connsiteY0"/>
              </a:cxn>
              <a:cxn ang="0">
                <a:pos x="connsiteX1" y="connsiteY1"/>
              </a:cxn>
              <a:cxn ang="0">
                <a:pos x="connsiteX2" y="connsiteY2"/>
              </a:cxn>
              <a:cxn ang="0">
                <a:pos x="connsiteX3" y="connsiteY3"/>
              </a:cxn>
            </a:cxnLst>
            <a:rect l="l" t="t" r="r" b="b"/>
            <a:pathLst>
              <a:path w="4367028" h="641445">
                <a:moveTo>
                  <a:pt x="4131157" y="0"/>
                </a:moveTo>
                <a:cubicBezTo>
                  <a:pt x="4355208" y="221776"/>
                  <a:pt x="4579259" y="443553"/>
                  <a:pt x="3994680" y="504968"/>
                </a:cubicBezTo>
                <a:cubicBezTo>
                  <a:pt x="3410101" y="566383"/>
                  <a:pt x="1287874" y="345744"/>
                  <a:pt x="623683" y="368490"/>
                </a:cubicBezTo>
                <a:cubicBezTo>
                  <a:pt x="-40508" y="391236"/>
                  <a:pt x="-15487" y="516340"/>
                  <a:pt x="9534" y="641445"/>
                </a:cubicBezTo>
              </a:path>
            </a:pathLst>
          </a:custGeom>
          <a:noFill/>
          <a:ln w="28575">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15"/>
          <p:cNvSpPr/>
          <p:nvPr/>
        </p:nvSpPr>
        <p:spPr>
          <a:xfrm>
            <a:off x="315443" y="2279176"/>
            <a:ext cx="2156346" cy="1667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703190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8" grpId="0" animBg="1"/>
      <p:bldP spid="12"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4398640" cy="338554"/>
          </a:xfrm>
          <a:prstGeom prst="rect">
            <a:avLst/>
          </a:prstGeom>
          <a:noFill/>
        </p:spPr>
        <p:txBody>
          <a:bodyPr wrap="none" rtlCol="0">
            <a:spAutoFit/>
          </a:bodyPr>
          <a:lstStyle/>
          <a:p>
            <a:r>
              <a:rPr lang="it-IT" sz="1600" b="1" dirty="0" smtClean="0"/>
              <a:t>Principali DOCUMENTI del TRASPORTO marittimo</a:t>
            </a:r>
            <a:endParaRPr lang="it-IT" sz="1600" b="1" dirty="0"/>
          </a:p>
        </p:txBody>
      </p:sp>
      <p:sp>
        <p:nvSpPr>
          <p:cNvPr id="5" name="CasellaDiTesto 4"/>
          <p:cNvSpPr txBox="1"/>
          <p:nvPr/>
        </p:nvSpPr>
        <p:spPr>
          <a:xfrm>
            <a:off x="256096" y="504967"/>
            <a:ext cx="2523383" cy="369332"/>
          </a:xfrm>
          <a:prstGeom prst="rect">
            <a:avLst/>
          </a:prstGeom>
          <a:noFill/>
        </p:spPr>
        <p:txBody>
          <a:bodyPr wrap="none" rtlCol="0">
            <a:spAutoFit/>
          </a:bodyPr>
          <a:lstStyle/>
          <a:p>
            <a:r>
              <a:rPr lang="it-IT" dirty="0" smtClean="0"/>
              <a:t>4) La </a:t>
            </a:r>
            <a:r>
              <a:rPr lang="it-IT" b="1" u="sng" dirty="0" smtClean="0"/>
              <a:t>POLIZZA DI CARICO</a:t>
            </a:r>
            <a:endParaRPr lang="it-IT" b="1" u="sng" dirty="0"/>
          </a:p>
        </p:txBody>
      </p:sp>
      <p:sp>
        <p:nvSpPr>
          <p:cNvPr id="6" name="CasellaDiTesto 5"/>
          <p:cNvSpPr txBox="1"/>
          <p:nvPr/>
        </p:nvSpPr>
        <p:spPr>
          <a:xfrm>
            <a:off x="441452" y="791012"/>
            <a:ext cx="3280065" cy="369332"/>
          </a:xfrm>
          <a:prstGeom prst="rect">
            <a:avLst/>
          </a:prstGeom>
          <a:noFill/>
        </p:spPr>
        <p:txBody>
          <a:bodyPr wrap="none" rtlCol="0">
            <a:spAutoFit/>
          </a:bodyPr>
          <a:lstStyle/>
          <a:p>
            <a:r>
              <a:rPr lang="it-IT" dirty="0" smtClean="0"/>
              <a:t>Inglese: </a:t>
            </a:r>
            <a:r>
              <a:rPr lang="it-IT" i="1" dirty="0" smtClean="0"/>
              <a:t>SHIPPED BILL OF LADING</a:t>
            </a:r>
            <a:endParaRPr lang="it-IT" i="1" dirty="0"/>
          </a:p>
        </p:txBody>
      </p:sp>
      <p:sp>
        <p:nvSpPr>
          <p:cNvPr id="2" name="CasellaDiTesto 1"/>
          <p:cNvSpPr txBox="1"/>
          <p:nvPr/>
        </p:nvSpPr>
        <p:spPr>
          <a:xfrm>
            <a:off x="4176214" y="412634"/>
            <a:ext cx="7902055" cy="4893647"/>
          </a:xfrm>
          <a:prstGeom prst="rect">
            <a:avLst/>
          </a:prstGeom>
          <a:noFill/>
        </p:spPr>
        <p:txBody>
          <a:bodyPr wrap="square" rtlCol="0">
            <a:spAutoFit/>
          </a:bodyPr>
          <a:lstStyle/>
          <a:p>
            <a:r>
              <a:rPr lang="it-IT" sz="2400" b="1" dirty="0" smtClean="0"/>
              <a:t>CASO PARTICOLARE riguardanti la POLIZZA di CARICO</a:t>
            </a:r>
          </a:p>
          <a:p>
            <a:pPr algn="just"/>
            <a:r>
              <a:rPr lang="it-IT" sz="2000" dirty="0" smtClean="0"/>
              <a:t>LA MERCE VIENE CONSEGNATA IN UN MAGAZZINO prima dell’IMBARCO (Metodo di trasporto marittimo INDIRETTO)</a:t>
            </a:r>
          </a:p>
          <a:p>
            <a:pPr marL="355600" algn="just"/>
            <a:r>
              <a:rPr lang="it-IT" b="1" dirty="0" smtClean="0"/>
              <a:t>Quando il caricatore consegna le merci nei magazzini portuali per il loro successivo imbarco (la nave NON è nota, NON è ancora presente, oppure è presente ma NON è pronta al carico), il VETTORE rilascia la POLIZZA «RICEVUTO PER L’IMBARCO» (</a:t>
            </a:r>
            <a:r>
              <a:rPr lang="it-IT" b="1" i="1" dirty="0" smtClean="0"/>
              <a:t>RECEIVED FOR SHIPMENT B/L), la quale, oltre ad attestare che le merci sono state affidate al vettore, è anche DOCUMENTO rappresentativo delle stesse, come una polizza normale.</a:t>
            </a:r>
          </a:p>
          <a:p>
            <a:pPr marL="355600" algn="just"/>
            <a:r>
              <a:rPr lang="it-IT" sz="2000" b="1" i="1" dirty="0" smtClean="0"/>
              <a:t>Tale polizza è identica a quella di carico TRANNE ovviamente per i dati di identificazione della nave, del Comandante e del luogo e data di caricazione.</a:t>
            </a:r>
          </a:p>
          <a:p>
            <a:pPr marL="355600" algn="just"/>
            <a:r>
              <a:rPr lang="it-IT" sz="2000" b="1" i="1" dirty="0" smtClean="0"/>
              <a:t>Successivamente il CARICATORE può richiedere la ricevuta di bordo in aggiunta a tale polizza OPPURE l’integrazione dei suddetti dati mancanti su quella che diventa a tutti gli effetti una POLIZZA DI CARICO</a:t>
            </a:r>
            <a:endParaRPr lang="it-IT" b="1" i="1" dirty="0" smtClean="0"/>
          </a:p>
        </p:txBody>
      </p:sp>
      <p:sp>
        <p:nvSpPr>
          <p:cNvPr id="3" name="Figura a mano libera 2"/>
          <p:cNvSpPr/>
          <p:nvPr/>
        </p:nvSpPr>
        <p:spPr>
          <a:xfrm flipV="1">
            <a:off x="2811440" y="582076"/>
            <a:ext cx="1364774" cy="45719"/>
          </a:xfrm>
          <a:custGeom>
            <a:avLst/>
            <a:gdLst>
              <a:gd name="connsiteX0" fmla="*/ 0 w 1583140"/>
              <a:gd name="connsiteY0" fmla="*/ 27296 h 27296"/>
              <a:gd name="connsiteX1" fmla="*/ 1583140 w 1583140"/>
              <a:gd name="connsiteY1" fmla="*/ 0 h 27296"/>
            </a:gdLst>
            <a:ahLst/>
            <a:cxnLst>
              <a:cxn ang="0">
                <a:pos x="connsiteX0" y="connsiteY0"/>
              </a:cxn>
              <a:cxn ang="0">
                <a:pos x="connsiteX1" y="connsiteY1"/>
              </a:cxn>
            </a:cxnLst>
            <a:rect l="l" t="t" r="r" b="b"/>
            <a:pathLst>
              <a:path w="1583140" h="27296">
                <a:moveTo>
                  <a:pt x="0" y="27296"/>
                </a:moveTo>
                <a:lnTo>
                  <a:pt x="1583140" y="0"/>
                </a:ln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p:cNvSpPr/>
          <p:nvPr/>
        </p:nvSpPr>
        <p:spPr>
          <a:xfrm>
            <a:off x="315443" y="2279176"/>
            <a:ext cx="2156346" cy="1667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48900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1027</TotalTime>
  <Words>1711</Words>
  <Application>Microsoft Office PowerPoint</Application>
  <PresentationFormat>Widescreen</PresentationFormat>
  <Paragraphs>114</Paragraphs>
  <Slides>10</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10</vt:i4>
      </vt:variant>
    </vt:vector>
  </HeadingPairs>
  <TitlesOfParts>
    <vt:vector size="15" baseType="lpstr">
      <vt:lpstr>Arial</vt:lpstr>
      <vt:lpstr>Calibri</vt:lpstr>
      <vt:lpstr>Calibri Light</vt:lpstr>
      <vt:lpstr>Segoe Print</vt:lpstr>
      <vt:lpstr>Tema di Office</vt:lpstr>
      <vt:lpstr>Principali DOCUMENTI del TRASPORTO MARITTIMO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Mobile</dc:creator>
  <cp:lastModifiedBy>Mobile</cp:lastModifiedBy>
  <cp:revision>24</cp:revision>
  <dcterms:created xsi:type="dcterms:W3CDTF">2021-08-03T17:03:10Z</dcterms:created>
  <dcterms:modified xsi:type="dcterms:W3CDTF">2021-08-04T10:19:21Z</dcterms:modified>
</cp:coreProperties>
</file>