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1"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30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923808BD-0BE7-4ECD-9165-0B6FEF927482}" type="datetimeFigureOut">
              <a:rPr lang="it-IT" smtClean="0"/>
              <a:t>18/04/2021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2850962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23808BD-0BE7-4ECD-9165-0B6FEF927482}" type="datetimeFigureOut">
              <a:rPr lang="it-IT" smtClean="0"/>
              <a:t>18/04/2021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4255536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23808BD-0BE7-4ECD-9165-0B6FEF927482}" type="datetimeFigureOut">
              <a:rPr lang="it-IT" smtClean="0"/>
              <a:t>18/04/2021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1683265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23808BD-0BE7-4ECD-9165-0B6FEF927482}" type="datetimeFigureOut">
              <a:rPr lang="it-IT" smtClean="0"/>
              <a:t>18/04/2021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1343291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923808BD-0BE7-4ECD-9165-0B6FEF927482}" type="datetimeFigureOut">
              <a:rPr lang="it-IT" smtClean="0"/>
              <a:t>18/04/2021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1084558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923808BD-0BE7-4ECD-9165-0B6FEF927482}" type="datetimeFigureOut">
              <a:rPr lang="it-IT" smtClean="0"/>
              <a:t>18/04/2021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685441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923808BD-0BE7-4ECD-9165-0B6FEF927482}" type="datetimeFigureOut">
              <a:rPr lang="it-IT" smtClean="0"/>
              <a:t>18/04/2021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262667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923808BD-0BE7-4ECD-9165-0B6FEF927482}" type="datetimeFigureOut">
              <a:rPr lang="it-IT" smtClean="0"/>
              <a:t>18/04/2021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2071086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23808BD-0BE7-4ECD-9165-0B6FEF927482}" type="datetimeFigureOut">
              <a:rPr lang="it-IT" smtClean="0"/>
              <a:t>18/04/2021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2620653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923808BD-0BE7-4ECD-9165-0B6FEF927482}" type="datetimeFigureOut">
              <a:rPr lang="it-IT" smtClean="0"/>
              <a:t>18/04/2021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2679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923808BD-0BE7-4ECD-9165-0B6FEF927482}" type="datetimeFigureOut">
              <a:rPr lang="it-IT" smtClean="0"/>
              <a:t>18/04/2021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CF2BB54-D681-43CD-8A66-CF1D78EA601E}" type="slidenum">
              <a:rPr lang="it-IT" smtClean="0"/>
              <a:t>‹N›</a:t>
            </a:fld>
            <a:endParaRPr lang="it-IT"/>
          </a:p>
        </p:txBody>
      </p:sp>
    </p:spTree>
    <p:extLst>
      <p:ext uri="{BB962C8B-B14F-4D97-AF65-F5344CB8AC3E}">
        <p14:creationId xmlns:p14="http://schemas.microsoft.com/office/powerpoint/2010/main" val="3405699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3808BD-0BE7-4ECD-9165-0B6FEF927482}" type="datetimeFigureOut">
              <a:rPr lang="it-IT" smtClean="0"/>
              <a:t>18/04/2021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F2BB54-D681-43CD-8A66-CF1D78EA601E}" type="slidenum">
              <a:rPr lang="it-IT" smtClean="0"/>
              <a:t>‹N›</a:t>
            </a:fld>
            <a:endParaRPr lang="it-IT"/>
          </a:p>
        </p:txBody>
      </p:sp>
    </p:spTree>
    <p:extLst>
      <p:ext uri="{BB962C8B-B14F-4D97-AF65-F5344CB8AC3E}">
        <p14:creationId xmlns:p14="http://schemas.microsoft.com/office/powerpoint/2010/main" val="2832816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ww.imo.org/en/OurWork/Safety/Pages/CSS-Code.aspx"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7585597" y="698487"/>
            <a:ext cx="3887623" cy="2915717"/>
          </a:xfrm>
          <a:prstGeom prst="rect">
            <a:avLst/>
          </a:prstGeom>
        </p:spPr>
      </p:pic>
      <p:pic>
        <p:nvPicPr>
          <p:cNvPr id="5" name="Immagine 4"/>
          <p:cNvPicPr>
            <a:picLocks noChangeAspect="1"/>
          </p:cNvPicPr>
          <p:nvPr/>
        </p:nvPicPr>
        <p:blipFill>
          <a:blip r:embed="rId3"/>
          <a:stretch>
            <a:fillRect/>
          </a:stretch>
        </p:blipFill>
        <p:spPr>
          <a:xfrm>
            <a:off x="643293" y="2688608"/>
            <a:ext cx="5766177" cy="3548417"/>
          </a:xfrm>
          <a:prstGeom prst="rect">
            <a:avLst/>
          </a:prstGeom>
        </p:spPr>
      </p:pic>
      <p:sp>
        <p:nvSpPr>
          <p:cNvPr id="6" name="CasellaDiTesto 5"/>
          <p:cNvSpPr txBox="1"/>
          <p:nvPr/>
        </p:nvSpPr>
        <p:spPr>
          <a:xfrm>
            <a:off x="1405719" y="493771"/>
            <a:ext cx="3266535" cy="1323439"/>
          </a:xfrm>
          <a:prstGeom prst="rect">
            <a:avLst/>
          </a:prstGeom>
          <a:noFill/>
        </p:spPr>
        <p:txBody>
          <a:bodyPr wrap="none" rtlCol="0">
            <a:spAutoFit/>
          </a:bodyPr>
          <a:lstStyle/>
          <a:p>
            <a:r>
              <a:rPr lang="it-IT" sz="8000" dirty="0" smtClean="0"/>
              <a:t>Sforzi…</a:t>
            </a:r>
            <a:endParaRPr lang="it-IT" sz="8000" dirty="0"/>
          </a:p>
        </p:txBody>
      </p:sp>
      <p:sp>
        <p:nvSpPr>
          <p:cNvPr id="7" name="CasellaDiTesto 6"/>
          <p:cNvSpPr txBox="1"/>
          <p:nvPr/>
        </p:nvSpPr>
        <p:spPr>
          <a:xfrm>
            <a:off x="6767182" y="4669809"/>
            <a:ext cx="4922053" cy="1323439"/>
          </a:xfrm>
          <a:prstGeom prst="rect">
            <a:avLst/>
          </a:prstGeom>
          <a:noFill/>
        </p:spPr>
        <p:txBody>
          <a:bodyPr wrap="none" rtlCol="0">
            <a:spAutoFit/>
          </a:bodyPr>
          <a:lstStyle/>
          <a:p>
            <a:r>
              <a:rPr lang="it-IT" sz="8000" dirty="0" smtClean="0"/>
              <a:t>…di TAGLIO</a:t>
            </a:r>
            <a:endParaRPr lang="it-IT" sz="8000" dirty="0"/>
          </a:p>
        </p:txBody>
      </p:sp>
    </p:spTree>
    <p:extLst>
      <p:ext uri="{BB962C8B-B14F-4D97-AF65-F5344CB8AC3E}">
        <p14:creationId xmlns:p14="http://schemas.microsoft.com/office/powerpoint/2010/main" val="575413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ttangolo 21"/>
          <p:cNvSpPr/>
          <p:nvPr/>
        </p:nvSpPr>
        <p:spPr>
          <a:xfrm>
            <a:off x="6100549" y="1990206"/>
            <a:ext cx="1455241" cy="287967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dirty="0"/>
          </a:p>
        </p:txBody>
      </p:sp>
      <p:sp>
        <p:nvSpPr>
          <p:cNvPr id="23" name="Rettangolo 22"/>
          <p:cNvSpPr/>
          <p:nvPr/>
        </p:nvSpPr>
        <p:spPr>
          <a:xfrm>
            <a:off x="7555790" y="1990206"/>
            <a:ext cx="1455241" cy="287967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24" name="Rettangolo 23"/>
          <p:cNvSpPr/>
          <p:nvPr/>
        </p:nvSpPr>
        <p:spPr>
          <a:xfrm>
            <a:off x="9011031" y="1992128"/>
            <a:ext cx="1455241" cy="287775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4" name="CasellaDiTesto 3"/>
          <p:cNvSpPr txBox="1"/>
          <p:nvPr/>
        </p:nvSpPr>
        <p:spPr>
          <a:xfrm>
            <a:off x="0" y="0"/>
            <a:ext cx="1662122" cy="369332"/>
          </a:xfrm>
          <a:prstGeom prst="rect">
            <a:avLst/>
          </a:prstGeom>
          <a:noFill/>
        </p:spPr>
        <p:txBody>
          <a:bodyPr wrap="none" rtlCol="0">
            <a:spAutoFit/>
          </a:bodyPr>
          <a:lstStyle/>
          <a:p>
            <a:r>
              <a:rPr lang="it-IT" dirty="0" smtClean="0"/>
              <a:t>Sforzi di TAGLIO</a:t>
            </a:r>
            <a:endParaRPr lang="it-IT" dirty="0"/>
          </a:p>
        </p:txBody>
      </p:sp>
      <p:sp>
        <p:nvSpPr>
          <p:cNvPr id="5" name="CasellaDiTesto 4"/>
          <p:cNvSpPr txBox="1"/>
          <p:nvPr/>
        </p:nvSpPr>
        <p:spPr>
          <a:xfrm>
            <a:off x="341195" y="641445"/>
            <a:ext cx="5895832" cy="923330"/>
          </a:xfrm>
          <a:prstGeom prst="rect">
            <a:avLst/>
          </a:prstGeom>
          <a:noFill/>
        </p:spPr>
        <p:txBody>
          <a:bodyPr wrap="square" rtlCol="0">
            <a:spAutoFit/>
          </a:bodyPr>
          <a:lstStyle/>
          <a:p>
            <a:pPr marL="273050" indent="-273050" algn="just"/>
            <a:r>
              <a:rPr lang="it-IT" dirty="0" smtClean="0"/>
              <a:t>1) Se immergiamo in un fluido (esempio acqua calma) un corpo galleggiante, di materiale omogeneo e con la forma di un parallelepipedo, avremmo la situazione in figura</a:t>
            </a:r>
            <a:endParaRPr lang="it-IT" dirty="0"/>
          </a:p>
        </p:txBody>
      </p:sp>
      <p:sp>
        <p:nvSpPr>
          <p:cNvPr id="6" name="Rettangolo 5"/>
          <p:cNvSpPr/>
          <p:nvPr/>
        </p:nvSpPr>
        <p:spPr>
          <a:xfrm>
            <a:off x="1050878" y="1992573"/>
            <a:ext cx="4339988" cy="287967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cxnSp>
        <p:nvCxnSpPr>
          <p:cNvPr id="8" name="Connettore 2 7"/>
          <p:cNvCxnSpPr/>
          <p:nvPr/>
        </p:nvCxnSpPr>
        <p:spPr>
          <a:xfrm>
            <a:off x="3220872" y="3411940"/>
            <a:ext cx="13647" cy="96899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CasellaDiTesto 9"/>
          <p:cNvSpPr txBox="1"/>
          <p:nvPr/>
        </p:nvSpPr>
        <p:spPr>
          <a:xfrm>
            <a:off x="2879671" y="3261815"/>
            <a:ext cx="498855" cy="369332"/>
          </a:xfrm>
          <a:prstGeom prst="rect">
            <a:avLst/>
          </a:prstGeom>
          <a:noFill/>
        </p:spPr>
        <p:txBody>
          <a:bodyPr wrap="none" rtlCol="0">
            <a:spAutoFit/>
          </a:bodyPr>
          <a:lstStyle/>
          <a:p>
            <a:r>
              <a:rPr lang="it-IT" dirty="0" smtClean="0"/>
              <a:t>G •</a:t>
            </a:r>
            <a:endParaRPr lang="it-IT" dirty="0"/>
          </a:p>
        </p:txBody>
      </p:sp>
      <p:sp>
        <p:nvSpPr>
          <p:cNvPr id="11" name="CasellaDiTesto 10"/>
          <p:cNvSpPr txBox="1"/>
          <p:nvPr/>
        </p:nvSpPr>
        <p:spPr>
          <a:xfrm>
            <a:off x="3215802" y="4028638"/>
            <a:ext cx="303288" cy="369332"/>
          </a:xfrm>
          <a:prstGeom prst="rect">
            <a:avLst/>
          </a:prstGeom>
          <a:noFill/>
        </p:spPr>
        <p:txBody>
          <a:bodyPr wrap="none" rtlCol="0">
            <a:spAutoFit/>
          </a:bodyPr>
          <a:lstStyle/>
          <a:p>
            <a:r>
              <a:rPr lang="it-IT" dirty="0" smtClean="0"/>
              <a:t>P</a:t>
            </a:r>
            <a:endParaRPr lang="it-IT" dirty="0"/>
          </a:p>
        </p:txBody>
      </p:sp>
      <p:sp>
        <p:nvSpPr>
          <p:cNvPr id="12" name="Rettangolo 11"/>
          <p:cNvSpPr/>
          <p:nvPr/>
        </p:nvSpPr>
        <p:spPr>
          <a:xfrm>
            <a:off x="341195" y="2702257"/>
            <a:ext cx="11531491" cy="2647665"/>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2 12"/>
          <p:cNvCxnSpPr/>
          <p:nvPr/>
        </p:nvCxnSpPr>
        <p:spPr>
          <a:xfrm flipV="1">
            <a:off x="3223374" y="2874790"/>
            <a:ext cx="13647" cy="968991"/>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14" name="CasellaDiTesto 13"/>
          <p:cNvSpPr txBox="1"/>
          <p:nvPr/>
        </p:nvSpPr>
        <p:spPr>
          <a:xfrm>
            <a:off x="2912153" y="3654055"/>
            <a:ext cx="478016" cy="369332"/>
          </a:xfrm>
          <a:prstGeom prst="rect">
            <a:avLst/>
          </a:prstGeom>
          <a:noFill/>
        </p:spPr>
        <p:txBody>
          <a:bodyPr wrap="none" rtlCol="0">
            <a:spAutoFit/>
          </a:bodyPr>
          <a:lstStyle/>
          <a:p>
            <a:r>
              <a:rPr lang="it-IT" dirty="0" smtClean="0">
                <a:solidFill>
                  <a:srgbClr val="FF0000"/>
                </a:solidFill>
              </a:rPr>
              <a:t>B •</a:t>
            </a:r>
            <a:endParaRPr lang="it-IT" dirty="0">
              <a:solidFill>
                <a:srgbClr val="FF0000"/>
              </a:solidFill>
            </a:endParaRPr>
          </a:p>
        </p:txBody>
      </p:sp>
      <p:sp>
        <p:nvSpPr>
          <p:cNvPr id="15" name="CasellaDiTesto 14"/>
          <p:cNvSpPr txBox="1"/>
          <p:nvPr/>
        </p:nvSpPr>
        <p:spPr>
          <a:xfrm>
            <a:off x="3247051" y="2897543"/>
            <a:ext cx="241255" cy="369332"/>
          </a:xfrm>
          <a:prstGeom prst="rect">
            <a:avLst/>
          </a:prstGeom>
          <a:noFill/>
        </p:spPr>
        <p:txBody>
          <a:bodyPr wrap="square" rtlCol="0">
            <a:spAutoFit/>
          </a:bodyPr>
          <a:lstStyle/>
          <a:p>
            <a:r>
              <a:rPr lang="it-IT" dirty="0" smtClean="0">
                <a:solidFill>
                  <a:srgbClr val="FF0000"/>
                </a:solidFill>
              </a:rPr>
              <a:t>S</a:t>
            </a:r>
            <a:endParaRPr lang="it-IT" dirty="0">
              <a:solidFill>
                <a:srgbClr val="FF0000"/>
              </a:solidFill>
            </a:endParaRPr>
          </a:p>
        </p:txBody>
      </p:sp>
      <p:cxnSp>
        <p:nvCxnSpPr>
          <p:cNvPr id="17" name="Connettore 2 16"/>
          <p:cNvCxnSpPr/>
          <p:nvPr/>
        </p:nvCxnSpPr>
        <p:spPr>
          <a:xfrm flipV="1">
            <a:off x="3289111" y="4095750"/>
            <a:ext cx="199878" cy="31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nettore 2 17"/>
          <p:cNvCxnSpPr/>
          <p:nvPr/>
        </p:nvCxnSpPr>
        <p:spPr>
          <a:xfrm flipV="1">
            <a:off x="3300162" y="2959595"/>
            <a:ext cx="199878" cy="317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0" name="CasellaDiTesto 19"/>
          <p:cNvSpPr txBox="1"/>
          <p:nvPr/>
        </p:nvSpPr>
        <p:spPr>
          <a:xfrm>
            <a:off x="352246" y="5644818"/>
            <a:ext cx="5895832" cy="646331"/>
          </a:xfrm>
          <a:prstGeom prst="rect">
            <a:avLst/>
          </a:prstGeom>
          <a:noFill/>
        </p:spPr>
        <p:txBody>
          <a:bodyPr wrap="square" rtlCol="0">
            <a:spAutoFit/>
          </a:bodyPr>
          <a:lstStyle/>
          <a:p>
            <a:pPr marL="273050" indent="-273050" algn="just"/>
            <a:r>
              <a:rPr lang="it-IT" dirty="0"/>
              <a:t> </a:t>
            </a:r>
            <a:r>
              <a:rPr lang="it-IT" dirty="0" smtClean="0"/>
              <a:t>    Sul punto G (Baricentro) agirebbe la forza peso P e sul punto B (Centro di spinta) agirebbe la forza di spinta</a:t>
            </a:r>
            <a:endParaRPr lang="it-IT" dirty="0"/>
          </a:p>
        </p:txBody>
      </p:sp>
      <p:sp>
        <p:nvSpPr>
          <p:cNvPr id="21" name="CasellaDiTesto 20"/>
          <p:cNvSpPr txBox="1"/>
          <p:nvPr/>
        </p:nvSpPr>
        <p:spPr>
          <a:xfrm>
            <a:off x="6241256" y="634191"/>
            <a:ext cx="5895832" cy="923330"/>
          </a:xfrm>
          <a:prstGeom prst="rect">
            <a:avLst/>
          </a:prstGeom>
          <a:noFill/>
        </p:spPr>
        <p:txBody>
          <a:bodyPr wrap="square" rtlCol="0">
            <a:spAutoFit/>
          </a:bodyPr>
          <a:lstStyle/>
          <a:p>
            <a:pPr marL="273050" indent="-273050" algn="just"/>
            <a:r>
              <a:rPr lang="it-IT" dirty="0" smtClean="0"/>
              <a:t>2) Anche se il corpo (sempre omogeneo) risultasse l’unione di 3 corpi omogenei identici, la situazione sarebbe la stessa</a:t>
            </a:r>
            <a:endParaRPr lang="it-IT" dirty="0"/>
          </a:p>
        </p:txBody>
      </p:sp>
      <p:cxnSp>
        <p:nvCxnSpPr>
          <p:cNvPr id="26" name="Connettore 2 25"/>
          <p:cNvCxnSpPr/>
          <p:nvPr/>
        </p:nvCxnSpPr>
        <p:spPr>
          <a:xfrm>
            <a:off x="6828169" y="3411940"/>
            <a:ext cx="0" cy="4844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Connettore 2 26"/>
          <p:cNvCxnSpPr/>
          <p:nvPr/>
        </p:nvCxnSpPr>
        <p:spPr>
          <a:xfrm>
            <a:off x="8257824" y="3404683"/>
            <a:ext cx="0" cy="4844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8" name="Connettore 2 27"/>
          <p:cNvCxnSpPr/>
          <p:nvPr/>
        </p:nvCxnSpPr>
        <p:spPr>
          <a:xfrm>
            <a:off x="9701992" y="3426457"/>
            <a:ext cx="0" cy="4844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32" name="Gruppo 31"/>
          <p:cNvGrpSpPr/>
          <p:nvPr/>
        </p:nvGrpSpPr>
        <p:grpSpPr>
          <a:xfrm>
            <a:off x="6870305" y="3631147"/>
            <a:ext cx="381836" cy="369332"/>
            <a:chOff x="7315200" y="5762171"/>
            <a:chExt cx="381836" cy="369332"/>
          </a:xfrm>
        </p:grpSpPr>
        <p:sp>
          <p:nvSpPr>
            <p:cNvPr id="29" name="CasellaDiTesto 28"/>
            <p:cNvSpPr txBox="1"/>
            <p:nvPr/>
          </p:nvSpPr>
          <p:spPr>
            <a:xfrm>
              <a:off x="7315200" y="5762171"/>
              <a:ext cx="381836" cy="369332"/>
            </a:xfrm>
            <a:prstGeom prst="rect">
              <a:avLst/>
            </a:prstGeom>
            <a:noFill/>
          </p:spPr>
          <p:txBody>
            <a:bodyPr wrap="none" rtlCol="0">
              <a:spAutoFit/>
            </a:bodyPr>
            <a:lstStyle/>
            <a:p>
              <a:r>
                <a:rPr lang="it-IT" dirty="0" smtClean="0"/>
                <a:t>P</a:t>
              </a:r>
              <a:r>
                <a:rPr lang="it-IT" baseline="-25000" dirty="0" smtClean="0"/>
                <a:t>1</a:t>
              </a:r>
              <a:endParaRPr lang="it-IT" baseline="-25000" dirty="0"/>
            </a:p>
          </p:txBody>
        </p:sp>
        <p:cxnSp>
          <p:nvCxnSpPr>
            <p:cNvPr id="31" name="Connettore 2 30"/>
            <p:cNvCxnSpPr/>
            <p:nvPr/>
          </p:nvCxnSpPr>
          <p:spPr>
            <a:xfrm>
              <a:off x="7315200" y="5762171"/>
              <a:ext cx="3818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33" name="Gruppo 32"/>
          <p:cNvGrpSpPr/>
          <p:nvPr/>
        </p:nvGrpSpPr>
        <p:grpSpPr>
          <a:xfrm>
            <a:off x="8299965" y="3623893"/>
            <a:ext cx="381836" cy="369332"/>
            <a:chOff x="7315200" y="5762171"/>
            <a:chExt cx="381836" cy="369332"/>
          </a:xfrm>
        </p:grpSpPr>
        <p:sp>
          <p:nvSpPr>
            <p:cNvPr id="34" name="CasellaDiTesto 33"/>
            <p:cNvSpPr txBox="1"/>
            <p:nvPr/>
          </p:nvSpPr>
          <p:spPr>
            <a:xfrm>
              <a:off x="7315200" y="5762171"/>
              <a:ext cx="381836" cy="369332"/>
            </a:xfrm>
            <a:prstGeom prst="rect">
              <a:avLst/>
            </a:prstGeom>
            <a:noFill/>
          </p:spPr>
          <p:txBody>
            <a:bodyPr wrap="none" rtlCol="0">
              <a:spAutoFit/>
            </a:bodyPr>
            <a:lstStyle/>
            <a:p>
              <a:r>
                <a:rPr lang="it-IT" dirty="0" smtClean="0"/>
                <a:t>P</a:t>
              </a:r>
              <a:r>
                <a:rPr lang="it-IT" baseline="-25000" dirty="0" smtClean="0"/>
                <a:t>2</a:t>
              </a:r>
              <a:endParaRPr lang="it-IT" baseline="-25000" dirty="0"/>
            </a:p>
          </p:txBody>
        </p:sp>
        <p:cxnSp>
          <p:nvCxnSpPr>
            <p:cNvPr id="35" name="Connettore 2 34"/>
            <p:cNvCxnSpPr/>
            <p:nvPr/>
          </p:nvCxnSpPr>
          <p:spPr>
            <a:xfrm>
              <a:off x="7315200" y="5762171"/>
              <a:ext cx="3818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36" name="Gruppo 35"/>
          <p:cNvGrpSpPr/>
          <p:nvPr/>
        </p:nvGrpSpPr>
        <p:grpSpPr>
          <a:xfrm>
            <a:off x="9751397" y="3623893"/>
            <a:ext cx="381836" cy="369332"/>
            <a:chOff x="7315200" y="5762171"/>
            <a:chExt cx="381836" cy="369332"/>
          </a:xfrm>
        </p:grpSpPr>
        <p:sp>
          <p:nvSpPr>
            <p:cNvPr id="37" name="CasellaDiTesto 36"/>
            <p:cNvSpPr txBox="1"/>
            <p:nvPr/>
          </p:nvSpPr>
          <p:spPr>
            <a:xfrm>
              <a:off x="7315200" y="5762171"/>
              <a:ext cx="381836" cy="369332"/>
            </a:xfrm>
            <a:prstGeom prst="rect">
              <a:avLst/>
            </a:prstGeom>
            <a:noFill/>
          </p:spPr>
          <p:txBody>
            <a:bodyPr wrap="none" rtlCol="0">
              <a:spAutoFit/>
            </a:bodyPr>
            <a:lstStyle/>
            <a:p>
              <a:r>
                <a:rPr lang="it-IT" dirty="0" smtClean="0"/>
                <a:t>P</a:t>
              </a:r>
              <a:r>
                <a:rPr lang="it-IT" baseline="-25000" dirty="0" smtClean="0"/>
                <a:t>3</a:t>
              </a:r>
              <a:endParaRPr lang="it-IT" baseline="-25000" dirty="0"/>
            </a:p>
          </p:txBody>
        </p:sp>
        <p:cxnSp>
          <p:nvCxnSpPr>
            <p:cNvPr id="38" name="Connettore 2 37"/>
            <p:cNvCxnSpPr/>
            <p:nvPr/>
          </p:nvCxnSpPr>
          <p:spPr>
            <a:xfrm>
              <a:off x="7315200" y="5762171"/>
              <a:ext cx="3818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cxnSp>
        <p:nvCxnSpPr>
          <p:cNvPr id="41" name="Connettore 2 40"/>
          <p:cNvCxnSpPr/>
          <p:nvPr/>
        </p:nvCxnSpPr>
        <p:spPr>
          <a:xfrm flipV="1">
            <a:off x="6820915" y="3520833"/>
            <a:ext cx="0" cy="484495"/>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grpSp>
        <p:nvGrpSpPr>
          <p:cNvPr id="42" name="Gruppo 41"/>
          <p:cNvGrpSpPr/>
          <p:nvPr/>
        </p:nvGrpSpPr>
        <p:grpSpPr>
          <a:xfrm>
            <a:off x="6345381" y="3672597"/>
            <a:ext cx="381836" cy="369332"/>
            <a:chOff x="7315200" y="5762171"/>
            <a:chExt cx="381836" cy="369332"/>
          </a:xfrm>
        </p:grpSpPr>
        <p:sp>
          <p:nvSpPr>
            <p:cNvPr id="43" name="CasellaDiTesto 42"/>
            <p:cNvSpPr txBox="1"/>
            <p:nvPr/>
          </p:nvSpPr>
          <p:spPr>
            <a:xfrm>
              <a:off x="7315200" y="5762171"/>
              <a:ext cx="369012" cy="369332"/>
            </a:xfrm>
            <a:prstGeom prst="rect">
              <a:avLst/>
            </a:prstGeom>
            <a:noFill/>
          </p:spPr>
          <p:txBody>
            <a:bodyPr wrap="none" rtlCol="0">
              <a:spAutoFit/>
            </a:bodyPr>
            <a:lstStyle/>
            <a:p>
              <a:r>
                <a:rPr lang="it-IT" dirty="0" smtClean="0">
                  <a:solidFill>
                    <a:srgbClr val="FF0000"/>
                  </a:solidFill>
                </a:rPr>
                <a:t>S</a:t>
              </a:r>
              <a:r>
                <a:rPr lang="it-IT" baseline="-25000" dirty="0" smtClean="0">
                  <a:solidFill>
                    <a:srgbClr val="FF0000"/>
                  </a:solidFill>
                </a:rPr>
                <a:t>1</a:t>
              </a:r>
              <a:endParaRPr lang="it-IT" baseline="-25000" dirty="0">
                <a:solidFill>
                  <a:srgbClr val="FF0000"/>
                </a:solidFill>
              </a:endParaRPr>
            </a:p>
          </p:txBody>
        </p:sp>
        <p:cxnSp>
          <p:nvCxnSpPr>
            <p:cNvPr id="44" name="Connettore 2 43"/>
            <p:cNvCxnSpPr/>
            <p:nvPr/>
          </p:nvCxnSpPr>
          <p:spPr>
            <a:xfrm>
              <a:off x="7315200" y="5762171"/>
              <a:ext cx="381836"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grpSp>
      <p:cxnSp>
        <p:nvCxnSpPr>
          <p:cNvPr id="45" name="Connettore 2 44"/>
          <p:cNvCxnSpPr/>
          <p:nvPr/>
        </p:nvCxnSpPr>
        <p:spPr>
          <a:xfrm flipV="1">
            <a:off x="8265091" y="3513579"/>
            <a:ext cx="0" cy="484495"/>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grpSp>
        <p:nvGrpSpPr>
          <p:cNvPr id="46" name="Gruppo 45"/>
          <p:cNvGrpSpPr/>
          <p:nvPr/>
        </p:nvGrpSpPr>
        <p:grpSpPr>
          <a:xfrm>
            <a:off x="7789557" y="3665343"/>
            <a:ext cx="381836" cy="369332"/>
            <a:chOff x="7315200" y="5762171"/>
            <a:chExt cx="381836" cy="369332"/>
          </a:xfrm>
        </p:grpSpPr>
        <p:sp>
          <p:nvSpPr>
            <p:cNvPr id="47" name="CasellaDiTesto 46"/>
            <p:cNvSpPr txBox="1"/>
            <p:nvPr/>
          </p:nvSpPr>
          <p:spPr>
            <a:xfrm>
              <a:off x="7315200" y="5762171"/>
              <a:ext cx="369012" cy="369332"/>
            </a:xfrm>
            <a:prstGeom prst="rect">
              <a:avLst/>
            </a:prstGeom>
            <a:noFill/>
          </p:spPr>
          <p:txBody>
            <a:bodyPr wrap="none" rtlCol="0">
              <a:spAutoFit/>
            </a:bodyPr>
            <a:lstStyle/>
            <a:p>
              <a:r>
                <a:rPr lang="it-IT" dirty="0" smtClean="0">
                  <a:solidFill>
                    <a:srgbClr val="FF0000"/>
                  </a:solidFill>
                </a:rPr>
                <a:t>S</a:t>
              </a:r>
              <a:r>
                <a:rPr lang="it-IT" baseline="-25000" dirty="0" smtClean="0">
                  <a:solidFill>
                    <a:srgbClr val="FF0000"/>
                  </a:solidFill>
                </a:rPr>
                <a:t>2</a:t>
              </a:r>
              <a:endParaRPr lang="it-IT" baseline="-25000" dirty="0">
                <a:solidFill>
                  <a:srgbClr val="FF0000"/>
                </a:solidFill>
              </a:endParaRPr>
            </a:p>
          </p:txBody>
        </p:sp>
        <p:cxnSp>
          <p:nvCxnSpPr>
            <p:cNvPr id="48" name="Connettore 2 47"/>
            <p:cNvCxnSpPr/>
            <p:nvPr/>
          </p:nvCxnSpPr>
          <p:spPr>
            <a:xfrm>
              <a:off x="7315200" y="5762171"/>
              <a:ext cx="381836"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grpSp>
      <p:cxnSp>
        <p:nvCxnSpPr>
          <p:cNvPr id="49" name="Connettore 2 48"/>
          <p:cNvCxnSpPr/>
          <p:nvPr/>
        </p:nvCxnSpPr>
        <p:spPr>
          <a:xfrm flipV="1">
            <a:off x="9702005" y="3513579"/>
            <a:ext cx="0" cy="484495"/>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grpSp>
        <p:nvGrpSpPr>
          <p:cNvPr id="50" name="Gruppo 49"/>
          <p:cNvGrpSpPr/>
          <p:nvPr/>
        </p:nvGrpSpPr>
        <p:grpSpPr>
          <a:xfrm>
            <a:off x="9226471" y="3665343"/>
            <a:ext cx="381836" cy="369332"/>
            <a:chOff x="7315200" y="5762171"/>
            <a:chExt cx="381836" cy="369332"/>
          </a:xfrm>
        </p:grpSpPr>
        <p:sp>
          <p:nvSpPr>
            <p:cNvPr id="51" name="CasellaDiTesto 50"/>
            <p:cNvSpPr txBox="1"/>
            <p:nvPr/>
          </p:nvSpPr>
          <p:spPr>
            <a:xfrm>
              <a:off x="7315200" y="5762171"/>
              <a:ext cx="369012" cy="369332"/>
            </a:xfrm>
            <a:prstGeom prst="rect">
              <a:avLst/>
            </a:prstGeom>
            <a:noFill/>
          </p:spPr>
          <p:txBody>
            <a:bodyPr wrap="none" rtlCol="0">
              <a:spAutoFit/>
            </a:bodyPr>
            <a:lstStyle/>
            <a:p>
              <a:r>
                <a:rPr lang="it-IT" dirty="0" smtClean="0">
                  <a:solidFill>
                    <a:srgbClr val="FF0000"/>
                  </a:solidFill>
                </a:rPr>
                <a:t>S</a:t>
              </a:r>
              <a:r>
                <a:rPr lang="it-IT" baseline="-25000" dirty="0" smtClean="0">
                  <a:solidFill>
                    <a:srgbClr val="FF0000"/>
                  </a:solidFill>
                </a:rPr>
                <a:t>3</a:t>
              </a:r>
              <a:endParaRPr lang="it-IT" baseline="-25000" dirty="0">
                <a:solidFill>
                  <a:srgbClr val="FF0000"/>
                </a:solidFill>
              </a:endParaRPr>
            </a:p>
          </p:txBody>
        </p:sp>
        <p:cxnSp>
          <p:nvCxnSpPr>
            <p:cNvPr id="52" name="Connettore 2 51"/>
            <p:cNvCxnSpPr/>
            <p:nvPr/>
          </p:nvCxnSpPr>
          <p:spPr>
            <a:xfrm>
              <a:off x="7315200" y="5762171"/>
              <a:ext cx="381836"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grpSp>
      <p:cxnSp>
        <p:nvCxnSpPr>
          <p:cNvPr id="54" name="Connettore diritto 53"/>
          <p:cNvCxnSpPr/>
          <p:nvPr/>
        </p:nvCxnSpPr>
        <p:spPr>
          <a:xfrm>
            <a:off x="7541276" y="1990206"/>
            <a:ext cx="0" cy="287967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5" name="Connettore diritto 54"/>
          <p:cNvCxnSpPr/>
          <p:nvPr/>
        </p:nvCxnSpPr>
        <p:spPr>
          <a:xfrm>
            <a:off x="8970928" y="1982952"/>
            <a:ext cx="0" cy="287967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6047789" y="5644818"/>
            <a:ext cx="5895832" cy="923330"/>
          </a:xfrm>
          <a:prstGeom prst="rect">
            <a:avLst/>
          </a:prstGeom>
          <a:noFill/>
        </p:spPr>
        <p:txBody>
          <a:bodyPr wrap="square" rtlCol="0">
            <a:spAutoFit/>
          </a:bodyPr>
          <a:lstStyle/>
          <a:p>
            <a:pPr marL="273050" indent="-273050" algn="just"/>
            <a:r>
              <a:rPr lang="it-IT" dirty="0"/>
              <a:t> </a:t>
            </a:r>
            <a:r>
              <a:rPr lang="it-IT" dirty="0" smtClean="0"/>
              <a:t>    Nessuno dei tre corpi omogenei tenderebbe a scorrere verticalmente rispetto agli altri due, perché hanno lo stesso peso e la stessa spinta</a:t>
            </a:r>
            <a:endParaRPr lang="it-IT" dirty="0"/>
          </a:p>
        </p:txBody>
      </p:sp>
    </p:spTree>
    <p:extLst>
      <p:ext uri="{BB962C8B-B14F-4D97-AF65-F5344CB8AC3E}">
        <p14:creationId xmlns:p14="http://schemas.microsoft.com/office/powerpoint/2010/main" val="1229910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nodeType="with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500"/>
                                        <p:tgtEl>
                                          <p:spTgt spid="54"/>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par>
                                <p:cTn id="88" presetID="10" presetClass="entr" presetSubtype="0"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500"/>
                                        <p:tgtEl>
                                          <p:spTgt spid="32"/>
                                        </p:tgtEl>
                                      </p:cBhvr>
                                    </p:animEffect>
                                  </p:childTnLst>
                                </p:cTn>
                              </p:par>
                              <p:par>
                                <p:cTn id="91" presetID="10" presetClass="entr" presetSubtype="0" fill="hold"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500"/>
                                        <p:tgtEl>
                                          <p:spTgt spid="33"/>
                                        </p:tgtEl>
                                      </p:cBhvr>
                                    </p:animEffect>
                                  </p:childTnLst>
                                </p:cTn>
                              </p:par>
                              <p:par>
                                <p:cTn id="94" presetID="10" presetClass="entr" presetSubtype="0" fill="hold"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500"/>
                                        <p:tgtEl>
                                          <p:spTgt spid="41"/>
                                        </p:tgtEl>
                                      </p:cBhvr>
                                    </p:animEffect>
                                  </p:childTnLst>
                                </p:cTn>
                              </p:par>
                              <p:par>
                                <p:cTn id="102" presetID="10" presetClass="entr" presetSubtype="0" fill="hold" nodeType="with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500"/>
                                        <p:tgtEl>
                                          <p:spTgt spid="42"/>
                                        </p:tgtEl>
                                      </p:cBhvr>
                                    </p:animEffect>
                                  </p:childTnLst>
                                </p:cTn>
                              </p:par>
                              <p:par>
                                <p:cTn id="105" presetID="10" presetClass="entr" presetSubtype="0" fill="hold" nodeType="with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500"/>
                                        <p:tgtEl>
                                          <p:spTgt spid="45"/>
                                        </p:tgtEl>
                                      </p:cBhvr>
                                    </p:animEffect>
                                  </p:childTnLst>
                                </p:cTn>
                              </p:par>
                              <p:par>
                                <p:cTn id="108" presetID="10" presetClass="entr" presetSubtype="0" fill="hold" nodeType="with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fade">
                                      <p:cBhvr>
                                        <p:cTn id="110" dur="500"/>
                                        <p:tgtEl>
                                          <p:spTgt spid="46"/>
                                        </p:tgtEl>
                                      </p:cBhvr>
                                    </p:animEffect>
                                  </p:childTnLst>
                                </p:cTn>
                              </p:par>
                              <p:par>
                                <p:cTn id="111" presetID="10" presetClass="entr" presetSubtype="0" fill="hold" nodeType="with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fade">
                                      <p:cBhvr>
                                        <p:cTn id="113" dur="500"/>
                                        <p:tgtEl>
                                          <p:spTgt spid="49"/>
                                        </p:tgtEl>
                                      </p:cBhvr>
                                    </p:animEffect>
                                  </p:childTnLst>
                                </p:cTn>
                              </p:par>
                              <p:par>
                                <p:cTn id="114" presetID="10" presetClass="entr" presetSubtype="0"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Effect transition="in" filter="fade">
                                      <p:cBhvr>
                                        <p:cTn id="116" dur="500"/>
                                        <p:tgtEl>
                                          <p:spTgt spid="5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56"/>
                                        </p:tgtEl>
                                        <p:attrNameLst>
                                          <p:attrName>style.visibility</p:attrName>
                                        </p:attrNameLst>
                                      </p:cBhvr>
                                      <p:to>
                                        <p:strVal val="visible"/>
                                      </p:to>
                                    </p:set>
                                    <p:animEffect transition="in" filter="fade">
                                      <p:cBhvr>
                                        <p:cTn id="12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6" grpId="0" animBg="1"/>
      <p:bldP spid="10" grpId="0"/>
      <p:bldP spid="11" grpId="0"/>
      <p:bldP spid="14" grpId="0"/>
      <p:bldP spid="15" grpId="0"/>
      <p:bldP spid="20" grpId="0"/>
      <p:bldP spid="21" grpId="0"/>
      <p:bldP spid="5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0"/>
            <a:ext cx="1662122" cy="369332"/>
          </a:xfrm>
          <a:prstGeom prst="rect">
            <a:avLst/>
          </a:prstGeom>
          <a:noFill/>
        </p:spPr>
        <p:txBody>
          <a:bodyPr wrap="none" rtlCol="0">
            <a:spAutoFit/>
          </a:bodyPr>
          <a:lstStyle/>
          <a:p>
            <a:r>
              <a:rPr lang="it-IT" dirty="0" smtClean="0"/>
              <a:t>Sforzi di TAGLIO</a:t>
            </a:r>
            <a:endParaRPr lang="it-IT" dirty="0"/>
          </a:p>
        </p:txBody>
      </p:sp>
      <p:sp>
        <p:nvSpPr>
          <p:cNvPr id="3" name="Figura a mano libera 2"/>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    1</a:t>
            </a:r>
            <a:endParaRPr lang="it-IT" sz="2800" b="1" dirty="0"/>
          </a:p>
        </p:txBody>
      </p:sp>
      <p:sp>
        <p:nvSpPr>
          <p:cNvPr id="4" name="Rettangolo 3"/>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prstClr val="white"/>
                </a:solidFill>
              </a:rPr>
              <a:t>2</a:t>
            </a:r>
            <a:endParaRPr lang="it-IT" dirty="0"/>
          </a:p>
        </p:txBody>
      </p:sp>
      <p:sp>
        <p:nvSpPr>
          <p:cNvPr id="6" name="Rettangolo 5"/>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prstClr val="white"/>
                </a:solidFill>
              </a:rPr>
              <a:t>4</a:t>
            </a:r>
            <a:endParaRPr lang="it-IT" dirty="0"/>
          </a:p>
        </p:txBody>
      </p:sp>
      <p:sp>
        <p:nvSpPr>
          <p:cNvPr id="8" name="Figura a mano libera 7"/>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prstClr val="white"/>
                </a:solidFill>
              </a:rPr>
              <a:t>5</a:t>
            </a:r>
            <a:endParaRPr lang="it-IT" dirty="0"/>
          </a:p>
        </p:txBody>
      </p:sp>
      <p:grpSp>
        <p:nvGrpSpPr>
          <p:cNvPr id="15" name="Gruppo 14"/>
          <p:cNvGrpSpPr/>
          <p:nvPr/>
        </p:nvGrpSpPr>
        <p:grpSpPr>
          <a:xfrm>
            <a:off x="9976513" y="1001486"/>
            <a:ext cx="1337481" cy="1762076"/>
            <a:chOff x="9976513" y="1657350"/>
            <a:chExt cx="1337481" cy="1781885"/>
          </a:xfrm>
        </p:grpSpPr>
        <p:sp>
          <p:nvSpPr>
            <p:cNvPr id="9" name="Figura a mano libera 8"/>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it-IT" sz="2800" b="1" dirty="0" smtClean="0">
                  <a:solidFill>
                    <a:prstClr val="white"/>
                  </a:solidFill>
                </a:rPr>
                <a:t>    6</a:t>
              </a:r>
              <a:endParaRPr lang="it-IT" dirty="0"/>
            </a:p>
          </p:txBody>
        </p:sp>
        <p:sp>
          <p:nvSpPr>
            <p:cNvPr id="10" name="Arco 9"/>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solidFill>
              </a:endParaRPr>
            </a:p>
          </p:txBody>
        </p:sp>
      </p:grpSp>
      <p:grpSp>
        <p:nvGrpSpPr>
          <p:cNvPr id="14" name="Gruppo 13"/>
          <p:cNvGrpSpPr/>
          <p:nvPr/>
        </p:nvGrpSpPr>
        <p:grpSpPr>
          <a:xfrm>
            <a:off x="4638787" y="88602"/>
            <a:ext cx="1446663" cy="2674960"/>
            <a:chOff x="4653887" y="764275"/>
            <a:chExt cx="1446663" cy="2674960"/>
          </a:xfrm>
        </p:grpSpPr>
        <p:sp>
          <p:nvSpPr>
            <p:cNvPr id="7" name="Rettangolo 6"/>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prstClr val="white"/>
                  </a:solidFill>
                </a:rPr>
                <a:t>3</a:t>
              </a:r>
              <a:endParaRPr lang="it-IT" dirty="0"/>
            </a:p>
          </p:txBody>
        </p:sp>
        <p:sp>
          <p:nvSpPr>
            <p:cNvPr id="11" name="Rettangolo 10"/>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CasellaDiTesto 12"/>
          <p:cNvSpPr txBox="1"/>
          <p:nvPr/>
        </p:nvSpPr>
        <p:spPr>
          <a:xfrm>
            <a:off x="159657" y="3058049"/>
            <a:ext cx="11887200" cy="3785652"/>
          </a:xfrm>
          <a:prstGeom prst="rect">
            <a:avLst/>
          </a:prstGeom>
          <a:noFill/>
        </p:spPr>
        <p:txBody>
          <a:bodyPr wrap="square" rtlCol="0">
            <a:spAutoFit/>
          </a:bodyPr>
          <a:lstStyle/>
          <a:p>
            <a:r>
              <a:rPr lang="it-IT" sz="1600" dirty="0" smtClean="0"/>
              <a:t>Nella figura soprastante è rappresentata una nave </a:t>
            </a:r>
            <a:r>
              <a:rPr lang="it-IT" sz="1600" b="1" u="sng" dirty="0" smtClean="0"/>
              <a:t>completamente scarica in acqua calma</a:t>
            </a:r>
            <a:r>
              <a:rPr lang="it-IT" sz="1600" dirty="0" smtClean="0"/>
              <a:t> (Es. tipo Portacontainer – Evergreen, 360 metri di lunghezza, 48 di larghezza)</a:t>
            </a:r>
          </a:p>
          <a:p>
            <a:endParaRPr lang="it-IT" sz="1600" dirty="0" smtClean="0"/>
          </a:p>
          <a:p>
            <a:r>
              <a:rPr lang="it-IT" sz="1600" dirty="0" smtClean="0"/>
              <a:t>Considerato che il </a:t>
            </a:r>
            <a:r>
              <a:rPr lang="it-IT" sz="1600" b="1" dirty="0" smtClean="0"/>
              <a:t>DISLOCAMENTO non è distribuito uniformemente lungo tutta la lunghezza dello scafo</a:t>
            </a:r>
            <a:r>
              <a:rPr lang="it-IT" sz="1600" dirty="0" smtClean="0"/>
              <a:t>, perché:</a:t>
            </a:r>
          </a:p>
          <a:p>
            <a:pPr marL="342900" indent="-342900">
              <a:buFont typeface="+mj-lt"/>
              <a:buAutoNum type="arabicPeriod"/>
            </a:pPr>
            <a:r>
              <a:rPr lang="it-IT" sz="1600" dirty="0" smtClean="0"/>
              <a:t>La Zona 1 è occupata da Apparato Motore, Agghiaccio Timone, Timone, Assi ed Eliche</a:t>
            </a:r>
          </a:p>
          <a:p>
            <a:pPr marL="342900" indent="-342900">
              <a:buFont typeface="+mj-lt"/>
              <a:buAutoNum type="arabicPeriod"/>
            </a:pPr>
            <a:r>
              <a:rPr lang="it-IT" sz="1600" dirty="0" smtClean="0"/>
              <a:t>Le Zone 2,4,5 sono dedicate al carico dei containers (sia sul ponte che all’interno), ma sono vuote</a:t>
            </a:r>
          </a:p>
          <a:p>
            <a:pPr marL="342900" indent="-342900">
              <a:buFont typeface="+mj-lt"/>
              <a:buAutoNum type="arabicPeriod"/>
            </a:pPr>
            <a:r>
              <a:rPr lang="it-IT" sz="1600" dirty="0" smtClean="0"/>
              <a:t>Sulla Zona 3 è presente il cassero centrale, e sotto il ponte sono presenti altri apparati nave</a:t>
            </a:r>
          </a:p>
          <a:p>
            <a:pPr marL="342900" indent="-342900">
              <a:buFont typeface="+mj-lt"/>
              <a:buAutoNum type="arabicPeriod"/>
            </a:pPr>
            <a:r>
              <a:rPr lang="it-IT" sz="1600" dirty="0" smtClean="0"/>
              <a:t>La Zona 6 è appesantita dalle ancore e le relative catene</a:t>
            </a:r>
          </a:p>
          <a:p>
            <a:endParaRPr lang="it-IT" sz="1600" dirty="0"/>
          </a:p>
          <a:p>
            <a:r>
              <a:rPr lang="it-IT" sz="1600" dirty="0" smtClean="0"/>
              <a:t>Se le varie sezioni, separate tra loro da paratie Antincendio A60 (MVZ – </a:t>
            </a:r>
            <a:r>
              <a:rPr lang="it-IT" sz="1600" dirty="0" err="1" smtClean="0"/>
              <a:t>Main</a:t>
            </a:r>
            <a:r>
              <a:rPr lang="it-IT" sz="1600" dirty="0" smtClean="0"/>
              <a:t> Vertical Zone), </a:t>
            </a:r>
            <a:r>
              <a:rPr lang="it-IT" sz="1600" b="1" dirty="0" smtClean="0"/>
              <a:t>fossero libere di scorrere verticalmente una affianco all’altra, le sezioni 2,4,5 avrebbero un eccesso di spinta rispetto al peso, mentre le sezioni 1,3,6 avrebbero un eccesso di peso rispetto alla spinta idrostatica</a:t>
            </a:r>
          </a:p>
          <a:p>
            <a:endParaRPr lang="it-IT" sz="1600" b="1" dirty="0"/>
          </a:p>
          <a:p>
            <a:r>
              <a:rPr lang="it-IT" sz="1600" b="1" dirty="0" smtClean="0"/>
              <a:t>Poiché le sezioni considerate </a:t>
            </a:r>
            <a:r>
              <a:rPr lang="it-IT" sz="1600" b="1" u="sng" dirty="0" smtClean="0"/>
              <a:t>NON sono libere di muoversi una rispetto all’altra</a:t>
            </a:r>
            <a:r>
              <a:rPr lang="it-IT" sz="1600" b="1" dirty="0" smtClean="0"/>
              <a:t>, si creano sia MOMENTI FLETTENTI LONGITUDINALI, sia SFORZI DI TAGLIO lungo le paratie delle diverse sezioni</a:t>
            </a:r>
            <a:endParaRPr lang="it-IT" sz="1600" dirty="0"/>
          </a:p>
        </p:txBody>
      </p:sp>
      <p:sp>
        <p:nvSpPr>
          <p:cNvPr id="16" name="Rettangolo 15"/>
          <p:cNvSpPr/>
          <p:nvPr/>
        </p:nvSpPr>
        <p:spPr>
          <a:xfrm>
            <a:off x="0" y="1886855"/>
            <a:ext cx="12191999" cy="1067777"/>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8416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fade">
                                      <p:cBhvr>
                                        <p:cTn id="17" dur="500"/>
                                        <p:tgtEl>
                                          <p:spTgt spid="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animEffect transition="in" filter="fade">
                                      <p:cBhvr>
                                        <p:cTn id="22" dur="500"/>
                                        <p:tgtEl>
                                          <p:spTgt spid="1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Effect transition="in" filter="fade">
                                      <p:cBhvr>
                                        <p:cTn id="27" dur="500"/>
                                        <p:tgtEl>
                                          <p:spTgt spid="1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xEl>
                                              <p:pRg st="6" end="6"/>
                                            </p:txEl>
                                          </p:spTgt>
                                        </p:tgtEl>
                                        <p:attrNameLst>
                                          <p:attrName>style.visibility</p:attrName>
                                        </p:attrNameLst>
                                      </p:cBhvr>
                                      <p:to>
                                        <p:strVal val="visible"/>
                                      </p:to>
                                    </p:set>
                                    <p:animEffect transition="in" filter="fade">
                                      <p:cBhvr>
                                        <p:cTn id="32" dur="500"/>
                                        <p:tgtEl>
                                          <p:spTgt spid="1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xEl>
                                              <p:pRg st="8" end="8"/>
                                            </p:txEl>
                                          </p:spTgt>
                                        </p:tgtEl>
                                        <p:attrNameLst>
                                          <p:attrName>style.visibility</p:attrName>
                                        </p:attrNameLst>
                                      </p:cBhvr>
                                      <p:to>
                                        <p:strVal val="visible"/>
                                      </p:to>
                                    </p:set>
                                    <p:animEffect transition="in" filter="fade">
                                      <p:cBhvr>
                                        <p:cTn id="37" dur="500"/>
                                        <p:tgtEl>
                                          <p:spTgt spid="1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8.33333E-7 -3.7037E-6 L 0.0013 0.04584 " pathEditMode="relative" rAng="0" ptsTypes="AA">
                                      <p:cBhvr>
                                        <p:cTn id="41" dur="2000" fill="hold"/>
                                        <p:tgtEl>
                                          <p:spTgt spid="3"/>
                                        </p:tgtEl>
                                        <p:attrNameLst>
                                          <p:attrName>ppt_x</p:attrName>
                                          <p:attrName>ppt_y</p:attrName>
                                        </p:attrNameLst>
                                      </p:cBhvr>
                                      <p:rCtr x="65" y="2292"/>
                                    </p:animMotion>
                                  </p:childTnLst>
                                </p:cTn>
                              </p:par>
                              <p:par>
                                <p:cTn id="42" presetID="42" presetClass="path" presetSubtype="0" accel="50000" decel="50000" fill="hold" nodeType="withEffect">
                                  <p:stCondLst>
                                    <p:cond delay="0"/>
                                  </p:stCondLst>
                                  <p:childTnLst>
                                    <p:animMotion origin="layout" path="M -3.54167E-6 -3.7037E-7 L 0.00026 0.04583 " pathEditMode="relative" rAng="0" ptsTypes="AA">
                                      <p:cBhvr>
                                        <p:cTn id="43" dur="2000" fill="hold"/>
                                        <p:tgtEl>
                                          <p:spTgt spid="14"/>
                                        </p:tgtEl>
                                        <p:attrNameLst>
                                          <p:attrName>ppt_x</p:attrName>
                                          <p:attrName>ppt_y</p:attrName>
                                        </p:attrNameLst>
                                      </p:cBhvr>
                                      <p:rCtr x="13" y="2292"/>
                                    </p:animMotion>
                                  </p:childTnLst>
                                </p:cTn>
                              </p:par>
                              <p:par>
                                <p:cTn id="44" presetID="42" presetClass="path" presetSubtype="0" accel="50000" decel="50000" fill="hold" nodeType="withEffect">
                                  <p:stCondLst>
                                    <p:cond delay="0"/>
                                  </p:stCondLst>
                                  <p:childTnLst>
                                    <p:animMotion origin="layout" path="M 3.125E-6 2.96296E-6 L -0.00039 0.03796 " pathEditMode="relative" rAng="0" ptsTypes="AA">
                                      <p:cBhvr>
                                        <p:cTn id="45" dur="2000" fill="hold"/>
                                        <p:tgtEl>
                                          <p:spTgt spid="15"/>
                                        </p:tgtEl>
                                        <p:attrNameLst>
                                          <p:attrName>ppt_x</p:attrName>
                                          <p:attrName>ppt_y</p:attrName>
                                        </p:attrNameLst>
                                      </p:cBhvr>
                                      <p:rCtr x="-26" y="1898"/>
                                    </p:animMotion>
                                  </p:childTnLst>
                                </p:cTn>
                              </p:par>
                              <p:par>
                                <p:cTn id="46" presetID="64" presetClass="path" presetSubtype="0" accel="50000" decel="50000" fill="hold" grpId="0" nodeType="withEffect">
                                  <p:stCondLst>
                                    <p:cond delay="0"/>
                                  </p:stCondLst>
                                  <p:childTnLst>
                                    <p:animMotion origin="layout" path="M 1.66667E-6 -3.7037E-6 L 0.00052 -0.02384 " pathEditMode="relative" rAng="0" ptsTypes="AA">
                                      <p:cBhvr>
                                        <p:cTn id="47" dur="2000" fill="hold"/>
                                        <p:tgtEl>
                                          <p:spTgt spid="4"/>
                                        </p:tgtEl>
                                        <p:attrNameLst>
                                          <p:attrName>ppt_x</p:attrName>
                                          <p:attrName>ppt_y</p:attrName>
                                        </p:attrNameLst>
                                      </p:cBhvr>
                                      <p:rCtr x="26" y="-1204"/>
                                    </p:animMotion>
                                  </p:childTnLst>
                                </p:cTn>
                              </p:par>
                              <p:par>
                                <p:cTn id="48" presetID="64" presetClass="path" presetSubtype="0" accel="50000" decel="50000" fill="hold" grpId="0" nodeType="withEffect">
                                  <p:stCondLst>
                                    <p:cond delay="0"/>
                                  </p:stCondLst>
                                  <p:childTnLst>
                                    <p:animMotion origin="layout" path="M -3.125E-6 -3.7037E-6 L -3.125E-6 -0.02268 " pathEditMode="relative" rAng="0" ptsTypes="AA">
                                      <p:cBhvr>
                                        <p:cTn id="49" dur="2000" fill="hold"/>
                                        <p:tgtEl>
                                          <p:spTgt spid="6"/>
                                        </p:tgtEl>
                                        <p:attrNameLst>
                                          <p:attrName>ppt_x</p:attrName>
                                          <p:attrName>ppt_y</p:attrName>
                                        </p:attrNameLst>
                                      </p:cBhvr>
                                      <p:rCtr x="0" y="-1134"/>
                                    </p:animMotion>
                                  </p:childTnLst>
                                </p:cTn>
                              </p:par>
                              <p:par>
                                <p:cTn id="50" presetID="64" presetClass="path" presetSubtype="0" accel="50000" decel="50000" fill="hold" grpId="0" nodeType="withEffect">
                                  <p:stCondLst>
                                    <p:cond delay="0"/>
                                  </p:stCondLst>
                                  <p:childTnLst>
                                    <p:animMotion origin="layout" path="M 1.04167E-6 -4.81481E-6 L -0.00013 -0.0206 " pathEditMode="relative" rAng="0" ptsTypes="AA">
                                      <p:cBhvr>
                                        <p:cTn id="51" dur="2000" fill="hold"/>
                                        <p:tgtEl>
                                          <p:spTgt spid="8"/>
                                        </p:tgtEl>
                                        <p:attrNameLst>
                                          <p:attrName>ppt_x</p:attrName>
                                          <p:attrName>ppt_y</p:attrName>
                                        </p:attrNameLst>
                                      </p:cBhvr>
                                      <p:rCtr x="-13" y="-1042"/>
                                    </p:animMotion>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3">
                                            <p:txEl>
                                              <p:pRg st="10" end="10"/>
                                            </p:txEl>
                                          </p:spTgt>
                                        </p:tgtEl>
                                        <p:attrNameLst>
                                          <p:attrName>style.visibility</p:attrName>
                                        </p:attrNameLst>
                                      </p:cBhvr>
                                      <p:to>
                                        <p:strVal val="visible"/>
                                      </p:to>
                                    </p:set>
                                    <p:animEffect transition="in" filter="fade">
                                      <p:cBhvr>
                                        <p:cTn id="56" dur="500"/>
                                        <p:tgtEl>
                                          <p:spTgt spid="1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13"/>
          <p:cNvSpPr/>
          <p:nvPr/>
        </p:nvSpPr>
        <p:spPr>
          <a:xfrm>
            <a:off x="-407963" y="3805524"/>
            <a:ext cx="13279901" cy="880383"/>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igura a mano libera 32"/>
          <p:cNvSpPr/>
          <p:nvPr/>
        </p:nvSpPr>
        <p:spPr>
          <a:xfrm flipV="1">
            <a:off x="4230824" y="3805524"/>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p:cNvSpPr txBox="1"/>
          <p:nvPr/>
        </p:nvSpPr>
        <p:spPr>
          <a:xfrm>
            <a:off x="0" y="0"/>
            <a:ext cx="3513911" cy="369332"/>
          </a:xfrm>
          <a:prstGeom prst="rect">
            <a:avLst/>
          </a:prstGeom>
          <a:noFill/>
        </p:spPr>
        <p:txBody>
          <a:bodyPr wrap="none" rtlCol="0">
            <a:spAutoFit/>
          </a:bodyPr>
          <a:lstStyle/>
          <a:p>
            <a:r>
              <a:rPr lang="it-IT" dirty="0" smtClean="0"/>
              <a:t>Sforzi di TAGLIO di origine </a:t>
            </a:r>
            <a:r>
              <a:rPr lang="it-IT" b="1" dirty="0" smtClean="0"/>
              <a:t>ESTERNA</a:t>
            </a:r>
            <a:endParaRPr lang="it-IT" dirty="0"/>
          </a:p>
        </p:txBody>
      </p:sp>
      <p:grpSp>
        <p:nvGrpSpPr>
          <p:cNvPr id="15" name="Gruppo 14"/>
          <p:cNvGrpSpPr/>
          <p:nvPr/>
        </p:nvGrpSpPr>
        <p:grpSpPr>
          <a:xfrm>
            <a:off x="1035778" y="1254872"/>
            <a:ext cx="10278216" cy="2674960"/>
            <a:chOff x="1035778" y="88602"/>
            <a:chExt cx="10278216" cy="2674960"/>
          </a:xfrm>
        </p:grpSpPr>
        <p:sp>
          <p:nvSpPr>
            <p:cNvPr id="3" name="Figura a mano libera 2"/>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    </a:t>
              </a:r>
              <a:endParaRPr lang="it-IT" sz="2800" b="1" dirty="0"/>
            </a:p>
          </p:txBody>
        </p:sp>
        <p:sp>
          <p:nvSpPr>
            <p:cNvPr id="4" name="Rettangolo 3"/>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Rettangolo 4"/>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6" name="Figura a mano libera 5"/>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nvGrpSpPr>
            <p:cNvPr id="7" name="Gruppo 6"/>
            <p:cNvGrpSpPr/>
            <p:nvPr/>
          </p:nvGrpSpPr>
          <p:grpSpPr>
            <a:xfrm>
              <a:off x="9976513" y="1001486"/>
              <a:ext cx="1337481" cy="1762076"/>
              <a:chOff x="9976513" y="1657350"/>
              <a:chExt cx="1337481" cy="1781885"/>
            </a:xfrm>
          </p:grpSpPr>
          <p:sp>
            <p:nvSpPr>
              <p:cNvPr id="8" name="Figura a mano libera 7"/>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it-IT" sz="2800" b="1" dirty="0" smtClean="0">
                    <a:solidFill>
                      <a:prstClr val="white"/>
                    </a:solidFill>
                  </a:rPr>
                  <a:t>    </a:t>
                </a:r>
                <a:endParaRPr lang="it-IT" dirty="0"/>
              </a:p>
            </p:txBody>
          </p:sp>
          <p:sp>
            <p:nvSpPr>
              <p:cNvPr id="9" name="Arco 8"/>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solidFill>
                </a:endParaRPr>
              </a:p>
            </p:txBody>
          </p:sp>
        </p:grpSp>
        <p:grpSp>
          <p:nvGrpSpPr>
            <p:cNvPr id="10" name="Gruppo 9"/>
            <p:cNvGrpSpPr/>
            <p:nvPr/>
          </p:nvGrpSpPr>
          <p:grpSpPr>
            <a:xfrm>
              <a:off x="4638787" y="88602"/>
              <a:ext cx="1446663" cy="2674960"/>
              <a:chOff x="4653887" y="764275"/>
              <a:chExt cx="1446663" cy="2674960"/>
            </a:xfrm>
          </p:grpSpPr>
          <p:sp>
            <p:nvSpPr>
              <p:cNvPr id="11" name="Rettangolo 10"/>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Rettangolo 11"/>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sp>
        <p:nvSpPr>
          <p:cNvPr id="18" name="Figura a mano libera 17"/>
          <p:cNvSpPr/>
          <p:nvPr/>
        </p:nvSpPr>
        <p:spPr>
          <a:xfrm>
            <a:off x="627815" y="3082193"/>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igura a mano libera 31"/>
          <p:cNvSpPr/>
          <p:nvPr/>
        </p:nvSpPr>
        <p:spPr>
          <a:xfrm>
            <a:off x="7820186" y="3082193"/>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Figura a mano libera 33"/>
          <p:cNvSpPr/>
          <p:nvPr/>
        </p:nvSpPr>
        <p:spPr>
          <a:xfrm flipV="1">
            <a:off x="-2956768" y="3804436"/>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Figura a mano libera 34"/>
          <p:cNvSpPr/>
          <p:nvPr/>
        </p:nvSpPr>
        <p:spPr>
          <a:xfrm flipV="1">
            <a:off x="11396820" y="3798282"/>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CasellaDiTesto 36"/>
          <p:cNvSpPr txBox="1"/>
          <p:nvPr/>
        </p:nvSpPr>
        <p:spPr>
          <a:xfrm>
            <a:off x="148883" y="4719925"/>
            <a:ext cx="11873133" cy="1200329"/>
          </a:xfrm>
          <a:prstGeom prst="rect">
            <a:avLst/>
          </a:prstGeom>
          <a:noFill/>
        </p:spPr>
        <p:txBody>
          <a:bodyPr wrap="square" rtlCol="0">
            <a:spAutoFit/>
          </a:bodyPr>
          <a:lstStyle/>
          <a:p>
            <a:pPr algn="just"/>
            <a:r>
              <a:rPr lang="it-IT" dirty="0" smtClean="0"/>
              <a:t>Quando una nave, carica o meno, si trova a navigare con il moto ondoso, e, a causa della sua lunghezza, due creste dell’onda si vengono a trovare nella posizione del disegno soprastante (una a poppa e l’altra a prua), con il cavo dell’onda esattamente a centro nave, si vengono a creare degli sforzi molto differenti da quelli in acque calme. In questo caso nella parte centrale c’è un eccesso di peso, mentre nelle parti periferiche c’è un eccesso di spinta. La nave si INSELLA («nave insellata»).</a:t>
            </a:r>
            <a:endParaRPr lang="it-IT" dirty="0"/>
          </a:p>
        </p:txBody>
      </p:sp>
      <p:sp>
        <p:nvSpPr>
          <p:cNvPr id="38" name="Freccia in giù 37"/>
          <p:cNvSpPr/>
          <p:nvPr/>
        </p:nvSpPr>
        <p:spPr>
          <a:xfrm>
            <a:off x="5771551" y="3048794"/>
            <a:ext cx="657384" cy="1392513"/>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P</a:t>
            </a:r>
            <a:endParaRPr lang="it-IT" b="1" dirty="0"/>
          </a:p>
        </p:txBody>
      </p:sp>
      <p:sp>
        <p:nvSpPr>
          <p:cNvPr id="39" name="Freccia in su 38"/>
          <p:cNvSpPr/>
          <p:nvPr/>
        </p:nvSpPr>
        <p:spPr>
          <a:xfrm>
            <a:off x="9297084" y="2565147"/>
            <a:ext cx="635565" cy="1282707"/>
          </a:xfrm>
          <a:prstGeom prst="up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t>S</a:t>
            </a:r>
          </a:p>
        </p:txBody>
      </p:sp>
      <p:sp>
        <p:nvSpPr>
          <p:cNvPr id="40" name="Freccia in su 39"/>
          <p:cNvSpPr/>
          <p:nvPr/>
        </p:nvSpPr>
        <p:spPr>
          <a:xfrm>
            <a:off x="2143901" y="2565146"/>
            <a:ext cx="635565" cy="1282707"/>
          </a:xfrm>
          <a:prstGeom prst="up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t>S</a:t>
            </a:r>
          </a:p>
        </p:txBody>
      </p:sp>
      <p:sp>
        <p:nvSpPr>
          <p:cNvPr id="41" name="Figura a mano libera 40"/>
          <p:cNvSpPr/>
          <p:nvPr/>
        </p:nvSpPr>
        <p:spPr>
          <a:xfrm flipV="1">
            <a:off x="1688122" y="3924035"/>
            <a:ext cx="9087729" cy="321680"/>
          </a:xfrm>
          <a:custGeom>
            <a:avLst/>
            <a:gdLst>
              <a:gd name="connsiteX0" fmla="*/ 0 w 9087729"/>
              <a:gd name="connsiteY0" fmla="*/ 422031 h 422031"/>
              <a:gd name="connsiteX1" fmla="*/ 4332849 w 9087729"/>
              <a:gd name="connsiteY1" fmla="*/ 0 h 422031"/>
              <a:gd name="connsiteX2" fmla="*/ 9087729 w 9087729"/>
              <a:gd name="connsiteY2" fmla="*/ 422031 h 422031"/>
            </a:gdLst>
            <a:ahLst/>
            <a:cxnLst>
              <a:cxn ang="0">
                <a:pos x="connsiteX0" y="connsiteY0"/>
              </a:cxn>
              <a:cxn ang="0">
                <a:pos x="connsiteX1" y="connsiteY1"/>
              </a:cxn>
              <a:cxn ang="0">
                <a:pos x="connsiteX2" y="connsiteY2"/>
              </a:cxn>
            </a:cxnLst>
            <a:rect l="l" t="t" r="r" b="b"/>
            <a:pathLst>
              <a:path w="9087729" h="422031">
                <a:moveTo>
                  <a:pt x="0" y="422031"/>
                </a:moveTo>
                <a:cubicBezTo>
                  <a:pt x="1409114" y="211015"/>
                  <a:pt x="2818228" y="0"/>
                  <a:pt x="4332849" y="0"/>
                </a:cubicBezTo>
                <a:cubicBezTo>
                  <a:pt x="5847470" y="0"/>
                  <a:pt x="7467599" y="211015"/>
                  <a:pt x="9087729" y="422031"/>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42" name="Figura a mano libera 41"/>
          <p:cNvSpPr/>
          <p:nvPr/>
        </p:nvSpPr>
        <p:spPr>
          <a:xfrm flipV="1">
            <a:off x="1035778" y="2465790"/>
            <a:ext cx="10148037" cy="390908"/>
          </a:xfrm>
          <a:custGeom>
            <a:avLst/>
            <a:gdLst>
              <a:gd name="connsiteX0" fmla="*/ 0 w 9087729"/>
              <a:gd name="connsiteY0" fmla="*/ 422031 h 422031"/>
              <a:gd name="connsiteX1" fmla="*/ 4332849 w 9087729"/>
              <a:gd name="connsiteY1" fmla="*/ 0 h 422031"/>
              <a:gd name="connsiteX2" fmla="*/ 9087729 w 9087729"/>
              <a:gd name="connsiteY2" fmla="*/ 422031 h 422031"/>
            </a:gdLst>
            <a:ahLst/>
            <a:cxnLst>
              <a:cxn ang="0">
                <a:pos x="connsiteX0" y="connsiteY0"/>
              </a:cxn>
              <a:cxn ang="0">
                <a:pos x="connsiteX1" y="connsiteY1"/>
              </a:cxn>
              <a:cxn ang="0">
                <a:pos x="connsiteX2" y="connsiteY2"/>
              </a:cxn>
            </a:cxnLst>
            <a:rect l="l" t="t" r="r" b="b"/>
            <a:pathLst>
              <a:path w="9087729" h="422031">
                <a:moveTo>
                  <a:pt x="0" y="422031"/>
                </a:moveTo>
                <a:cubicBezTo>
                  <a:pt x="1409114" y="211015"/>
                  <a:pt x="2818228" y="0"/>
                  <a:pt x="4332849" y="0"/>
                </a:cubicBezTo>
                <a:cubicBezTo>
                  <a:pt x="5847470" y="0"/>
                  <a:pt x="7467599" y="211015"/>
                  <a:pt x="9087729" y="422031"/>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43" name="Rettangolo 42"/>
          <p:cNvSpPr/>
          <p:nvPr/>
        </p:nvSpPr>
        <p:spPr>
          <a:xfrm rot="248281">
            <a:off x="1797985" y="4165322"/>
            <a:ext cx="3219041" cy="263089"/>
          </a:xfrm>
          <a:prstGeom prst="rect">
            <a:avLst/>
          </a:prstGeom>
          <a:noFill/>
        </p:spPr>
        <p:txBody>
          <a:bodyPr wrap="none" lIns="91440" tIns="45720" rIns="91440" bIns="45720">
            <a:prstTxWarp prst="textDeflate">
              <a:avLst/>
            </a:prstTxWarp>
            <a:spAutoFit/>
          </a:bodyPr>
          <a:lstStyle/>
          <a:p>
            <a:pPr algn="ctr"/>
            <a:r>
              <a:rPr lang="it-IT" sz="3200" b="0" cap="none" spc="0" dirty="0" smtClean="0">
                <a:ln w="0"/>
                <a:solidFill>
                  <a:schemeClr val="tx1"/>
                </a:solidFill>
                <a:effectLst>
                  <a:outerShdw blurRad="38100" dist="19050" dir="2700000" algn="tl" rotWithShape="0">
                    <a:schemeClr val="dk1">
                      <a:alpha val="40000"/>
                    </a:schemeClr>
                  </a:outerShdw>
                </a:effectLst>
              </a:rPr>
              <a:t>Tensione della chiglia</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44" name="Rettangolo 43"/>
          <p:cNvSpPr/>
          <p:nvPr/>
        </p:nvSpPr>
        <p:spPr>
          <a:xfrm>
            <a:off x="4203108" y="2555584"/>
            <a:ext cx="3219041" cy="263089"/>
          </a:xfrm>
          <a:prstGeom prst="rect">
            <a:avLst/>
          </a:prstGeom>
          <a:noFill/>
        </p:spPr>
        <p:txBody>
          <a:bodyPr wrap="none" lIns="91440" tIns="45720" rIns="91440" bIns="45720">
            <a:prstTxWarp prst="textDeflate">
              <a:avLst/>
            </a:prstTxWarp>
            <a:spAutoFit/>
          </a:bodyPr>
          <a:lstStyle/>
          <a:p>
            <a:pPr algn="ctr"/>
            <a:r>
              <a:rPr lang="it-IT" sz="3200" b="0" cap="none" spc="0" dirty="0" smtClean="0">
                <a:ln w="0"/>
                <a:solidFill>
                  <a:schemeClr val="tx1"/>
                </a:solidFill>
                <a:effectLst>
                  <a:outerShdw blurRad="38100" dist="19050" dir="2700000" algn="tl" rotWithShape="0">
                    <a:schemeClr val="dk1">
                      <a:alpha val="40000"/>
                    </a:schemeClr>
                  </a:outerShdw>
                </a:effectLst>
              </a:rPr>
              <a:t>Compressione del ponte</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16" name="CasellaDiTesto 15"/>
          <p:cNvSpPr txBox="1"/>
          <p:nvPr/>
        </p:nvSpPr>
        <p:spPr>
          <a:xfrm>
            <a:off x="7099438" y="366709"/>
            <a:ext cx="2912144" cy="584775"/>
          </a:xfrm>
          <a:prstGeom prst="rect">
            <a:avLst/>
          </a:prstGeom>
          <a:noFill/>
        </p:spPr>
        <p:txBody>
          <a:bodyPr wrap="none" rtlCol="0">
            <a:spAutoFit/>
          </a:bodyPr>
          <a:lstStyle/>
          <a:p>
            <a:r>
              <a:rPr lang="it-IT" sz="3200" b="1" i="1" dirty="0" smtClean="0">
                <a:effectLst>
                  <a:outerShdw blurRad="38100" dist="38100" dir="2700000" algn="tl">
                    <a:srgbClr val="000000">
                      <a:alpha val="43137"/>
                    </a:srgbClr>
                  </a:outerShdw>
                </a:effectLst>
              </a:rPr>
              <a:t>Nave INSELLATA</a:t>
            </a:r>
            <a:endParaRPr lang="it-IT" sz="32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0674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animBg="1"/>
      <p:bldP spid="39" grpId="0" animBg="1"/>
      <p:bldP spid="40" grpId="0" animBg="1"/>
      <p:bldP spid="41" grpId="0" animBg="1"/>
      <p:bldP spid="42" grpId="0" animBg="1"/>
      <p:bldP spid="43" grpId="0"/>
      <p:bldP spid="44"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13"/>
          <p:cNvSpPr/>
          <p:nvPr/>
        </p:nvSpPr>
        <p:spPr>
          <a:xfrm>
            <a:off x="-407963" y="3805524"/>
            <a:ext cx="13279901" cy="880383"/>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Figura a mano libera 33"/>
          <p:cNvSpPr/>
          <p:nvPr/>
        </p:nvSpPr>
        <p:spPr>
          <a:xfrm flipV="1">
            <a:off x="-4018" y="3823486"/>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igura a mano libera 32"/>
          <p:cNvSpPr/>
          <p:nvPr/>
        </p:nvSpPr>
        <p:spPr>
          <a:xfrm flipV="1">
            <a:off x="7183574" y="3824574"/>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5" name="Gruppo 14"/>
          <p:cNvGrpSpPr/>
          <p:nvPr/>
        </p:nvGrpSpPr>
        <p:grpSpPr>
          <a:xfrm>
            <a:off x="521378" y="1253881"/>
            <a:ext cx="10278216" cy="2674960"/>
            <a:chOff x="1035778" y="88602"/>
            <a:chExt cx="10278216" cy="2674960"/>
          </a:xfrm>
        </p:grpSpPr>
        <p:sp>
          <p:nvSpPr>
            <p:cNvPr id="3" name="Figura a mano libera 2"/>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    </a:t>
              </a:r>
              <a:endParaRPr lang="it-IT" sz="2800" b="1" dirty="0"/>
            </a:p>
          </p:txBody>
        </p:sp>
        <p:sp>
          <p:nvSpPr>
            <p:cNvPr id="4" name="Rettangolo 3"/>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Rettangolo 4"/>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6" name="Figura a mano libera 5"/>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nvGrpSpPr>
            <p:cNvPr id="7" name="Gruppo 6"/>
            <p:cNvGrpSpPr/>
            <p:nvPr/>
          </p:nvGrpSpPr>
          <p:grpSpPr>
            <a:xfrm>
              <a:off x="9976513" y="1001486"/>
              <a:ext cx="1337481" cy="1762076"/>
              <a:chOff x="9976513" y="1657350"/>
              <a:chExt cx="1337481" cy="1781885"/>
            </a:xfrm>
          </p:grpSpPr>
          <p:sp>
            <p:nvSpPr>
              <p:cNvPr id="8" name="Figura a mano libera 7"/>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lang="it-IT" sz="2800" b="1" dirty="0" smtClean="0">
                    <a:solidFill>
                      <a:prstClr val="white"/>
                    </a:solidFill>
                  </a:rPr>
                  <a:t>    </a:t>
                </a:r>
                <a:endParaRPr lang="it-IT" dirty="0"/>
              </a:p>
            </p:txBody>
          </p:sp>
          <p:sp>
            <p:nvSpPr>
              <p:cNvPr id="9" name="Arco 8"/>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lt1"/>
                  </a:solidFill>
                </a:endParaRPr>
              </a:p>
            </p:txBody>
          </p:sp>
        </p:grpSp>
        <p:grpSp>
          <p:nvGrpSpPr>
            <p:cNvPr id="10" name="Gruppo 9"/>
            <p:cNvGrpSpPr/>
            <p:nvPr/>
          </p:nvGrpSpPr>
          <p:grpSpPr>
            <a:xfrm>
              <a:off x="4638787" y="88602"/>
              <a:ext cx="1446663" cy="2674960"/>
              <a:chOff x="4653887" y="764275"/>
              <a:chExt cx="1446663" cy="2674960"/>
            </a:xfrm>
          </p:grpSpPr>
          <p:sp>
            <p:nvSpPr>
              <p:cNvPr id="11" name="Rettangolo 10"/>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 name="Rettangolo 11"/>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sp>
        <p:nvSpPr>
          <p:cNvPr id="18" name="Figura a mano libera 17"/>
          <p:cNvSpPr/>
          <p:nvPr/>
        </p:nvSpPr>
        <p:spPr>
          <a:xfrm>
            <a:off x="3580565" y="3101243"/>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igura a mano libera 31"/>
          <p:cNvSpPr/>
          <p:nvPr/>
        </p:nvSpPr>
        <p:spPr>
          <a:xfrm>
            <a:off x="10772936" y="3101243"/>
            <a:ext cx="3589362" cy="723331"/>
          </a:xfrm>
          <a:custGeom>
            <a:avLst/>
            <a:gdLst>
              <a:gd name="connsiteX0" fmla="*/ 0 w 3589362"/>
              <a:gd name="connsiteY0" fmla="*/ 723331 h 723331"/>
              <a:gd name="connsiteX1" fmla="*/ 1801505 w 3589362"/>
              <a:gd name="connsiteY1" fmla="*/ 0 h 723331"/>
              <a:gd name="connsiteX2" fmla="*/ 3589362 w 3589362"/>
              <a:gd name="connsiteY2" fmla="*/ 723331 h 723331"/>
            </a:gdLst>
            <a:ahLst/>
            <a:cxnLst>
              <a:cxn ang="0">
                <a:pos x="connsiteX0" y="connsiteY0"/>
              </a:cxn>
              <a:cxn ang="0">
                <a:pos x="connsiteX1" y="connsiteY1"/>
              </a:cxn>
              <a:cxn ang="0">
                <a:pos x="connsiteX2" y="connsiteY2"/>
              </a:cxn>
            </a:cxnLst>
            <a:rect l="l" t="t" r="r" b="b"/>
            <a:pathLst>
              <a:path w="3589362" h="723331">
                <a:moveTo>
                  <a:pt x="0" y="723331"/>
                </a:moveTo>
                <a:cubicBezTo>
                  <a:pt x="601639" y="361665"/>
                  <a:pt x="1203278" y="0"/>
                  <a:pt x="1801505" y="0"/>
                </a:cubicBezTo>
                <a:cubicBezTo>
                  <a:pt x="2399732" y="0"/>
                  <a:pt x="2994547" y="361665"/>
                  <a:pt x="3589362" y="723331"/>
                </a:cubicBezTo>
              </a:path>
            </a:pathLst>
          </a:cu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CasellaDiTesto 36"/>
          <p:cNvSpPr txBox="1"/>
          <p:nvPr/>
        </p:nvSpPr>
        <p:spPr>
          <a:xfrm>
            <a:off x="148883" y="4719925"/>
            <a:ext cx="11873133" cy="1200329"/>
          </a:xfrm>
          <a:prstGeom prst="rect">
            <a:avLst/>
          </a:prstGeom>
          <a:noFill/>
        </p:spPr>
        <p:txBody>
          <a:bodyPr wrap="square" rtlCol="0">
            <a:spAutoFit/>
          </a:bodyPr>
          <a:lstStyle/>
          <a:p>
            <a:pPr algn="just"/>
            <a:r>
              <a:rPr lang="it-IT" dirty="0" smtClean="0"/>
              <a:t>Quando una nave, carica o meno, si trova a navigare con il moto ondoso, e, a causa della sua lunghezza, </a:t>
            </a:r>
            <a:r>
              <a:rPr lang="it-IT" dirty="0" smtClean="0"/>
              <a:t>una cresta dell’onda e due cavi </a:t>
            </a:r>
            <a:r>
              <a:rPr lang="it-IT" dirty="0" smtClean="0"/>
              <a:t>si </a:t>
            </a:r>
            <a:r>
              <a:rPr lang="it-IT" dirty="0" err="1" smtClean="0"/>
              <a:t>tovano</a:t>
            </a:r>
            <a:r>
              <a:rPr lang="it-IT" dirty="0" smtClean="0"/>
              <a:t> </a:t>
            </a:r>
            <a:r>
              <a:rPr lang="it-IT" dirty="0" smtClean="0"/>
              <a:t>nella </a:t>
            </a:r>
            <a:r>
              <a:rPr lang="it-IT" dirty="0" smtClean="0"/>
              <a:t>posizione del disegno </a:t>
            </a:r>
            <a:r>
              <a:rPr lang="it-IT" dirty="0" smtClean="0"/>
              <a:t>soprastante, cioè con </a:t>
            </a:r>
            <a:r>
              <a:rPr lang="it-IT" dirty="0" smtClean="0"/>
              <a:t>la cresta dell’onda esattamente a centro </a:t>
            </a:r>
            <a:r>
              <a:rPr lang="it-IT" dirty="0" smtClean="0"/>
              <a:t>nave, </a:t>
            </a:r>
            <a:r>
              <a:rPr lang="it-IT" dirty="0" smtClean="0"/>
              <a:t>si </a:t>
            </a:r>
            <a:r>
              <a:rPr lang="it-IT" dirty="0" smtClean="0"/>
              <a:t>creano </a:t>
            </a:r>
            <a:r>
              <a:rPr lang="it-IT" dirty="0" smtClean="0"/>
              <a:t>degli </a:t>
            </a:r>
            <a:r>
              <a:rPr lang="it-IT" dirty="0" smtClean="0"/>
              <a:t>sforzi molto differenti da quelli in acque calme. In questo caso nella parte centrale c’è un eccesso di spinta, mentre nelle parti periferiche c’è un eccesso di peso. La nave si INARCA («nave inarcata»).</a:t>
            </a:r>
            <a:endParaRPr lang="it-IT" dirty="0"/>
          </a:p>
        </p:txBody>
      </p:sp>
      <p:sp>
        <p:nvSpPr>
          <p:cNvPr id="38" name="Freccia in giù 37"/>
          <p:cNvSpPr/>
          <p:nvPr/>
        </p:nvSpPr>
        <p:spPr>
          <a:xfrm>
            <a:off x="8627628" y="2982907"/>
            <a:ext cx="657384" cy="1392513"/>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P</a:t>
            </a:r>
            <a:endParaRPr lang="it-IT" b="1" dirty="0"/>
          </a:p>
        </p:txBody>
      </p:sp>
      <p:sp>
        <p:nvSpPr>
          <p:cNvPr id="39" name="Freccia in su 38"/>
          <p:cNvSpPr/>
          <p:nvPr/>
        </p:nvSpPr>
        <p:spPr>
          <a:xfrm>
            <a:off x="5084572" y="2545106"/>
            <a:ext cx="635565" cy="1282707"/>
          </a:xfrm>
          <a:prstGeom prst="up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t>S</a:t>
            </a:r>
          </a:p>
        </p:txBody>
      </p:sp>
      <p:sp>
        <p:nvSpPr>
          <p:cNvPr id="41" name="Figura a mano libera 40"/>
          <p:cNvSpPr/>
          <p:nvPr/>
        </p:nvSpPr>
        <p:spPr>
          <a:xfrm>
            <a:off x="1288072" y="3562085"/>
            <a:ext cx="9087729" cy="321680"/>
          </a:xfrm>
          <a:custGeom>
            <a:avLst/>
            <a:gdLst>
              <a:gd name="connsiteX0" fmla="*/ 0 w 9087729"/>
              <a:gd name="connsiteY0" fmla="*/ 422031 h 422031"/>
              <a:gd name="connsiteX1" fmla="*/ 4332849 w 9087729"/>
              <a:gd name="connsiteY1" fmla="*/ 0 h 422031"/>
              <a:gd name="connsiteX2" fmla="*/ 9087729 w 9087729"/>
              <a:gd name="connsiteY2" fmla="*/ 422031 h 422031"/>
            </a:gdLst>
            <a:ahLst/>
            <a:cxnLst>
              <a:cxn ang="0">
                <a:pos x="connsiteX0" y="connsiteY0"/>
              </a:cxn>
              <a:cxn ang="0">
                <a:pos x="connsiteX1" y="connsiteY1"/>
              </a:cxn>
              <a:cxn ang="0">
                <a:pos x="connsiteX2" y="connsiteY2"/>
              </a:cxn>
            </a:cxnLst>
            <a:rect l="l" t="t" r="r" b="b"/>
            <a:pathLst>
              <a:path w="9087729" h="422031">
                <a:moveTo>
                  <a:pt x="0" y="422031"/>
                </a:moveTo>
                <a:cubicBezTo>
                  <a:pt x="1409114" y="211015"/>
                  <a:pt x="2818228" y="0"/>
                  <a:pt x="4332849" y="0"/>
                </a:cubicBezTo>
                <a:cubicBezTo>
                  <a:pt x="5847470" y="0"/>
                  <a:pt x="7467599" y="211015"/>
                  <a:pt x="9087729" y="422031"/>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42" name="Figura a mano libera 41"/>
          <p:cNvSpPr/>
          <p:nvPr/>
        </p:nvSpPr>
        <p:spPr>
          <a:xfrm>
            <a:off x="597628" y="2084790"/>
            <a:ext cx="10148037" cy="390908"/>
          </a:xfrm>
          <a:custGeom>
            <a:avLst/>
            <a:gdLst>
              <a:gd name="connsiteX0" fmla="*/ 0 w 9087729"/>
              <a:gd name="connsiteY0" fmla="*/ 422031 h 422031"/>
              <a:gd name="connsiteX1" fmla="*/ 4332849 w 9087729"/>
              <a:gd name="connsiteY1" fmla="*/ 0 h 422031"/>
              <a:gd name="connsiteX2" fmla="*/ 9087729 w 9087729"/>
              <a:gd name="connsiteY2" fmla="*/ 422031 h 422031"/>
            </a:gdLst>
            <a:ahLst/>
            <a:cxnLst>
              <a:cxn ang="0">
                <a:pos x="connsiteX0" y="connsiteY0"/>
              </a:cxn>
              <a:cxn ang="0">
                <a:pos x="connsiteX1" y="connsiteY1"/>
              </a:cxn>
              <a:cxn ang="0">
                <a:pos x="connsiteX2" y="connsiteY2"/>
              </a:cxn>
            </a:cxnLst>
            <a:rect l="l" t="t" r="r" b="b"/>
            <a:pathLst>
              <a:path w="9087729" h="422031">
                <a:moveTo>
                  <a:pt x="0" y="422031"/>
                </a:moveTo>
                <a:cubicBezTo>
                  <a:pt x="1409114" y="211015"/>
                  <a:pt x="2818228" y="0"/>
                  <a:pt x="4332849" y="0"/>
                </a:cubicBezTo>
                <a:cubicBezTo>
                  <a:pt x="5847470" y="0"/>
                  <a:pt x="7467599" y="211015"/>
                  <a:pt x="9087729" y="422031"/>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sp>
        <p:nvSpPr>
          <p:cNvPr id="43" name="Rettangolo 42"/>
          <p:cNvSpPr/>
          <p:nvPr/>
        </p:nvSpPr>
        <p:spPr>
          <a:xfrm rot="21337640">
            <a:off x="1978417" y="3382113"/>
            <a:ext cx="3219041" cy="263089"/>
          </a:xfrm>
          <a:prstGeom prst="rect">
            <a:avLst/>
          </a:prstGeom>
          <a:noFill/>
        </p:spPr>
        <p:txBody>
          <a:bodyPr wrap="none" lIns="91440" tIns="45720" rIns="91440" bIns="45720">
            <a:prstTxWarp prst="textDeflate">
              <a:avLst/>
            </a:prstTxWarp>
            <a:spAutoFit/>
          </a:bodyPr>
          <a:lstStyle/>
          <a:p>
            <a:pPr algn="ctr"/>
            <a:r>
              <a:rPr lang="it-IT" sz="3200" b="0" cap="none" spc="0" dirty="0" smtClean="0">
                <a:ln w="0"/>
                <a:solidFill>
                  <a:schemeClr val="tx1"/>
                </a:solidFill>
                <a:effectLst>
                  <a:outerShdw blurRad="38100" dist="19050" dir="2700000" algn="tl" rotWithShape="0">
                    <a:schemeClr val="dk1">
                      <a:alpha val="40000"/>
                    </a:schemeClr>
                  </a:outerShdw>
                </a:effectLst>
              </a:rPr>
              <a:t>Compressione della chiglia</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44" name="Rettangolo 43"/>
          <p:cNvSpPr/>
          <p:nvPr/>
        </p:nvSpPr>
        <p:spPr>
          <a:xfrm rot="326361">
            <a:off x="6109336" y="1872802"/>
            <a:ext cx="3219041" cy="263089"/>
          </a:xfrm>
          <a:prstGeom prst="rect">
            <a:avLst/>
          </a:prstGeom>
          <a:noFill/>
        </p:spPr>
        <p:txBody>
          <a:bodyPr wrap="none" lIns="91440" tIns="45720" rIns="91440" bIns="45720">
            <a:prstTxWarp prst="textDeflate">
              <a:avLst/>
            </a:prstTxWarp>
            <a:spAutoFit/>
          </a:bodyPr>
          <a:lstStyle/>
          <a:p>
            <a:pPr algn="ctr"/>
            <a:r>
              <a:rPr lang="it-IT" sz="3200" b="0" cap="none" spc="0" dirty="0" smtClean="0">
                <a:ln w="0"/>
                <a:solidFill>
                  <a:schemeClr val="tx1"/>
                </a:solidFill>
                <a:effectLst>
                  <a:outerShdw blurRad="38100" dist="19050" dir="2700000" algn="tl" rotWithShape="0">
                    <a:schemeClr val="dk1">
                      <a:alpha val="40000"/>
                    </a:schemeClr>
                  </a:outerShdw>
                </a:effectLst>
              </a:rPr>
              <a:t>Tensione del ponte</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29" name="Freccia in giù 28"/>
          <p:cNvSpPr/>
          <p:nvPr/>
        </p:nvSpPr>
        <p:spPr>
          <a:xfrm>
            <a:off x="1350698" y="3001126"/>
            <a:ext cx="657384" cy="1392513"/>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t>P</a:t>
            </a:r>
            <a:endParaRPr lang="it-IT" b="1" dirty="0"/>
          </a:p>
        </p:txBody>
      </p:sp>
      <p:sp>
        <p:nvSpPr>
          <p:cNvPr id="28" name="CasellaDiTesto 27"/>
          <p:cNvSpPr txBox="1"/>
          <p:nvPr/>
        </p:nvSpPr>
        <p:spPr>
          <a:xfrm>
            <a:off x="7099438" y="366709"/>
            <a:ext cx="2864246" cy="584775"/>
          </a:xfrm>
          <a:prstGeom prst="rect">
            <a:avLst/>
          </a:prstGeom>
          <a:noFill/>
        </p:spPr>
        <p:txBody>
          <a:bodyPr wrap="none" rtlCol="0">
            <a:spAutoFit/>
          </a:bodyPr>
          <a:lstStyle/>
          <a:p>
            <a:r>
              <a:rPr lang="it-IT" sz="3200" b="1" i="1" dirty="0" smtClean="0">
                <a:effectLst>
                  <a:outerShdw blurRad="38100" dist="38100" dir="2700000" algn="tl">
                    <a:srgbClr val="000000">
                      <a:alpha val="43137"/>
                    </a:srgbClr>
                  </a:outerShdw>
                </a:effectLst>
              </a:rPr>
              <a:t>Nave INARCATA</a:t>
            </a:r>
            <a:endParaRPr lang="it-IT" sz="3200" b="1" i="1" dirty="0">
              <a:effectLst>
                <a:outerShdw blurRad="38100" dist="38100" dir="2700000" algn="tl">
                  <a:srgbClr val="000000">
                    <a:alpha val="43137"/>
                  </a:srgbClr>
                </a:outerShdw>
              </a:effectLst>
            </a:endParaRPr>
          </a:p>
        </p:txBody>
      </p:sp>
      <p:sp>
        <p:nvSpPr>
          <p:cNvPr id="30" name="CasellaDiTesto 29"/>
          <p:cNvSpPr txBox="1"/>
          <p:nvPr/>
        </p:nvSpPr>
        <p:spPr>
          <a:xfrm>
            <a:off x="0" y="0"/>
            <a:ext cx="3513911" cy="369332"/>
          </a:xfrm>
          <a:prstGeom prst="rect">
            <a:avLst/>
          </a:prstGeom>
          <a:noFill/>
        </p:spPr>
        <p:txBody>
          <a:bodyPr wrap="none" rtlCol="0">
            <a:spAutoFit/>
          </a:bodyPr>
          <a:lstStyle/>
          <a:p>
            <a:r>
              <a:rPr lang="it-IT" dirty="0" smtClean="0"/>
              <a:t>Sforzi di TAGLIO di origine </a:t>
            </a:r>
            <a:r>
              <a:rPr lang="it-IT" b="1" dirty="0" smtClean="0"/>
              <a:t>ESTERNA</a:t>
            </a:r>
            <a:endParaRPr lang="it-IT" dirty="0"/>
          </a:p>
        </p:txBody>
      </p:sp>
    </p:spTree>
    <p:extLst>
      <p:ext uri="{BB962C8B-B14F-4D97-AF65-F5344CB8AC3E}">
        <p14:creationId xmlns:p14="http://schemas.microsoft.com/office/powerpoint/2010/main" val="111139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animBg="1"/>
      <p:bldP spid="39" grpId="0" animBg="1"/>
      <p:bldP spid="41" grpId="0" animBg="1"/>
      <p:bldP spid="42" grpId="0" animBg="1"/>
      <p:bldP spid="43" grpId="0"/>
      <p:bldP spid="44" grpId="0"/>
      <p:bldP spid="29" grpId="0" animBg="1"/>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0"/>
            <a:ext cx="1662122" cy="369332"/>
          </a:xfrm>
          <a:prstGeom prst="rect">
            <a:avLst/>
          </a:prstGeom>
          <a:noFill/>
        </p:spPr>
        <p:txBody>
          <a:bodyPr wrap="none" rtlCol="0">
            <a:spAutoFit/>
          </a:bodyPr>
          <a:lstStyle/>
          <a:p>
            <a:r>
              <a:rPr lang="it-IT" dirty="0" smtClean="0"/>
              <a:t>Sforzi di TAGLIO</a:t>
            </a:r>
            <a:endParaRPr lang="it-IT" dirty="0"/>
          </a:p>
        </p:txBody>
      </p:sp>
      <p:sp>
        <p:nvSpPr>
          <p:cNvPr id="3" name="CasellaDiTesto 2"/>
          <p:cNvSpPr txBox="1"/>
          <p:nvPr/>
        </p:nvSpPr>
        <p:spPr>
          <a:xfrm>
            <a:off x="191069" y="369332"/>
            <a:ext cx="5029906" cy="6340197"/>
          </a:xfrm>
          <a:prstGeom prst="rect">
            <a:avLst/>
          </a:prstGeom>
          <a:noFill/>
        </p:spPr>
        <p:txBody>
          <a:bodyPr wrap="square" rtlCol="0">
            <a:spAutoFit/>
          </a:bodyPr>
          <a:lstStyle/>
          <a:p>
            <a:pPr algn="just"/>
            <a:r>
              <a:rPr lang="it-IT" dirty="0" smtClean="0"/>
              <a:t>È normale che un buon marittimo, di guardia sul ponte di coperta, non navighi mai con il mare di poppa o di prua, ma «prenda» il mare o al mascone o al giardinetto. </a:t>
            </a:r>
          </a:p>
          <a:p>
            <a:pPr algn="just"/>
            <a:endParaRPr lang="it-IT" sz="2000" dirty="0"/>
          </a:p>
          <a:p>
            <a:pPr algn="just"/>
            <a:endParaRPr lang="it-IT" sz="2000" dirty="0" smtClean="0"/>
          </a:p>
          <a:p>
            <a:pPr algn="just"/>
            <a:endParaRPr lang="it-IT" sz="2000" dirty="0"/>
          </a:p>
          <a:p>
            <a:pPr algn="just"/>
            <a:endParaRPr lang="it-IT" sz="2000" dirty="0" smtClean="0"/>
          </a:p>
          <a:p>
            <a:pPr algn="just"/>
            <a:endParaRPr lang="it-IT" dirty="0" smtClean="0"/>
          </a:p>
          <a:p>
            <a:pPr algn="just"/>
            <a:r>
              <a:rPr lang="it-IT" dirty="0" smtClean="0"/>
              <a:t>Dalle precedenti lastrine si evidenzia il fatto che, oltre agli sforzi di taglio </a:t>
            </a:r>
            <a:r>
              <a:rPr lang="it-IT" b="1" dirty="0" smtClean="0"/>
              <a:t>DI ORIGINE ESTERNA </a:t>
            </a:r>
            <a:r>
              <a:rPr lang="it-IT" dirty="0" smtClean="0"/>
              <a:t>che si vengono a creare, la nave si potrebbe trovare con eliche e timone (propulsione e governo) completamente fuori dall’acqua, e perdere temporaneamente la propria manovrabilità.</a:t>
            </a:r>
          </a:p>
          <a:p>
            <a:pPr algn="just"/>
            <a:endParaRPr lang="it-IT" dirty="0"/>
          </a:p>
          <a:p>
            <a:pPr algn="just"/>
            <a:endParaRPr lang="it-IT" dirty="0" smtClean="0"/>
          </a:p>
          <a:p>
            <a:pPr algn="just"/>
            <a:endParaRPr lang="it-IT" dirty="0" smtClean="0"/>
          </a:p>
          <a:p>
            <a:pPr algn="just"/>
            <a:endParaRPr lang="it-IT" sz="2000" dirty="0" smtClean="0"/>
          </a:p>
          <a:p>
            <a:pPr algn="just"/>
            <a:r>
              <a:rPr lang="it-IT" dirty="0" smtClean="0"/>
              <a:t>Pertanto la </a:t>
            </a:r>
            <a:r>
              <a:rPr lang="it-IT" b="1" dirty="0" smtClean="0"/>
              <a:t>concreta</a:t>
            </a:r>
            <a:r>
              <a:rPr lang="it-IT" dirty="0" smtClean="0"/>
              <a:t> possibilità che si verifichino le due situazioni descritte in precedenza </a:t>
            </a:r>
            <a:r>
              <a:rPr lang="it-IT" b="1" dirty="0" smtClean="0"/>
              <a:t>durante una navigazione</a:t>
            </a:r>
            <a:r>
              <a:rPr lang="it-IT" dirty="0" smtClean="0"/>
              <a:t>, esiste nel corso di una </a:t>
            </a:r>
            <a:r>
              <a:rPr lang="it-IT" b="1" dirty="0" smtClean="0"/>
              <a:t>accostata</a:t>
            </a:r>
            <a:r>
              <a:rPr lang="it-IT" dirty="0" smtClean="0"/>
              <a:t>.</a:t>
            </a:r>
            <a:endParaRPr lang="it-IT" dirty="0"/>
          </a:p>
        </p:txBody>
      </p:sp>
      <p:sp>
        <p:nvSpPr>
          <p:cNvPr id="4" name="CasellaDiTesto 3"/>
          <p:cNvSpPr txBox="1"/>
          <p:nvPr/>
        </p:nvSpPr>
        <p:spPr>
          <a:xfrm>
            <a:off x="5322629" y="369332"/>
            <a:ext cx="6660106" cy="3724096"/>
          </a:xfrm>
          <a:prstGeom prst="rect">
            <a:avLst/>
          </a:prstGeom>
          <a:noFill/>
        </p:spPr>
        <p:txBody>
          <a:bodyPr wrap="square" rtlCol="0">
            <a:spAutoFit/>
          </a:bodyPr>
          <a:lstStyle/>
          <a:p>
            <a:pPr algn="just"/>
            <a:r>
              <a:rPr lang="it-IT" dirty="0" smtClean="0"/>
              <a:t>Se alla presenza del «mare lungo» si aggiunge anche quella degli sforzi di taglio di </a:t>
            </a:r>
            <a:r>
              <a:rPr lang="it-IT" b="1" dirty="0" smtClean="0"/>
              <a:t>ORIGINE INTERNA, </a:t>
            </a:r>
            <a:r>
              <a:rPr lang="it-IT" dirty="0" smtClean="0"/>
              <a:t>dovuti alla scorretta distribuzione del carico nelle stive/garage/cisterne adibite, allora è possibile che i due sforzi si trovino sulla stessa direttrice ed abbiano lo stesso verso, mettendo a rischio la tenuta dello scafo e delle paratie trasversali (cedimenti strutturali).</a:t>
            </a:r>
          </a:p>
          <a:p>
            <a:pPr algn="just"/>
            <a:endParaRPr lang="it-IT" sz="2000" dirty="0" smtClean="0"/>
          </a:p>
          <a:p>
            <a:pPr algn="just"/>
            <a:r>
              <a:rPr lang="it-IT" dirty="0" smtClean="0"/>
              <a:t>Nel corso degli anni, soprattutto per le navi «</a:t>
            </a:r>
            <a:r>
              <a:rPr lang="it-IT" dirty="0" err="1" smtClean="0"/>
              <a:t>oil</a:t>
            </a:r>
            <a:r>
              <a:rPr lang="it-IT" dirty="0" smtClean="0"/>
              <a:t> cargo» si sono ridotti gli spazi tra una paratia trasversale e la successiva, aumentando il numero delle paratie ed il numero delle cisterne (di capacità ridotte). </a:t>
            </a:r>
          </a:p>
          <a:p>
            <a:pPr algn="just"/>
            <a:endParaRPr lang="it-IT" dirty="0"/>
          </a:p>
          <a:p>
            <a:pPr algn="just"/>
            <a:r>
              <a:rPr lang="it-IT" dirty="0" smtClean="0"/>
              <a:t>Per garantire la stessa quantità di carico, si sono allungate ed allargate le navi con le nuove caratteristiche</a:t>
            </a:r>
            <a:endParaRPr lang="it-IT" dirty="0"/>
          </a:p>
        </p:txBody>
      </p:sp>
      <p:grpSp>
        <p:nvGrpSpPr>
          <p:cNvPr id="16" name="Gruppo 15"/>
          <p:cNvGrpSpPr/>
          <p:nvPr/>
        </p:nvGrpSpPr>
        <p:grpSpPr>
          <a:xfrm>
            <a:off x="5609597" y="4263373"/>
            <a:ext cx="3024798" cy="759614"/>
            <a:chOff x="1035778" y="88602"/>
            <a:chExt cx="10278216" cy="2674960"/>
          </a:xfrm>
        </p:grpSpPr>
        <p:sp>
          <p:nvSpPr>
            <p:cNvPr id="5" name="Figura a mano libera 4"/>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dirty="0"/>
            </a:p>
          </p:txBody>
        </p:sp>
        <p:sp>
          <p:nvSpPr>
            <p:cNvPr id="6" name="Rettangolo 5"/>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7" name="Rettangolo 6"/>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8" name="Figura a mano libera 7"/>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grpSp>
          <p:nvGrpSpPr>
            <p:cNvPr id="9" name="Gruppo 8"/>
            <p:cNvGrpSpPr/>
            <p:nvPr/>
          </p:nvGrpSpPr>
          <p:grpSpPr>
            <a:xfrm>
              <a:off x="9976513" y="1001486"/>
              <a:ext cx="1337481" cy="1762076"/>
              <a:chOff x="9976513" y="1657350"/>
              <a:chExt cx="1337481" cy="1781885"/>
            </a:xfrm>
          </p:grpSpPr>
          <p:sp>
            <p:nvSpPr>
              <p:cNvPr id="10" name="Figura a mano libera 9"/>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endParaRPr lang="it-IT" sz="1050" dirty="0"/>
              </a:p>
            </p:txBody>
          </p:sp>
          <p:sp>
            <p:nvSpPr>
              <p:cNvPr id="11" name="Arco 10"/>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solidFill>
                    <a:schemeClr val="lt1"/>
                  </a:solidFill>
                </a:endParaRPr>
              </a:p>
            </p:txBody>
          </p:sp>
        </p:grpSp>
        <p:grpSp>
          <p:nvGrpSpPr>
            <p:cNvPr id="12" name="Gruppo 11"/>
            <p:cNvGrpSpPr/>
            <p:nvPr/>
          </p:nvGrpSpPr>
          <p:grpSpPr>
            <a:xfrm>
              <a:off x="4638787" y="88602"/>
              <a:ext cx="1446663" cy="2674960"/>
              <a:chOff x="4653887" y="764275"/>
              <a:chExt cx="1446663" cy="2674960"/>
            </a:xfrm>
          </p:grpSpPr>
          <p:sp>
            <p:nvSpPr>
              <p:cNvPr id="13" name="Rettangolo 12"/>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14" name="Rettangolo 13"/>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15" name="Rettangolo 14"/>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grpSp>
      </p:grpSp>
      <p:cxnSp>
        <p:nvCxnSpPr>
          <p:cNvPr id="18" name="Connettore diritto 17"/>
          <p:cNvCxnSpPr/>
          <p:nvPr/>
        </p:nvCxnSpPr>
        <p:spPr>
          <a:xfrm>
            <a:off x="2893326" y="1392081"/>
            <a:ext cx="8624" cy="128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a:xfrm>
            <a:off x="3070847" y="1392080"/>
            <a:ext cx="8624" cy="128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a:xfrm>
            <a:off x="3248658" y="1392079"/>
            <a:ext cx="8624" cy="128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a:xfrm>
            <a:off x="3426179" y="1392081"/>
            <a:ext cx="8624" cy="128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ttore diritto 22"/>
          <p:cNvCxnSpPr/>
          <p:nvPr/>
        </p:nvCxnSpPr>
        <p:spPr>
          <a:xfrm>
            <a:off x="3603700" y="1392080"/>
            <a:ext cx="8624" cy="1282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diritto 23"/>
          <p:cNvCxnSpPr/>
          <p:nvPr/>
        </p:nvCxnSpPr>
        <p:spPr>
          <a:xfrm>
            <a:off x="3781511" y="1392079"/>
            <a:ext cx="8624" cy="1282037"/>
          </a:xfrm>
          <a:prstGeom prst="line">
            <a:avLst/>
          </a:prstGeom>
        </p:spPr>
        <p:style>
          <a:lnRef idx="1">
            <a:schemeClr val="accent1"/>
          </a:lnRef>
          <a:fillRef idx="0">
            <a:schemeClr val="accent1"/>
          </a:fillRef>
          <a:effectRef idx="0">
            <a:schemeClr val="accent1"/>
          </a:effectRef>
          <a:fontRef idx="minor">
            <a:schemeClr val="tx1"/>
          </a:fontRef>
        </p:style>
      </p:cxnSp>
      <p:sp>
        <p:nvSpPr>
          <p:cNvPr id="25" name="Ritardo 24"/>
          <p:cNvSpPr/>
          <p:nvPr/>
        </p:nvSpPr>
        <p:spPr>
          <a:xfrm rot="2291377">
            <a:off x="2692371" y="1468282"/>
            <a:ext cx="281678" cy="1016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Freccia in giù 25"/>
          <p:cNvSpPr/>
          <p:nvPr/>
        </p:nvSpPr>
        <p:spPr>
          <a:xfrm rot="5400000">
            <a:off x="2187552" y="1724487"/>
            <a:ext cx="504167" cy="6172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it-IT" sz="800" dirty="0" smtClean="0"/>
              <a:t>Moto ondoso</a:t>
            </a:r>
            <a:endParaRPr lang="it-IT" sz="800" dirty="0"/>
          </a:p>
        </p:txBody>
      </p:sp>
      <p:grpSp>
        <p:nvGrpSpPr>
          <p:cNvPr id="28" name="Gruppo 27"/>
          <p:cNvGrpSpPr/>
          <p:nvPr/>
        </p:nvGrpSpPr>
        <p:grpSpPr>
          <a:xfrm>
            <a:off x="1866084" y="4888426"/>
            <a:ext cx="1852364" cy="586087"/>
            <a:chOff x="1035778" y="88602"/>
            <a:chExt cx="10278216" cy="2674960"/>
          </a:xfrm>
        </p:grpSpPr>
        <p:sp>
          <p:nvSpPr>
            <p:cNvPr id="29" name="Figura a mano libera 28"/>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dirty="0"/>
            </a:p>
          </p:txBody>
        </p:sp>
        <p:sp>
          <p:nvSpPr>
            <p:cNvPr id="30" name="Rettangolo 29"/>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31" name="Rettangolo 30"/>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32" name="Figura a mano libera 31"/>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grpSp>
          <p:nvGrpSpPr>
            <p:cNvPr id="33" name="Gruppo 32"/>
            <p:cNvGrpSpPr/>
            <p:nvPr/>
          </p:nvGrpSpPr>
          <p:grpSpPr>
            <a:xfrm>
              <a:off x="9976513" y="1001486"/>
              <a:ext cx="1337481" cy="1762076"/>
              <a:chOff x="9976513" y="1657350"/>
              <a:chExt cx="1337481" cy="1781885"/>
            </a:xfrm>
          </p:grpSpPr>
          <p:sp>
            <p:nvSpPr>
              <p:cNvPr id="38" name="Figura a mano libera 37"/>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endParaRPr lang="it-IT" sz="1050" dirty="0"/>
              </a:p>
            </p:txBody>
          </p:sp>
          <p:sp>
            <p:nvSpPr>
              <p:cNvPr id="39" name="Arco 38"/>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solidFill>
                    <a:schemeClr val="lt1"/>
                  </a:solidFill>
                </a:endParaRPr>
              </a:p>
            </p:txBody>
          </p:sp>
        </p:grpSp>
        <p:grpSp>
          <p:nvGrpSpPr>
            <p:cNvPr id="34" name="Gruppo 33"/>
            <p:cNvGrpSpPr/>
            <p:nvPr/>
          </p:nvGrpSpPr>
          <p:grpSpPr>
            <a:xfrm>
              <a:off x="4638787" y="88602"/>
              <a:ext cx="1446663" cy="2674960"/>
              <a:chOff x="4653887" y="764275"/>
              <a:chExt cx="1446663" cy="2674960"/>
            </a:xfrm>
          </p:grpSpPr>
          <p:sp>
            <p:nvSpPr>
              <p:cNvPr id="35" name="Rettangolo 34"/>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36" name="Rettangolo 35"/>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37" name="Rettangolo 36"/>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grpSp>
      </p:grpSp>
      <p:sp>
        <p:nvSpPr>
          <p:cNvPr id="40" name="Figura a mano libera 39"/>
          <p:cNvSpPr/>
          <p:nvPr/>
        </p:nvSpPr>
        <p:spPr>
          <a:xfrm>
            <a:off x="1733266" y="5233910"/>
            <a:ext cx="3070746" cy="437891"/>
          </a:xfrm>
          <a:custGeom>
            <a:avLst/>
            <a:gdLst>
              <a:gd name="connsiteX0" fmla="*/ 0 w 2320120"/>
              <a:gd name="connsiteY0" fmla="*/ 0 h 437891"/>
              <a:gd name="connsiteX1" fmla="*/ 313899 w 2320120"/>
              <a:gd name="connsiteY1" fmla="*/ 436729 h 437891"/>
              <a:gd name="connsiteX2" fmla="*/ 736980 w 2320120"/>
              <a:gd name="connsiteY2" fmla="*/ 136478 h 437891"/>
              <a:gd name="connsiteX3" fmla="*/ 1160060 w 2320120"/>
              <a:gd name="connsiteY3" fmla="*/ 409433 h 437891"/>
              <a:gd name="connsiteX4" fmla="*/ 1637732 w 2320120"/>
              <a:gd name="connsiteY4" fmla="*/ 136478 h 437891"/>
              <a:gd name="connsiteX5" fmla="*/ 2019869 w 2320120"/>
              <a:gd name="connsiteY5" fmla="*/ 327547 h 437891"/>
              <a:gd name="connsiteX6" fmla="*/ 2320120 w 2320120"/>
              <a:gd name="connsiteY6" fmla="*/ 68239 h 437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20120" h="437891">
                <a:moveTo>
                  <a:pt x="0" y="0"/>
                </a:moveTo>
                <a:cubicBezTo>
                  <a:pt x="95534" y="206991"/>
                  <a:pt x="191069" y="413983"/>
                  <a:pt x="313899" y="436729"/>
                </a:cubicBezTo>
                <a:cubicBezTo>
                  <a:pt x="436729" y="459475"/>
                  <a:pt x="595953" y="141027"/>
                  <a:pt x="736980" y="136478"/>
                </a:cubicBezTo>
                <a:cubicBezTo>
                  <a:pt x="878007" y="131929"/>
                  <a:pt x="1009935" y="409433"/>
                  <a:pt x="1160060" y="409433"/>
                </a:cubicBezTo>
                <a:cubicBezTo>
                  <a:pt x="1310185" y="409433"/>
                  <a:pt x="1494431" y="150126"/>
                  <a:pt x="1637732" y="136478"/>
                </a:cubicBezTo>
                <a:cubicBezTo>
                  <a:pt x="1781033" y="122830"/>
                  <a:pt x="1906138" y="338920"/>
                  <a:pt x="2019869" y="327547"/>
                </a:cubicBezTo>
                <a:cubicBezTo>
                  <a:pt x="2133600" y="316174"/>
                  <a:pt x="2226860" y="192206"/>
                  <a:pt x="2320120" y="68239"/>
                </a:cubicBezTo>
              </a:path>
            </a:pathLst>
          </a:custGeom>
          <a:ln w="28575"/>
        </p:spPr>
        <p:style>
          <a:lnRef idx="3">
            <a:schemeClr val="dk1"/>
          </a:lnRef>
          <a:fillRef idx="0">
            <a:schemeClr val="dk1"/>
          </a:fillRef>
          <a:effectRef idx="2">
            <a:schemeClr val="dk1"/>
          </a:effectRef>
          <a:fontRef idx="minor">
            <a:schemeClr val="tx1"/>
          </a:fontRef>
        </p:style>
        <p:txBody>
          <a:bodyPr rtlCol="0" anchor="ctr"/>
          <a:lstStyle/>
          <a:p>
            <a:pPr algn="ctr"/>
            <a:endParaRPr lang="it-IT"/>
          </a:p>
        </p:txBody>
      </p:sp>
      <p:grpSp>
        <p:nvGrpSpPr>
          <p:cNvPr id="70" name="Gruppo 69"/>
          <p:cNvGrpSpPr/>
          <p:nvPr/>
        </p:nvGrpSpPr>
        <p:grpSpPr>
          <a:xfrm>
            <a:off x="5400267" y="5388757"/>
            <a:ext cx="3551242" cy="770296"/>
            <a:chOff x="5688567" y="5474513"/>
            <a:chExt cx="4888738" cy="1098948"/>
          </a:xfrm>
        </p:grpSpPr>
        <p:grpSp>
          <p:nvGrpSpPr>
            <p:cNvPr id="68" name="Gruppo 67"/>
            <p:cNvGrpSpPr/>
            <p:nvPr/>
          </p:nvGrpSpPr>
          <p:grpSpPr>
            <a:xfrm>
              <a:off x="5688567" y="5474513"/>
              <a:ext cx="4888738" cy="1098948"/>
              <a:chOff x="5688567" y="5474513"/>
              <a:chExt cx="4888738" cy="1098948"/>
            </a:xfrm>
          </p:grpSpPr>
          <p:grpSp>
            <p:nvGrpSpPr>
              <p:cNvPr id="41" name="Gruppo 40"/>
              <p:cNvGrpSpPr/>
              <p:nvPr/>
            </p:nvGrpSpPr>
            <p:grpSpPr>
              <a:xfrm>
                <a:off x="5688567" y="5474513"/>
                <a:ext cx="4888738" cy="1083708"/>
                <a:chOff x="1035778" y="88602"/>
                <a:chExt cx="10278216" cy="2674960"/>
              </a:xfrm>
            </p:grpSpPr>
            <p:sp>
              <p:nvSpPr>
                <p:cNvPr id="42" name="Figura a mano libera 41"/>
                <p:cNvSpPr/>
                <p:nvPr/>
              </p:nvSpPr>
              <p:spPr>
                <a:xfrm>
                  <a:off x="1035778" y="1316900"/>
                  <a:ext cx="1446663" cy="1446662"/>
                </a:xfrm>
                <a:custGeom>
                  <a:avLst/>
                  <a:gdLst>
                    <a:gd name="connsiteX0" fmla="*/ 0 w 1446663"/>
                    <a:gd name="connsiteY0" fmla="*/ 0 h 1446662"/>
                    <a:gd name="connsiteX1" fmla="*/ 300251 w 1446663"/>
                    <a:gd name="connsiteY1" fmla="*/ 736979 h 1446662"/>
                    <a:gd name="connsiteX2" fmla="*/ 709684 w 1446663"/>
                    <a:gd name="connsiteY2" fmla="*/ 996286 h 1446662"/>
                    <a:gd name="connsiteX3" fmla="*/ 723332 w 1446663"/>
                    <a:gd name="connsiteY3" fmla="*/ 1446662 h 1446662"/>
                    <a:gd name="connsiteX4" fmla="*/ 1446663 w 1446663"/>
                    <a:gd name="connsiteY4" fmla="*/ 1446662 h 1446662"/>
                    <a:gd name="connsiteX5" fmla="*/ 1433015 w 1446663"/>
                    <a:gd name="connsiteY5" fmla="*/ 0 h 1446662"/>
                    <a:gd name="connsiteX6" fmla="*/ 0 w 1446663"/>
                    <a:gd name="connsiteY6" fmla="*/ 0 h 144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663" h="1446662">
                      <a:moveTo>
                        <a:pt x="0" y="0"/>
                      </a:moveTo>
                      <a:lnTo>
                        <a:pt x="300251" y="736979"/>
                      </a:lnTo>
                      <a:lnTo>
                        <a:pt x="709684" y="996286"/>
                      </a:lnTo>
                      <a:lnTo>
                        <a:pt x="723332" y="1446662"/>
                      </a:lnTo>
                      <a:lnTo>
                        <a:pt x="1446663" y="1446662"/>
                      </a:lnTo>
                      <a:lnTo>
                        <a:pt x="1433015"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dirty="0"/>
                </a:p>
              </p:txBody>
            </p:sp>
            <p:sp>
              <p:nvSpPr>
                <p:cNvPr id="43" name="Rettangolo 42"/>
                <p:cNvSpPr/>
                <p:nvPr/>
              </p:nvSpPr>
              <p:spPr>
                <a:xfrm>
                  <a:off x="2482441"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44" name="Rettangolo 43"/>
                <p:cNvSpPr/>
                <p:nvPr/>
              </p:nvSpPr>
              <p:spPr>
                <a:xfrm>
                  <a:off x="6100550" y="1316900"/>
                  <a:ext cx="2171446"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45" name="Figura a mano libera 44"/>
                <p:cNvSpPr/>
                <p:nvPr/>
              </p:nvSpPr>
              <p:spPr>
                <a:xfrm>
                  <a:off x="8256896" y="1125830"/>
                  <a:ext cx="1760561" cy="1637732"/>
                </a:xfrm>
                <a:custGeom>
                  <a:avLst/>
                  <a:gdLst>
                    <a:gd name="connsiteX0" fmla="*/ 0 w 1760561"/>
                    <a:gd name="connsiteY0" fmla="*/ 191069 h 1637732"/>
                    <a:gd name="connsiteX1" fmla="*/ 13647 w 1760561"/>
                    <a:gd name="connsiteY1" fmla="*/ 1637732 h 1637732"/>
                    <a:gd name="connsiteX2" fmla="*/ 1760561 w 1760561"/>
                    <a:gd name="connsiteY2" fmla="*/ 1637732 h 1637732"/>
                    <a:gd name="connsiteX3" fmla="*/ 1719617 w 1760561"/>
                    <a:gd name="connsiteY3" fmla="*/ 0 h 1637732"/>
                    <a:gd name="connsiteX4" fmla="*/ 245659 w 1760561"/>
                    <a:gd name="connsiteY4" fmla="*/ 81887 h 1637732"/>
                    <a:gd name="connsiteX5" fmla="*/ 0 w 1760561"/>
                    <a:gd name="connsiteY5" fmla="*/ 191069 h 163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561" h="1637732">
                      <a:moveTo>
                        <a:pt x="0" y="191069"/>
                      </a:moveTo>
                      <a:lnTo>
                        <a:pt x="13647" y="1637732"/>
                      </a:lnTo>
                      <a:lnTo>
                        <a:pt x="1760561" y="1637732"/>
                      </a:lnTo>
                      <a:lnTo>
                        <a:pt x="1719617" y="0"/>
                      </a:lnTo>
                      <a:lnTo>
                        <a:pt x="245659" y="81887"/>
                      </a:lnTo>
                      <a:lnTo>
                        <a:pt x="0" y="191069"/>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grpSp>
              <p:nvGrpSpPr>
                <p:cNvPr id="46" name="Gruppo 45"/>
                <p:cNvGrpSpPr/>
                <p:nvPr/>
              </p:nvGrpSpPr>
              <p:grpSpPr>
                <a:xfrm>
                  <a:off x="9976513" y="1001486"/>
                  <a:ext cx="1337481" cy="1762076"/>
                  <a:chOff x="9976513" y="1657350"/>
                  <a:chExt cx="1337481" cy="1781885"/>
                </a:xfrm>
              </p:grpSpPr>
              <p:sp>
                <p:nvSpPr>
                  <p:cNvPr id="51" name="Figura a mano libera 50"/>
                  <p:cNvSpPr/>
                  <p:nvPr/>
                </p:nvSpPr>
                <p:spPr>
                  <a:xfrm>
                    <a:off x="9976513" y="1657350"/>
                    <a:ext cx="1337481" cy="1781885"/>
                  </a:xfrm>
                  <a:custGeom>
                    <a:avLst/>
                    <a:gdLst>
                      <a:gd name="connsiteX0" fmla="*/ 0 w 1337481"/>
                      <a:gd name="connsiteY0" fmla="*/ 122830 h 1774209"/>
                      <a:gd name="connsiteX1" fmla="*/ 27296 w 1337481"/>
                      <a:gd name="connsiteY1" fmla="*/ 1760561 h 1774209"/>
                      <a:gd name="connsiteX2" fmla="*/ 450377 w 1337481"/>
                      <a:gd name="connsiteY2" fmla="*/ 1774209 h 1774209"/>
                      <a:gd name="connsiteX3" fmla="*/ 586854 w 1337481"/>
                      <a:gd name="connsiteY3" fmla="*/ 1760561 h 1774209"/>
                      <a:gd name="connsiteX4" fmla="*/ 627797 w 1337481"/>
                      <a:gd name="connsiteY4" fmla="*/ 1733265 h 1774209"/>
                      <a:gd name="connsiteX5" fmla="*/ 668741 w 1337481"/>
                      <a:gd name="connsiteY5" fmla="*/ 1719618 h 1774209"/>
                      <a:gd name="connsiteX6" fmla="*/ 682388 w 1337481"/>
                      <a:gd name="connsiteY6" fmla="*/ 1678674 h 1774209"/>
                      <a:gd name="connsiteX7" fmla="*/ 709684 w 1337481"/>
                      <a:gd name="connsiteY7" fmla="*/ 1637731 h 1774209"/>
                      <a:gd name="connsiteX8" fmla="*/ 736980 w 1337481"/>
                      <a:gd name="connsiteY8" fmla="*/ 1555845 h 1774209"/>
                      <a:gd name="connsiteX9" fmla="*/ 736980 w 1337481"/>
                      <a:gd name="connsiteY9" fmla="*/ 1364776 h 1774209"/>
                      <a:gd name="connsiteX10" fmla="*/ 655093 w 1337481"/>
                      <a:gd name="connsiteY10" fmla="*/ 1337480 h 1774209"/>
                      <a:gd name="connsiteX11" fmla="*/ 559559 w 1337481"/>
                      <a:gd name="connsiteY11" fmla="*/ 1310185 h 1774209"/>
                      <a:gd name="connsiteX12" fmla="*/ 518615 w 1337481"/>
                      <a:gd name="connsiteY12" fmla="*/ 1282889 h 1774209"/>
                      <a:gd name="connsiteX13" fmla="*/ 436729 w 1337481"/>
                      <a:gd name="connsiteY13" fmla="*/ 1241946 h 1774209"/>
                      <a:gd name="connsiteX14" fmla="*/ 1337481 w 1337481"/>
                      <a:gd name="connsiteY14" fmla="*/ 0 h 1774209"/>
                      <a:gd name="connsiteX15" fmla="*/ 0 w 1337481"/>
                      <a:gd name="connsiteY15" fmla="*/ 122830 h 1774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481" h="1774209">
                        <a:moveTo>
                          <a:pt x="0" y="122830"/>
                        </a:moveTo>
                        <a:lnTo>
                          <a:pt x="27296" y="1760561"/>
                        </a:lnTo>
                        <a:lnTo>
                          <a:pt x="450377" y="1774209"/>
                        </a:lnTo>
                        <a:cubicBezTo>
                          <a:pt x="495869" y="1769660"/>
                          <a:pt x="542306" y="1770842"/>
                          <a:pt x="586854" y="1760561"/>
                        </a:cubicBezTo>
                        <a:cubicBezTo>
                          <a:pt x="602837" y="1756873"/>
                          <a:pt x="613126" y="1740600"/>
                          <a:pt x="627797" y="1733265"/>
                        </a:cubicBezTo>
                        <a:cubicBezTo>
                          <a:pt x="640664" y="1726831"/>
                          <a:pt x="655093" y="1724167"/>
                          <a:pt x="668741" y="1719618"/>
                        </a:cubicBezTo>
                        <a:cubicBezTo>
                          <a:pt x="673290" y="1705970"/>
                          <a:pt x="675954" y="1691541"/>
                          <a:pt x="682388" y="1678674"/>
                        </a:cubicBezTo>
                        <a:cubicBezTo>
                          <a:pt x="689723" y="1664003"/>
                          <a:pt x="703022" y="1652720"/>
                          <a:pt x="709684" y="1637731"/>
                        </a:cubicBezTo>
                        <a:cubicBezTo>
                          <a:pt x="721370" y="1611439"/>
                          <a:pt x="736980" y="1555845"/>
                          <a:pt x="736980" y="1555845"/>
                        </a:cubicBezTo>
                        <a:cubicBezTo>
                          <a:pt x="745257" y="1506179"/>
                          <a:pt x="769168" y="1410759"/>
                          <a:pt x="736980" y="1364776"/>
                        </a:cubicBezTo>
                        <a:cubicBezTo>
                          <a:pt x="720480" y="1341205"/>
                          <a:pt x="682389" y="1346578"/>
                          <a:pt x="655093" y="1337480"/>
                        </a:cubicBezTo>
                        <a:cubicBezTo>
                          <a:pt x="596365" y="1317904"/>
                          <a:pt x="628094" y="1327319"/>
                          <a:pt x="559559" y="1310185"/>
                        </a:cubicBezTo>
                        <a:cubicBezTo>
                          <a:pt x="545911" y="1301086"/>
                          <a:pt x="533604" y="1289551"/>
                          <a:pt x="518615" y="1282889"/>
                        </a:cubicBezTo>
                        <a:cubicBezTo>
                          <a:pt x="432413" y="1244577"/>
                          <a:pt x="436729" y="1285880"/>
                          <a:pt x="436729" y="1241946"/>
                        </a:cubicBezTo>
                        <a:lnTo>
                          <a:pt x="1337481" y="0"/>
                        </a:lnTo>
                        <a:lnTo>
                          <a:pt x="0" y="12283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endParaRPr lang="it-IT" sz="1050" dirty="0"/>
                  </a:p>
                </p:txBody>
              </p:sp>
              <p:sp>
                <p:nvSpPr>
                  <p:cNvPr id="52" name="Arco 51"/>
                  <p:cNvSpPr/>
                  <p:nvPr/>
                </p:nvSpPr>
                <p:spPr>
                  <a:xfrm>
                    <a:off x="9977965" y="2934268"/>
                    <a:ext cx="981187" cy="504967"/>
                  </a:xfrm>
                  <a:prstGeom prst="arc">
                    <a:avLst>
                      <a:gd name="adj1" fmla="val 16199993"/>
                      <a:gd name="adj2" fmla="val 5340733"/>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solidFill>
                        <a:schemeClr val="lt1"/>
                      </a:solidFill>
                    </a:endParaRPr>
                  </a:p>
                </p:txBody>
              </p:sp>
            </p:grpSp>
            <p:grpSp>
              <p:nvGrpSpPr>
                <p:cNvPr id="47" name="Gruppo 46"/>
                <p:cNvGrpSpPr/>
                <p:nvPr/>
              </p:nvGrpSpPr>
              <p:grpSpPr>
                <a:xfrm>
                  <a:off x="4638787" y="88602"/>
                  <a:ext cx="1446663" cy="2674960"/>
                  <a:chOff x="4653887" y="764275"/>
                  <a:chExt cx="1446663" cy="2674960"/>
                </a:xfrm>
              </p:grpSpPr>
              <p:sp>
                <p:nvSpPr>
                  <p:cNvPr id="48" name="Rettangolo 47"/>
                  <p:cNvSpPr/>
                  <p:nvPr/>
                </p:nvSpPr>
                <p:spPr>
                  <a:xfrm>
                    <a:off x="4653887" y="1992573"/>
                    <a:ext cx="1446663" cy="1446662"/>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dirty="0"/>
                  </a:p>
                </p:txBody>
              </p:sp>
              <p:sp>
                <p:nvSpPr>
                  <p:cNvPr id="49" name="Rettangolo 48"/>
                  <p:cNvSpPr/>
                  <p:nvPr/>
                </p:nvSpPr>
                <p:spPr>
                  <a:xfrm>
                    <a:off x="4964471" y="764275"/>
                    <a:ext cx="712999" cy="1228298"/>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50" name="Rettangolo 49"/>
                  <p:cNvSpPr/>
                  <p:nvPr/>
                </p:nvSpPr>
                <p:spPr>
                  <a:xfrm>
                    <a:off x="5418162" y="955343"/>
                    <a:ext cx="368489" cy="313899"/>
                  </a:xfrm>
                  <a:prstGeom prst="rect">
                    <a:avLst/>
                  </a:pr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grpSp>
          </p:grpSp>
          <p:cxnSp>
            <p:nvCxnSpPr>
              <p:cNvPr id="54" name="Connettore diritto 53"/>
              <p:cNvCxnSpPr/>
              <p:nvPr/>
            </p:nvCxnSpPr>
            <p:spPr>
              <a:xfrm>
                <a:off x="6725433" y="5972134"/>
                <a:ext cx="0" cy="586087"/>
              </a:xfrm>
              <a:prstGeom prst="line">
                <a:avLst/>
              </a:prstGeom>
            </p:spPr>
            <p:style>
              <a:lnRef idx="3">
                <a:schemeClr val="dk1"/>
              </a:lnRef>
              <a:fillRef idx="0">
                <a:schemeClr val="dk1"/>
              </a:fillRef>
              <a:effectRef idx="2">
                <a:schemeClr val="dk1"/>
              </a:effectRef>
              <a:fontRef idx="minor">
                <a:schemeClr val="tx1"/>
              </a:fontRef>
            </p:style>
          </p:cxnSp>
          <p:cxnSp>
            <p:nvCxnSpPr>
              <p:cNvPr id="55" name="Connettore diritto 54"/>
              <p:cNvCxnSpPr/>
              <p:nvPr/>
            </p:nvCxnSpPr>
            <p:spPr>
              <a:xfrm>
                <a:off x="8432313" y="5987374"/>
                <a:ext cx="0" cy="586087"/>
              </a:xfrm>
              <a:prstGeom prst="line">
                <a:avLst/>
              </a:prstGeom>
            </p:spPr>
            <p:style>
              <a:lnRef idx="3">
                <a:schemeClr val="dk1"/>
              </a:lnRef>
              <a:fillRef idx="0">
                <a:schemeClr val="dk1"/>
              </a:fillRef>
              <a:effectRef idx="2">
                <a:schemeClr val="dk1"/>
              </a:effectRef>
              <a:fontRef idx="minor">
                <a:schemeClr val="tx1"/>
              </a:fontRef>
            </p:style>
          </p:cxnSp>
          <p:cxnSp>
            <p:nvCxnSpPr>
              <p:cNvPr id="56" name="Connettore diritto 55"/>
              <p:cNvCxnSpPr/>
              <p:nvPr/>
            </p:nvCxnSpPr>
            <p:spPr>
              <a:xfrm>
                <a:off x="8775213" y="5987374"/>
                <a:ext cx="0" cy="586087"/>
              </a:xfrm>
              <a:prstGeom prst="line">
                <a:avLst/>
              </a:prstGeom>
            </p:spPr>
            <p:style>
              <a:lnRef idx="3">
                <a:schemeClr val="dk1"/>
              </a:lnRef>
              <a:fillRef idx="0">
                <a:schemeClr val="dk1"/>
              </a:fillRef>
              <a:effectRef idx="2">
                <a:schemeClr val="dk1"/>
              </a:effectRef>
              <a:fontRef idx="minor">
                <a:schemeClr val="tx1"/>
              </a:fontRef>
            </p:style>
          </p:cxnSp>
          <p:cxnSp>
            <p:nvCxnSpPr>
              <p:cNvPr id="58" name="Connettore diritto 57"/>
              <p:cNvCxnSpPr/>
              <p:nvPr/>
            </p:nvCxnSpPr>
            <p:spPr>
              <a:xfrm>
                <a:off x="9523044" y="5902346"/>
                <a:ext cx="6094" cy="671115"/>
              </a:xfrm>
              <a:prstGeom prst="line">
                <a:avLst/>
              </a:prstGeom>
            </p:spPr>
            <p:style>
              <a:lnRef idx="3">
                <a:schemeClr val="dk1"/>
              </a:lnRef>
              <a:fillRef idx="0">
                <a:schemeClr val="dk1"/>
              </a:fillRef>
              <a:effectRef idx="2">
                <a:schemeClr val="dk1"/>
              </a:effectRef>
              <a:fontRef idx="minor">
                <a:schemeClr val="tx1"/>
              </a:fontRef>
            </p:style>
          </p:cxnSp>
          <p:cxnSp>
            <p:nvCxnSpPr>
              <p:cNvPr id="67" name="Connettore diritto 66"/>
              <p:cNvCxnSpPr/>
              <p:nvPr/>
            </p:nvCxnSpPr>
            <p:spPr>
              <a:xfrm>
                <a:off x="7068333" y="5970739"/>
                <a:ext cx="0" cy="586087"/>
              </a:xfrm>
              <a:prstGeom prst="line">
                <a:avLst/>
              </a:prstGeom>
            </p:spPr>
            <p:style>
              <a:lnRef idx="3">
                <a:schemeClr val="dk1"/>
              </a:lnRef>
              <a:fillRef idx="0">
                <a:schemeClr val="dk1"/>
              </a:fillRef>
              <a:effectRef idx="2">
                <a:schemeClr val="dk1"/>
              </a:effectRef>
              <a:fontRef idx="minor">
                <a:schemeClr val="tx1"/>
              </a:fontRef>
            </p:style>
          </p:cxnSp>
        </p:grpSp>
        <p:cxnSp>
          <p:nvCxnSpPr>
            <p:cNvPr id="69" name="Connettore diritto 68"/>
            <p:cNvCxnSpPr/>
            <p:nvPr/>
          </p:nvCxnSpPr>
          <p:spPr>
            <a:xfrm>
              <a:off x="7746351" y="5970738"/>
              <a:ext cx="0" cy="586087"/>
            </a:xfrm>
            <a:prstGeom prst="line">
              <a:avLst/>
            </a:prstGeom>
          </p:spPr>
          <p:style>
            <a:lnRef idx="3">
              <a:schemeClr val="dk1"/>
            </a:lnRef>
            <a:fillRef idx="0">
              <a:schemeClr val="dk1"/>
            </a:fillRef>
            <a:effectRef idx="2">
              <a:schemeClr val="dk1"/>
            </a:effectRef>
            <a:fontRef idx="minor">
              <a:schemeClr val="tx1"/>
            </a:fontRef>
          </p:style>
        </p:cxnSp>
      </p:grpSp>
      <p:sp>
        <p:nvSpPr>
          <p:cNvPr id="71" name="Rettangolo 70"/>
          <p:cNvSpPr/>
          <p:nvPr/>
        </p:nvSpPr>
        <p:spPr>
          <a:xfrm>
            <a:off x="9008777" y="4028756"/>
            <a:ext cx="3153250" cy="2277547"/>
          </a:xfrm>
          <a:prstGeom prst="rect">
            <a:avLst/>
          </a:prstGeom>
        </p:spPr>
        <p:txBody>
          <a:bodyPr wrap="square">
            <a:spAutoFit/>
          </a:bodyPr>
          <a:lstStyle/>
          <a:p>
            <a:r>
              <a:rPr lang="en-US" dirty="0" smtClean="0"/>
              <a:t>Le </a:t>
            </a:r>
            <a:r>
              <a:rPr lang="en-US" dirty="0" err="1" smtClean="0"/>
              <a:t>pubblicazioni</a:t>
            </a:r>
            <a:r>
              <a:rPr lang="en-US" dirty="0" smtClean="0"/>
              <a:t> </a:t>
            </a:r>
            <a:r>
              <a:rPr lang="en-US" dirty="0" err="1" smtClean="0"/>
              <a:t>internazionali</a:t>
            </a:r>
            <a:r>
              <a:rPr lang="en-US" dirty="0" smtClean="0"/>
              <a:t> I.M.O </a:t>
            </a:r>
            <a:r>
              <a:rPr lang="en-US" dirty="0" err="1" smtClean="0"/>
              <a:t>che</a:t>
            </a:r>
            <a:r>
              <a:rPr lang="en-US" dirty="0" smtClean="0"/>
              <a:t> </a:t>
            </a:r>
            <a:r>
              <a:rPr lang="en-US" dirty="0" err="1" smtClean="0"/>
              <a:t>trattano</a:t>
            </a:r>
            <a:r>
              <a:rPr lang="en-US" dirty="0" smtClean="0"/>
              <a:t> lo </a:t>
            </a:r>
            <a:r>
              <a:rPr lang="en-US" dirty="0" err="1" smtClean="0"/>
              <a:t>stivaggio</a:t>
            </a:r>
            <a:r>
              <a:rPr lang="en-US" dirty="0" smtClean="0"/>
              <a:t> </a:t>
            </a:r>
            <a:r>
              <a:rPr lang="en-US" dirty="0" err="1" smtClean="0"/>
              <a:t>della</a:t>
            </a:r>
            <a:r>
              <a:rPr lang="en-US" dirty="0" smtClean="0"/>
              <a:t> </a:t>
            </a:r>
            <a:r>
              <a:rPr lang="en-US" dirty="0" err="1" smtClean="0"/>
              <a:t>merce</a:t>
            </a:r>
            <a:r>
              <a:rPr lang="en-US" dirty="0" smtClean="0"/>
              <a:t> </a:t>
            </a:r>
            <a:r>
              <a:rPr lang="en-US" dirty="0" err="1" smtClean="0"/>
              <a:t>sono</a:t>
            </a:r>
            <a:r>
              <a:rPr lang="en-US" dirty="0" smtClean="0"/>
              <a:t> le </a:t>
            </a:r>
            <a:r>
              <a:rPr lang="en-US" dirty="0" err="1" smtClean="0"/>
              <a:t>seguenti</a:t>
            </a:r>
            <a:r>
              <a:rPr lang="en-US" dirty="0" smtClean="0"/>
              <a:t>:</a:t>
            </a:r>
          </a:p>
          <a:p>
            <a:endParaRPr lang="en-US" dirty="0" smtClean="0"/>
          </a:p>
          <a:p>
            <a:pPr marL="177800" indent="-177800">
              <a:buFont typeface="Arial" panose="020B0604020202020204" pitchFamily="34" charset="0"/>
              <a:buChar char="•"/>
            </a:pPr>
            <a:r>
              <a:rPr lang="en-US" sz="1400" b="1" dirty="0"/>
              <a:t>SOLAS</a:t>
            </a:r>
            <a:r>
              <a:rPr lang="en-US" sz="1400" dirty="0"/>
              <a:t> (Safety of Life at SEA)</a:t>
            </a:r>
            <a:endParaRPr lang="en-US" sz="1400" dirty="0">
              <a:hlinkClick r:id="rId2"/>
            </a:endParaRPr>
          </a:p>
          <a:p>
            <a:pPr marL="177800" indent="-177800">
              <a:buFont typeface="Arial" panose="020B0604020202020204" pitchFamily="34" charset="0"/>
              <a:buChar char="•"/>
            </a:pPr>
            <a:r>
              <a:rPr lang="en-US" sz="1400" b="1" dirty="0" smtClean="0"/>
              <a:t>CSS CODE </a:t>
            </a:r>
            <a:r>
              <a:rPr lang="en-US" sz="1400" dirty="0" smtClean="0"/>
              <a:t>(Code </a:t>
            </a:r>
            <a:r>
              <a:rPr lang="en-US" sz="1400" dirty="0"/>
              <a:t>of Safe Practice for Cargo Stowage and Securing </a:t>
            </a:r>
            <a:r>
              <a:rPr lang="en-US" sz="1400" dirty="0" smtClean="0"/>
              <a:t>)</a:t>
            </a:r>
          </a:p>
          <a:p>
            <a:pPr marL="177800" indent="-177800">
              <a:buFont typeface="Arial" panose="020B0604020202020204" pitchFamily="34" charset="0"/>
              <a:buChar char="•"/>
            </a:pPr>
            <a:r>
              <a:rPr lang="en-US" sz="1400" b="1" dirty="0" smtClean="0"/>
              <a:t>IMDG CODE </a:t>
            </a:r>
            <a:r>
              <a:rPr lang="en-US" sz="1400" dirty="0" smtClean="0"/>
              <a:t>(International Management Dangerous Goods Code)</a:t>
            </a:r>
          </a:p>
        </p:txBody>
      </p:sp>
    </p:spTree>
    <p:extLst>
      <p:ext uri="{BB962C8B-B14F-4D97-AF65-F5344CB8AC3E}">
        <p14:creationId xmlns:p14="http://schemas.microsoft.com/office/powerpoint/2010/main" val="140011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par>
                          <p:cTn id="34" fill="hold">
                            <p:stCondLst>
                              <p:cond delay="500"/>
                            </p:stCondLst>
                            <p:childTnLst>
                              <p:par>
                                <p:cTn id="35" presetID="0" presetClass="path" presetSubtype="0" fill="hold" grpId="0" nodeType="afterEffect">
                                  <p:stCondLst>
                                    <p:cond delay="0"/>
                                  </p:stCondLst>
                                  <p:childTnLst>
                                    <p:animMotion origin="layout" path="M -1.66667E-6 2.22222E-6 L 0.09584 0.14028 " pathEditMode="relative" rAng="0" ptsTypes="AA">
                                      <p:cBhvr>
                                        <p:cTn id="36" dur="8000" fill="hold"/>
                                        <p:tgtEl>
                                          <p:spTgt spid="25"/>
                                        </p:tgtEl>
                                        <p:attrNameLst>
                                          <p:attrName>ppt_x</p:attrName>
                                          <p:attrName>ppt_y</p:attrName>
                                        </p:attrNameLst>
                                      </p:cBhvr>
                                      <p:rCtr x="4792" y="7014"/>
                                    </p:animMotion>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500"/>
                                        <p:tgtEl>
                                          <p:spTgt spid="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fade">
                                      <p:cBhvr>
                                        <p:cTn id="54" dur="500"/>
                                        <p:tgtEl>
                                          <p:spTgt spid="3">
                                            <p:txEl>
                                              <p:pRg st="11" end="1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fade">
                                      <p:cBhvr>
                                        <p:cTn id="59" dur="500"/>
                                        <p:tgtEl>
                                          <p:spTgt spid="4">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
                                            <p:txEl>
                                              <p:pRg st="2" end="2"/>
                                            </p:txEl>
                                          </p:spTgt>
                                        </p:tgtEl>
                                        <p:attrNameLst>
                                          <p:attrName>style.visibility</p:attrName>
                                        </p:attrNameLst>
                                      </p:cBhvr>
                                      <p:to>
                                        <p:strVal val="visible"/>
                                      </p:to>
                                    </p:set>
                                    <p:animEffect transition="in" filter="fade">
                                      <p:cBhvr>
                                        <p:cTn id="64" dur="500"/>
                                        <p:tgtEl>
                                          <p:spTgt spid="4">
                                            <p:txEl>
                                              <p:pRg st="2" end="2"/>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
                                            <p:txEl>
                                              <p:pRg st="4" end="4"/>
                                            </p:txEl>
                                          </p:spTgt>
                                        </p:tgtEl>
                                        <p:attrNameLst>
                                          <p:attrName>style.visibility</p:attrName>
                                        </p:attrNameLst>
                                      </p:cBhvr>
                                      <p:to>
                                        <p:strVal val="visible"/>
                                      </p:to>
                                    </p:set>
                                    <p:animEffect transition="in" filter="fade">
                                      <p:cBhvr>
                                        <p:cTn id="69" dur="500"/>
                                        <p:tgtEl>
                                          <p:spTgt spid="4">
                                            <p:txEl>
                                              <p:pRg st="4" end="4"/>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par>
                                <p:cTn id="75" presetID="10" presetClass="entr" presetSubtype="0" fill="hold" nodeType="with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500"/>
                                        <p:tgtEl>
                                          <p:spTgt spid="7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fade">
                                      <p:cBhvr>
                                        <p:cTn id="8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40" grpId="0" animBg="1"/>
      <p:bldP spid="71"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1641</TotalTime>
  <Words>841</Words>
  <Application>Microsoft Office PowerPoint</Application>
  <PresentationFormat>Widescreen</PresentationFormat>
  <Paragraphs>79</Paragraphs>
  <Slides>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6</vt:i4>
      </vt:variant>
    </vt:vector>
  </HeadingPairs>
  <TitlesOfParts>
    <vt:vector size="10"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Mobile</dc:creator>
  <cp:lastModifiedBy>Mobile</cp:lastModifiedBy>
  <cp:revision>39</cp:revision>
  <dcterms:created xsi:type="dcterms:W3CDTF">2021-04-06T10:57:48Z</dcterms:created>
  <dcterms:modified xsi:type="dcterms:W3CDTF">2021-04-18T19:33:18Z</dcterms:modified>
</cp:coreProperties>
</file>