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4" autoAdjust="0"/>
    <p:restoredTop sz="94660"/>
  </p:normalViewPr>
  <p:slideViewPr>
    <p:cSldViewPr>
      <p:cViewPr>
        <p:scale>
          <a:sx n="100" d="100"/>
          <a:sy n="100" d="100"/>
        </p:scale>
        <p:origin x="-498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4A93F-5523-4A8F-A928-B35DD5180011}" type="datetimeFigureOut">
              <a:rPr lang="it-IT" smtClean="0"/>
              <a:t>02/01/2018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D3FC8-536B-459B-8303-358AC86B25D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482536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Traccia composita speculare</a:t>
            </a:r>
          </a:p>
          <a:p>
            <a:r>
              <a:rPr lang="it-IT" sz="1100" dirty="0" smtClean="0"/>
              <a:t>Bibliografia: </a:t>
            </a:r>
            <a:r>
              <a:rPr lang="it-IT" sz="1100" dirty="0" err="1" smtClean="0"/>
              <a:t>Captain</a:t>
            </a:r>
            <a:r>
              <a:rPr lang="it-IT" sz="1100" dirty="0" smtClean="0"/>
              <a:t>’s </a:t>
            </a:r>
            <a:r>
              <a:rPr lang="it-IT" sz="1100" dirty="0" err="1" smtClean="0"/>
              <a:t>Handbook</a:t>
            </a:r>
            <a:r>
              <a:rPr lang="it-IT" sz="1100" dirty="0" smtClean="0"/>
              <a:t> (Cap. 1.3) - Prof. Angelo VECCHIA FORMISANO</a:t>
            </a:r>
            <a:endParaRPr lang="it-IT" sz="11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79512" y="764704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 algn="just"/>
            <a:r>
              <a:rPr lang="it-IT" sz="2000" dirty="0" smtClean="0"/>
              <a:t>Problema: </a:t>
            </a:r>
            <a:r>
              <a:rPr lang="it-IT" dirty="0" smtClean="0"/>
              <a:t>Quando si deve fare la traversata oceanica ed i due punti (partenza e arrivo) si trovano molto vicino all’Equatore, sia la lossodromia che l’ortodromia rimangono molto vicine all’equatore. La nave, in entrambi i casi, NON evita, nelle zone tropicali, gli Alisei e le correnti contrarie nelle navigazioni verso EST.</a:t>
            </a:r>
            <a:endParaRPr lang="it-IT" sz="2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79512" y="2132856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 algn="just"/>
            <a:r>
              <a:rPr lang="it-IT" sz="2000" dirty="0" smtClean="0"/>
              <a:t>Soluzione grafica moderna: </a:t>
            </a:r>
            <a:r>
              <a:rPr lang="it-IT" dirty="0" smtClean="0"/>
              <a:t>tracciamento della BRACHISTOCRONA, dopo una attenta analisi delle carte meteo di pressione al suolo (</a:t>
            </a:r>
            <a:r>
              <a:rPr lang="it-IT" dirty="0" err="1" smtClean="0"/>
              <a:t>Analysis</a:t>
            </a:r>
            <a:r>
              <a:rPr lang="it-IT" dirty="0" smtClean="0"/>
              <a:t> e </a:t>
            </a:r>
            <a:r>
              <a:rPr lang="it-IT" dirty="0" err="1" smtClean="0"/>
              <a:t>Forecast</a:t>
            </a:r>
            <a:r>
              <a:rPr lang="it-IT" dirty="0" smtClean="0"/>
              <a:t> fino alla T+72) e delle carte PILOTA (</a:t>
            </a:r>
            <a:r>
              <a:rPr lang="it-IT" dirty="0" err="1" smtClean="0"/>
              <a:t>Pilot</a:t>
            </a:r>
            <a:r>
              <a:rPr lang="it-IT" dirty="0" smtClean="0"/>
              <a:t> </a:t>
            </a:r>
            <a:r>
              <a:rPr lang="it-IT" dirty="0" err="1" smtClean="0"/>
              <a:t>Charts</a:t>
            </a:r>
            <a:r>
              <a:rPr lang="it-IT" dirty="0" smtClean="0"/>
              <a:t>).  Soluzione già trattata in altro file nella pagina di Meteorologia</a:t>
            </a:r>
            <a:endParaRPr lang="it-IT" sz="2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3499261"/>
            <a:ext cx="85689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 algn="just"/>
            <a:r>
              <a:rPr lang="it-IT" sz="2000" dirty="0" smtClean="0"/>
              <a:t>Soluzione grafica del Comandante SLC </a:t>
            </a:r>
            <a:r>
              <a:rPr lang="it-IT" sz="2000" dirty="0" err="1" smtClean="0"/>
              <a:t>Minotauro</a:t>
            </a:r>
            <a:r>
              <a:rPr lang="it-IT" sz="2000" dirty="0" smtClean="0"/>
              <a:t>: </a:t>
            </a:r>
            <a:r>
              <a:rPr lang="it-IT" dirty="0" smtClean="0"/>
              <a:t>tracciamento della TRACCIA COMPOSITA SPECULARE che ha le seguenti caratteristiche:</a:t>
            </a:r>
          </a:p>
          <a:p>
            <a:pPr marL="1076325" indent="-185738" algn="just">
              <a:buFont typeface="Arial" pitchFamily="34" charset="0"/>
              <a:buChar char="•"/>
            </a:pPr>
            <a:r>
              <a:rPr lang="it-IT" dirty="0" smtClean="0"/>
              <a:t>Ha la stessa lunghezza della lossodromia che congiunge i due punti</a:t>
            </a:r>
          </a:p>
          <a:p>
            <a:pPr marL="1076325" indent="-185738" algn="just">
              <a:buFont typeface="Arial" pitchFamily="34" charset="0"/>
              <a:buChar char="•"/>
            </a:pPr>
            <a:r>
              <a:rPr lang="it-IT" dirty="0" smtClean="0"/>
              <a:t>Si trova a latitudine più elevata (in valore assoluto) dell’ortodromia che congiunge gli stessi punti</a:t>
            </a:r>
          </a:p>
          <a:p>
            <a:pPr marL="1076325" indent="-185738" algn="just">
              <a:buFont typeface="Arial" pitchFamily="34" charset="0"/>
              <a:buChar char="•"/>
            </a:pPr>
            <a:r>
              <a:rPr lang="it-IT" dirty="0" smtClean="0"/>
              <a:t>È speculare all’ortodromia rispetto alla lossodromia</a:t>
            </a:r>
          </a:p>
          <a:p>
            <a:pPr marL="1076325" indent="-185738" algn="just">
              <a:buFont typeface="Arial" pitchFamily="34" charset="0"/>
              <a:buChar char="•"/>
            </a:pPr>
            <a:r>
              <a:rPr lang="it-IT" dirty="0" smtClean="0"/>
              <a:t>Non forma angoli costanti con i meridiani, quindi  va tracciata anch’essa con una spezzata lossodromica</a:t>
            </a:r>
          </a:p>
          <a:p>
            <a:pPr marL="1076325" indent="-185738" algn="just">
              <a:buFont typeface="Arial" pitchFamily="34" charset="0"/>
              <a:buChar char="•"/>
            </a:pPr>
            <a:r>
              <a:rPr lang="it-IT" dirty="0" smtClean="0"/>
              <a:t>Permette, in alcuni casi, di evitare le zone interessate, appunto, da alisei e da correnti.</a:t>
            </a:r>
          </a:p>
          <a:p>
            <a:pPr marL="1076325" indent="-185738" algn="just">
              <a:buFont typeface="Arial" pitchFamily="34" charset="0"/>
              <a:buChar char="•"/>
            </a:pP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3533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Esercizio</a:t>
            </a:r>
          </a:p>
        </p:txBody>
      </p:sp>
      <p:sp>
        <p:nvSpPr>
          <p:cNvPr id="3" name="Rettangolo 2"/>
          <p:cNvSpPr/>
          <p:nvPr/>
        </p:nvSpPr>
        <p:spPr>
          <a:xfrm>
            <a:off x="1187624" y="-27384"/>
            <a:ext cx="1763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b="1" dirty="0">
                <a:solidFill>
                  <a:prstClr val="black"/>
                </a:solidFill>
              </a:rPr>
              <a:t>Partenza </a:t>
            </a:r>
          </a:p>
          <a:p>
            <a:pPr lvl="0"/>
            <a:r>
              <a:rPr lang="it-IT" sz="1200" b="1" dirty="0" smtClean="0">
                <a:solidFill>
                  <a:prstClr val="black"/>
                </a:solidFill>
              </a:rPr>
              <a:t>25°N </a:t>
            </a:r>
            <a:r>
              <a:rPr lang="it-IT" sz="1200" b="1" dirty="0">
                <a:solidFill>
                  <a:prstClr val="black"/>
                </a:solidFill>
              </a:rPr>
              <a:t>– </a:t>
            </a:r>
            <a:r>
              <a:rPr lang="it-IT" sz="1200" b="1" dirty="0" smtClean="0">
                <a:solidFill>
                  <a:prstClr val="black"/>
                </a:solidFill>
              </a:rPr>
              <a:t>141°E</a:t>
            </a:r>
            <a:endParaRPr lang="it-IT" sz="1200" b="1" dirty="0">
              <a:solidFill>
                <a:prstClr val="black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7459787" y="0"/>
            <a:ext cx="1684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b="1" dirty="0">
                <a:solidFill>
                  <a:prstClr val="black"/>
                </a:solidFill>
              </a:rPr>
              <a:t>Arrivo</a:t>
            </a:r>
          </a:p>
          <a:p>
            <a:pPr lvl="0"/>
            <a:r>
              <a:rPr lang="it-IT" sz="1200" b="1" dirty="0" smtClean="0">
                <a:solidFill>
                  <a:prstClr val="black"/>
                </a:solidFill>
              </a:rPr>
              <a:t>10°N </a:t>
            </a:r>
            <a:r>
              <a:rPr lang="it-IT" sz="1200" b="1" dirty="0">
                <a:solidFill>
                  <a:prstClr val="black"/>
                </a:solidFill>
              </a:rPr>
              <a:t>– </a:t>
            </a:r>
            <a:r>
              <a:rPr lang="it-IT" sz="1200" b="1" dirty="0" smtClean="0">
                <a:solidFill>
                  <a:prstClr val="black"/>
                </a:solidFill>
              </a:rPr>
              <a:t>089°W</a:t>
            </a:r>
            <a:endParaRPr lang="it-IT" sz="1200" b="1" dirty="0">
              <a:solidFill>
                <a:prstClr val="black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95536" y="4365104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sz="1400" dirty="0" smtClean="0"/>
              <a:t>Calcolare e tracciare la lossodromia lunghe distanze (</a:t>
            </a:r>
            <a:r>
              <a:rPr lang="it-IT" sz="1400" dirty="0" err="1" smtClean="0"/>
              <a:t>Rv</a:t>
            </a:r>
            <a:r>
              <a:rPr lang="it-IT" sz="1400" dirty="0" smtClean="0"/>
              <a:t> = 097   </a:t>
            </a:r>
            <a:r>
              <a:rPr lang="it-IT" sz="1400" dirty="0" err="1" smtClean="0"/>
              <a:t>d=</a:t>
            </a:r>
            <a:r>
              <a:rPr lang="it-IT" sz="1400" dirty="0" smtClean="0"/>
              <a:t> 7467Nm)</a:t>
            </a:r>
          </a:p>
          <a:p>
            <a:pPr marL="342900" indent="-342900">
              <a:buAutoNum type="arabicParenR"/>
            </a:pPr>
            <a:r>
              <a:rPr lang="it-IT" sz="1400" dirty="0" smtClean="0"/>
              <a:t>Calcolare i dati dell’ortodromia (</a:t>
            </a:r>
            <a:r>
              <a:rPr lang="it-IT" sz="1400" dirty="0" err="1" smtClean="0"/>
              <a:t>Ri</a:t>
            </a:r>
            <a:r>
              <a:rPr lang="it-IT" sz="1400" dirty="0" smtClean="0"/>
              <a:t> 060,7° – </a:t>
            </a:r>
            <a:r>
              <a:rPr lang="it-IT" sz="1400" dirty="0" err="1" smtClean="0"/>
              <a:t>Rf</a:t>
            </a:r>
            <a:r>
              <a:rPr lang="it-IT" sz="1400" dirty="0" smtClean="0"/>
              <a:t> 126,7°– Vertice 38°N/166°W – d = 7201Nm)</a:t>
            </a:r>
          </a:p>
          <a:p>
            <a:pPr marL="342900" indent="-342900">
              <a:buAutoNum type="arabicParenR"/>
            </a:pPr>
            <a:r>
              <a:rPr lang="it-IT" sz="1400" dirty="0" smtClean="0"/>
              <a:t>Calcolare e disegnare la spezzata lossodromica (nel disegno il </a:t>
            </a:r>
            <a:r>
              <a:rPr lang="it-IT" sz="1400" dirty="0" smtClean="0">
                <a:latin typeface="Symbol" pitchFamily="18" charset="2"/>
              </a:rPr>
              <a:t>Dl</a:t>
            </a:r>
            <a:r>
              <a:rPr lang="it-IT" sz="1400" dirty="0" smtClean="0"/>
              <a:t> = 10°)</a:t>
            </a:r>
          </a:p>
          <a:p>
            <a:pPr marL="342900" indent="-342900">
              <a:buAutoNum type="arabicParenR"/>
            </a:pPr>
            <a:r>
              <a:rPr lang="it-IT" sz="1400" dirty="0" smtClean="0"/>
              <a:t>Mettere la squadretta a 90° su ciascuna spezzata lossodromica prendendo come riferimento il nodo di spezzata e tracciare il segmento con angolo di 90° dal nodo di spezzata lossodromica fino alla lossodromia</a:t>
            </a:r>
          </a:p>
          <a:p>
            <a:pPr marL="342900" indent="-342900">
              <a:buAutoNum type="arabicParenR"/>
            </a:pPr>
            <a:r>
              <a:rPr lang="it-IT" sz="1400" dirty="0" smtClean="0"/>
              <a:t>Disegnare dalla parte opposta gli stessi segmenti della stessa lunghezza (sempre rispettando i 90°)</a:t>
            </a:r>
          </a:p>
          <a:p>
            <a:pPr marL="342900" indent="-342900">
              <a:buAutoNum type="arabicParenR"/>
            </a:pPr>
            <a:r>
              <a:rPr lang="it-IT" sz="1400" dirty="0" smtClean="0"/>
              <a:t>Unendo i punti così ottenuti si traccia proprio la “TRACCIA COMPOSITA SPECULARE” (7467Nm)</a:t>
            </a:r>
          </a:p>
          <a:p>
            <a:pPr marL="342900" indent="-342900"/>
            <a:endParaRPr lang="it-IT" sz="1400" dirty="0"/>
          </a:p>
          <a:p>
            <a:pPr marL="342900" indent="-342900"/>
            <a:r>
              <a:rPr lang="it-IT" sz="1400" b="1" dirty="0" smtClean="0"/>
              <a:t>NOTA BENE: il disegno non è preciso ed è stato fatto a solo scopo didattico (non si è tenuto conto neanche della presenza di possibili isole del Pacifico lungo i tre percorsi). </a:t>
            </a:r>
            <a:endParaRPr lang="it-IT" sz="1400" b="1" dirty="0"/>
          </a:p>
        </p:txBody>
      </p:sp>
      <p:cxnSp>
        <p:nvCxnSpPr>
          <p:cNvPr id="33" name="Connettore 2 32"/>
          <p:cNvCxnSpPr>
            <a:stCxn id="2" idx="3"/>
            <a:endCxn id="4" idx="1"/>
          </p:cNvCxnSpPr>
          <p:nvPr/>
        </p:nvCxnSpPr>
        <p:spPr>
          <a:xfrm>
            <a:off x="2520280" y="219998"/>
            <a:ext cx="4939507" cy="10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4087777" y="188640"/>
            <a:ext cx="12763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OCEANO PACIFICO</a:t>
            </a:r>
            <a:endParaRPr lang="it-IT" sz="1100" b="1" dirty="0"/>
          </a:p>
        </p:txBody>
      </p:sp>
      <p:cxnSp>
        <p:nvCxnSpPr>
          <p:cNvPr id="36" name="Connettore 1 35"/>
          <p:cNvCxnSpPr/>
          <p:nvPr/>
        </p:nvCxnSpPr>
        <p:spPr>
          <a:xfrm rot="5820000" flipH="1" flipV="1">
            <a:off x="4173155" y="521535"/>
            <a:ext cx="72008" cy="6660000"/>
          </a:xfrm>
          <a:prstGeom prst="line">
            <a:avLst/>
          </a:prstGeom>
          <a:ln w="1905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ttore 1 37"/>
          <p:cNvCxnSpPr>
            <a:stCxn id="101" idx="4"/>
          </p:cNvCxnSpPr>
          <p:nvPr/>
        </p:nvCxnSpPr>
        <p:spPr>
          <a:xfrm flipH="1">
            <a:off x="899593" y="3196208"/>
            <a:ext cx="494867" cy="30480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 rot="7620000">
            <a:off x="7850314" y="4112630"/>
            <a:ext cx="0" cy="72000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251520" y="4221088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>
            <a:off x="251520" y="3717032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>
            <a:off x="179512" y="3140968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>
            <a:off x="179512" y="2492896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179512" y="1772816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827584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sellaDiTesto 61"/>
          <p:cNvSpPr txBox="1"/>
          <p:nvPr/>
        </p:nvSpPr>
        <p:spPr>
          <a:xfrm>
            <a:off x="611560" y="559713"/>
            <a:ext cx="4138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140E</a:t>
            </a:r>
            <a:endParaRPr lang="it-IT" sz="900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1087282" y="559713"/>
            <a:ext cx="4138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150E</a:t>
            </a:r>
            <a:endParaRPr lang="it-IT" sz="9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1637824" y="559713"/>
            <a:ext cx="4138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160E</a:t>
            </a:r>
            <a:endParaRPr lang="it-IT" sz="900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2123728" y="559713"/>
            <a:ext cx="4138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170E</a:t>
            </a:r>
            <a:endParaRPr lang="it-IT" sz="9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27784" y="55971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180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3131840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170W</a:t>
            </a:r>
            <a:endParaRPr lang="it-IT" sz="900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3654048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160W</a:t>
            </a:r>
            <a:endParaRPr lang="it-IT" sz="9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4158104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150W</a:t>
            </a:r>
            <a:endParaRPr lang="it-IT" sz="900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4662160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140W</a:t>
            </a:r>
            <a:endParaRPr lang="it-IT" sz="900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5119730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130W</a:t>
            </a:r>
            <a:endParaRPr lang="it-IT" sz="9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5652120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120W</a:t>
            </a:r>
            <a:endParaRPr lang="it-IT" sz="900" dirty="0"/>
          </a:p>
        </p:txBody>
      </p:sp>
      <p:sp>
        <p:nvSpPr>
          <p:cNvPr id="73" name="CasellaDiTesto 72"/>
          <p:cNvSpPr txBox="1"/>
          <p:nvPr/>
        </p:nvSpPr>
        <p:spPr>
          <a:xfrm>
            <a:off x="6156176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110W</a:t>
            </a:r>
            <a:endParaRPr lang="it-IT" sz="900" dirty="0"/>
          </a:p>
        </p:txBody>
      </p:sp>
      <p:sp>
        <p:nvSpPr>
          <p:cNvPr id="74" name="CasellaDiTesto 73"/>
          <p:cNvSpPr txBox="1"/>
          <p:nvPr/>
        </p:nvSpPr>
        <p:spPr>
          <a:xfrm>
            <a:off x="6660232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100W</a:t>
            </a:r>
            <a:endParaRPr lang="it-IT" sz="900" dirty="0"/>
          </a:p>
        </p:txBody>
      </p:sp>
      <p:sp>
        <p:nvSpPr>
          <p:cNvPr id="75" name="CasellaDiTesto 74"/>
          <p:cNvSpPr txBox="1"/>
          <p:nvPr/>
        </p:nvSpPr>
        <p:spPr>
          <a:xfrm>
            <a:off x="7164288" y="55971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090W</a:t>
            </a:r>
            <a:endParaRPr lang="it-IT" sz="900" dirty="0"/>
          </a:p>
        </p:txBody>
      </p:sp>
      <p:sp>
        <p:nvSpPr>
          <p:cNvPr id="76" name="CasellaDiTesto 75"/>
          <p:cNvSpPr txBox="1"/>
          <p:nvPr/>
        </p:nvSpPr>
        <p:spPr>
          <a:xfrm>
            <a:off x="8748464" y="3573016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20N</a:t>
            </a:r>
            <a:endParaRPr lang="it-IT" sz="900" dirty="0"/>
          </a:p>
        </p:txBody>
      </p:sp>
      <p:sp>
        <p:nvSpPr>
          <p:cNvPr id="77" name="CasellaDiTesto 76"/>
          <p:cNvSpPr txBox="1"/>
          <p:nvPr/>
        </p:nvSpPr>
        <p:spPr>
          <a:xfrm>
            <a:off x="8748464" y="4134272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10N</a:t>
            </a:r>
            <a:endParaRPr lang="it-IT" sz="900" dirty="0"/>
          </a:p>
        </p:txBody>
      </p:sp>
      <p:sp>
        <p:nvSpPr>
          <p:cNvPr id="78" name="CasellaDiTesto 77"/>
          <p:cNvSpPr txBox="1"/>
          <p:nvPr/>
        </p:nvSpPr>
        <p:spPr>
          <a:xfrm>
            <a:off x="8748464" y="3054152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30N</a:t>
            </a:r>
            <a:endParaRPr lang="it-IT" sz="900" dirty="0"/>
          </a:p>
        </p:txBody>
      </p:sp>
      <p:sp>
        <p:nvSpPr>
          <p:cNvPr id="79" name="CasellaDiTesto 78"/>
          <p:cNvSpPr txBox="1"/>
          <p:nvPr/>
        </p:nvSpPr>
        <p:spPr>
          <a:xfrm>
            <a:off x="8748464" y="2406080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40N</a:t>
            </a:r>
            <a:endParaRPr lang="it-IT" sz="900" dirty="0"/>
          </a:p>
        </p:txBody>
      </p:sp>
      <p:sp>
        <p:nvSpPr>
          <p:cNvPr id="80" name="CasellaDiTesto 79"/>
          <p:cNvSpPr txBox="1"/>
          <p:nvPr/>
        </p:nvSpPr>
        <p:spPr>
          <a:xfrm>
            <a:off x="8770180" y="1686000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50N</a:t>
            </a:r>
            <a:endParaRPr lang="it-IT" sz="900" dirty="0"/>
          </a:p>
        </p:txBody>
      </p:sp>
      <p:cxnSp>
        <p:nvCxnSpPr>
          <p:cNvPr id="81" name="Connettore 1 80"/>
          <p:cNvCxnSpPr/>
          <p:nvPr/>
        </p:nvCxnSpPr>
        <p:spPr>
          <a:xfrm>
            <a:off x="179512" y="980728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1 81"/>
          <p:cNvCxnSpPr/>
          <p:nvPr/>
        </p:nvCxnSpPr>
        <p:spPr>
          <a:xfrm>
            <a:off x="1331640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1 82"/>
          <p:cNvCxnSpPr/>
          <p:nvPr/>
        </p:nvCxnSpPr>
        <p:spPr>
          <a:xfrm>
            <a:off x="1835696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1 83"/>
          <p:cNvCxnSpPr/>
          <p:nvPr/>
        </p:nvCxnSpPr>
        <p:spPr>
          <a:xfrm>
            <a:off x="2339752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1 84"/>
          <p:cNvCxnSpPr/>
          <p:nvPr/>
        </p:nvCxnSpPr>
        <p:spPr>
          <a:xfrm>
            <a:off x="2843808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85"/>
          <p:cNvCxnSpPr/>
          <p:nvPr/>
        </p:nvCxnSpPr>
        <p:spPr>
          <a:xfrm>
            <a:off x="3347864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>
            <a:off x="3851920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1 87"/>
          <p:cNvCxnSpPr/>
          <p:nvPr/>
        </p:nvCxnSpPr>
        <p:spPr>
          <a:xfrm>
            <a:off x="4355976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1 88"/>
          <p:cNvCxnSpPr/>
          <p:nvPr/>
        </p:nvCxnSpPr>
        <p:spPr>
          <a:xfrm>
            <a:off x="4860032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1 89"/>
          <p:cNvCxnSpPr/>
          <p:nvPr/>
        </p:nvCxnSpPr>
        <p:spPr>
          <a:xfrm>
            <a:off x="5364088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1 90"/>
          <p:cNvCxnSpPr/>
          <p:nvPr/>
        </p:nvCxnSpPr>
        <p:spPr>
          <a:xfrm>
            <a:off x="5868144" y="7651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1 91"/>
          <p:cNvCxnSpPr/>
          <p:nvPr/>
        </p:nvCxnSpPr>
        <p:spPr>
          <a:xfrm>
            <a:off x="6372200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1 92"/>
          <p:cNvCxnSpPr/>
          <p:nvPr/>
        </p:nvCxnSpPr>
        <p:spPr>
          <a:xfrm>
            <a:off x="6876256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1 93"/>
          <p:cNvCxnSpPr/>
          <p:nvPr/>
        </p:nvCxnSpPr>
        <p:spPr>
          <a:xfrm>
            <a:off x="7380312" y="764704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e 96"/>
          <p:cNvSpPr/>
          <p:nvPr/>
        </p:nvSpPr>
        <p:spPr>
          <a:xfrm>
            <a:off x="3347864" y="2492896"/>
            <a:ext cx="288032" cy="28803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b="1" dirty="0" smtClean="0"/>
              <a:t>·</a:t>
            </a:r>
            <a:endParaRPr lang="it-IT" sz="3200" b="1" dirty="0"/>
          </a:p>
        </p:txBody>
      </p:sp>
      <p:sp>
        <p:nvSpPr>
          <p:cNvPr id="100" name="Figura a mano libera 99"/>
          <p:cNvSpPr/>
          <p:nvPr/>
        </p:nvSpPr>
        <p:spPr>
          <a:xfrm>
            <a:off x="3489960" y="2636912"/>
            <a:ext cx="4034368" cy="1576948"/>
          </a:xfrm>
          <a:custGeom>
            <a:avLst/>
            <a:gdLst>
              <a:gd name="connsiteX0" fmla="*/ 0 w 4084320"/>
              <a:gd name="connsiteY0" fmla="*/ 0 h 2209800"/>
              <a:gd name="connsiteX1" fmla="*/ 480060 w 4084320"/>
              <a:gd name="connsiteY1" fmla="*/ 7620 h 2209800"/>
              <a:gd name="connsiteX2" fmla="*/ 1028700 w 4084320"/>
              <a:gd name="connsiteY2" fmla="*/ 76200 h 2209800"/>
              <a:gd name="connsiteX3" fmla="*/ 1524000 w 4084320"/>
              <a:gd name="connsiteY3" fmla="*/ 213360 h 2209800"/>
              <a:gd name="connsiteX4" fmla="*/ 1973580 w 4084320"/>
              <a:gd name="connsiteY4" fmla="*/ 388620 h 2209800"/>
              <a:gd name="connsiteX5" fmla="*/ 2506980 w 4084320"/>
              <a:gd name="connsiteY5" fmla="*/ 662940 h 2209800"/>
              <a:gd name="connsiteX6" fmla="*/ 3002280 w 4084320"/>
              <a:gd name="connsiteY6" fmla="*/ 998220 h 2209800"/>
              <a:gd name="connsiteX7" fmla="*/ 3467100 w 4084320"/>
              <a:gd name="connsiteY7" fmla="*/ 1417320 h 2209800"/>
              <a:gd name="connsiteX8" fmla="*/ 3962400 w 4084320"/>
              <a:gd name="connsiteY8" fmla="*/ 1988820 h 2209800"/>
              <a:gd name="connsiteX9" fmla="*/ 4084320 w 4084320"/>
              <a:gd name="connsiteY9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84320" h="2209800">
                <a:moveTo>
                  <a:pt x="0" y="0"/>
                </a:moveTo>
                <a:lnTo>
                  <a:pt x="480060" y="7620"/>
                </a:lnTo>
                <a:lnTo>
                  <a:pt x="1028700" y="76200"/>
                </a:lnTo>
                <a:lnTo>
                  <a:pt x="1524000" y="213360"/>
                </a:lnTo>
                <a:lnTo>
                  <a:pt x="1973580" y="388620"/>
                </a:lnTo>
                <a:lnTo>
                  <a:pt x="2506980" y="662940"/>
                </a:lnTo>
                <a:lnTo>
                  <a:pt x="3002280" y="998220"/>
                </a:lnTo>
                <a:lnTo>
                  <a:pt x="3467100" y="1417320"/>
                </a:lnTo>
                <a:lnTo>
                  <a:pt x="3962400" y="1988820"/>
                </a:lnTo>
                <a:lnTo>
                  <a:pt x="4084320" y="22098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Figura a mano libera 100"/>
          <p:cNvSpPr/>
          <p:nvPr/>
        </p:nvSpPr>
        <p:spPr>
          <a:xfrm>
            <a:off x="891540" y="2647568"/>
            <a:ext cx="2606040" cy="853440"/>
          </a:xfrm>
          <a:custGeom>
            <a:avLst/>
            <a:gdLst>
              <a:gd name="connsiteX0" fmla="*/ 2606040 w 2606040"/>
              <a:gd name="connsiteY0" fmla="*/ 0 h 853440"/>
              <a:gd name="connsiteX1" fmla="*/ 2057400 w 2606040"/>
              <a:gd name="connsiteY1" fmla="*/ 38100 h 853440"/>
              <a:gd name="connsiteX2" fmla="*/ 1539240 w 2606040"/>
              <a:gd name="connsiteY2" fmla="*/ 144780 h 853440"/>
              <a:gd name="connsiteX3" fmla="*/ 1066800 w 2606040"/>
              <a:gd name="connsiteY3" fmla="*/ 297180 h 853440"/>
              <a:gd name="connsiteX4" fmla="*/ 502920 w 2606040"/>
              <a:gd name="connsiteY4" fmla="*/ 548640 h 853440"/>
              <a:gd name="connsiteX5" fmla="*/ 114300 w 2606040"/>
              <a:gd name="connsiteY5" fmla="*/ 784860 h 853440"/>
              <a:gd name="connsiteX6" fmla="*/ 0 w 2606040"/>
              <a:gd name="connsiteY6" fmla="*/ 853440 h 85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6040" h="853440">
                <a:moveTo>
                  <a:pt x="2606040" y="0"/>
                </a:moveTo>
                <a:lnTo>
                  <a:pt x="2057400" y="38100"/>
                </a:lnTo>
                <a:lnTo>
                  <a:pt x="1539240" y="144780"/>
                </a:lnTo>
                <a:lnTo>
                  <a:pt x="1066800" y="297180"/>
                </a:lnTo>
                <a:lnTo>
                  <a:pt x="502920" y="548640"/>
                </a:lnTo>
                <a:lnTo>
                  <a:pt x="114300" y="784860"/>
                </a:lnTo>
                <a:lnTo>
                  <a:pt x="0" y="8534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1 104"/>
          <p:cNvCxnSpPr>
            <a:stCxn id="101" idx="4"/>
          </p:cNvCxnSpPr>
          <p:nvPr/>
        </p:nvCxnSpPr>
        <p:spPr>
          <a:xfrm>
            <a:off x="1394460" y="3196208"/>
            <a:ext cx="153204" cy="376808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1 106"/>
          <p:cNvCxnSpPr>
            <a:stCxn id="101" idx="3"/>
          </p:cNvCxnSpPr>
          <p:nvPr/>
        </p:nvCxnSpPr>
        <p:spPr>
          <a:xfrm>
            <a:off x="1958340" y="2944748"/>
            <a:ext cx="237396" cy="700276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1 112"/>
          <p:cNvCxnSpPr>
            <a:stCxn id="101" idx="2"/>
          </p:cNvCxnSpPr>
          <p:nvPr/>
        </p:nvCxnSpPr>
        <p:spPr>
          <a:xfrm>
            <a:off x="2430780" y="2792348"/>
            <a:ext cx="197004" cy="852676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>
            <a:stCxn id="101" idx="1"/>
          </p:cNvCxnSpPr>
          <p:nvPr/>
        </p:nvCxnSpPr>
        <p:spPr>
          <a:xfrm>
            <a:off x="2948940" y="2685668"/>
            <a:ext cx="182900" cy="1031364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1 117"/>
          <p:cNvCxnSpPr/>
          <p:nvPr/>
        </p:nvCxnSpPr>
        <p:spPr>
          <a:xfrm>
            <a:off x="3491880" y="2636912"/>
            <a:ext cx="1920" cy="1152128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1 119"/>
          <p:cNvCxnSpPr>
            <a:stCxn id="100" idx="1"/>
          </p:cNvCxnSpPr>
          <p:nvPr/>
        </p:nvCxnSpPr>
        <p:spPr>
          <a:xfrm flipH="1">
            <a:off x="3923928" y="2642350"/>
            <a:ext cx="40221" cy="1218698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ttore 1 123"/>
          <p:cNvCxnSpPr>
            <a:stCxn id="100" idx="2"/>
          </p:cNvCxnSpPr>
          <p:nvPr/>
        </p:nvCxnSpPr>
        <p:spPr>
          <a:xfrm flipH="1">
            <a:off x="4427984" y="2691290"/>
            <a:ext cx="78095" cy="1169758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1 125"/>
          <p:cNvCxnSpPr>
            <a:stCxn id="100" idx="3"/>
          </p:cNvCxnSpPr>
          <p:nvPr/>
        </p:nvCxnSpPr>
        <p:spPr>
          <a:xfrm flipH="1">
            <a:off x="4788024" y="2789169"/>
            <a:ext cx="207297" cy="1143887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1 127"/>
          <p:cNvCxnSpPr>
            <a:stCxn id="100" idx="4"/>
          </p:cNvCxnSpPr>
          <p:nvPr/>
        </p:nvCxnSpPr>
        <p:spPr>
          <a:xfrm flipH="1">
            <a:off x="5148064" y="2914237"/>
            <a:ext cx="291339" cy="1018819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1 129"/>
          <p:cNvCxnSpPr>
            <a:stCxn id="100" idx="5"/>
          </p:cNvCxnSpPr>
          <p:nvPr/>
        </p:nvCxnSpPr>
        <p:spPr>
          <a:xfrm flipH="1">
            <a:off x="5580112" y="3109996"/>
            <a:ext cx="386168" cy="895068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1 131"/>
          <p:cNvCxnSpPr>
            <a:stCxn id="100" idx="6"/>
          </p:cNvCxnSpPr>
          <p:nvPr/>
        </p:nvCxnSpPr>
        <p:spPr>
          <a:xfrm flipH="1">
            <a:off x="6084168" y="3349257"/>
            <a:ext cx="371354" cy="727815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1 135"/>
          <p:cNvCxnSpPr>
            <a:stCxn id="100" idx="7"/>
          </p:cNvCxnSpPr>
          <p:nvPr/>
        </p:nvCxnSpPr>
        <p:spPr>
          <a:xfrm flipH="1">
            <a:off x="6588224" y="3648334"/>
            <a:ext cx="326433" cy="500746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ttore 1 137"/>
          <p:cNvCxnSpPr>
            <a:stCxn id="100" idx="8"/>
          </p:cNvCxnSpPr>
          <p:nvPr/>
        </p:nvCxnSpPr>
        <p:spPr>
          <a:xfrm flipH="1">
            <a:off x="7308304" y="4056165"/>
            <a:ext cx="95595" cy="164923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CasellaDiTesto 138"/>
          <p:cNvSpPr txBox="1"/>
          <p:nvPr/>
        </p:nvSpPr>
        <p:spPr>
          <a:xfrm>
            <a:off x="3203848" y="2276872"/>
            <a:ext cx="5196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/>
              <a:t>Vertice</a:t>
            </a:r>
            <a:endParaRPr lang="it-IT" sz="900" dirty="0"/>
          </a:p>
        </p:txBody>
      </p:sp>
      <p:cxnSp>
        <p:nvCxnSpPr>
          <p:cNvPr id="140" name="Connettore 1 139"/>
          <p:cNvCxnSpPr/>
          <p:nvPr/>
        </p:nvCxnSpPr>
        <p:spPr>
          <a:xfrm>
            <a:off x="1250444" y="2836168"/>
            <a:ext cx="153204" cy="376808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1 140"/>
          <p:cNvCxnSpPr>
            <a:endCxn id="101" idx="3"/>
          </p:cNvCxnSpPr>
          <p:nvPr/>
        </p:nvCxnSpPr>
        <p:spPr>
          <a:xfrm>
            <a:off x="1742316" y="2224668"/>
            <a:ext cx="216024" cy="720080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ttore 1 141"/>
          <p:cNvCxnSpPr>
            <a:endCxn id="101" idx="2"/>
          </p:cNvCxnSpPr>
          <p:nvPr/>
        </p:nvCxnSpPr>
        <p:spPr>
          <a:xfrm>
            <a:off x="2214756" y="1928252"/>
            <a:ext cx="216024" cy="864096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ttore 1 144"/>
          <p:cNvCxnSpPr>
            <a:endCxn id="101" idx="1"/>
          </p:cNvCxnSpPr>
          <p:nvPr/>
        </p:nvCxnSpPr>
        <p:spPr>
          <a:xfrm>
            <a:off x="2771800" y="1628800"/>
            <a:ext cx="177140" cy="1056868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1 146"/>
          <p:cNvCxnSpPr/>
          <p:nvPr/>
        </p:nvCxnSpPr>
        <p:spPr>
          <a:xfrm>
            <a:off x="3491880" y="1484784"/>
            <a:ext cx="1920" cy="1152128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1 147"/>
          <p:cNvCxnSpPr>
            <a:endCxn id="100" idx="1"/>
          </p:cNvCxnSpPr>
          <p:nvPr/>
        </p:nvCxnSpPr>
        <p:spPr>
          <a:xfrm flipH="1">
            <a:off x="3964149" y="1412776"/>
            <a:ext cx="63575" cy="1229574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1 149"/>
          <p:cNvCxnSpPr>
            <a:endCxn id="100" idx="2"/>
          </p:cNvCxnSpPr>
          <p:nvPr/>
        </p:nvCxnSpPr>
        <p:spPr>
          <a:xfrm flipH="1">
            <a:off x="4506079" y="1484784"/>
            <a:ext cx="65921" cy="1206506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ttore 1 151"/>
          <p:cNvCxnSpPr>
            <a:endCxn id="100" idx="3"/>
          </p:cNvCxnSpPr>
          <p:nvPr/>
        </p:nvCxnSpPr>
        <p:spPr>
          <a:xfrm flipH="1">
            <a:off x="4995321" y="1628800"/>
            <a:ext cx="216025" cy="1160369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ttore 1 153"/>
          <p:cNvCxnSpPr>
            <a:endCxn id="100" idx="4"/>
          </p:cNvCxnSpPr>
          <p:nvPr/>
        </p:nvCxnSpPr>
        <p:spPr>
          <a:xfrm flipH="1">
            <a:off x="5439403" y="1844824"/>
            <a:ext cx="356733" cy="1069413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ttore 1 155"/>
          <p:cNvCxnSpPr>
            <a:endCxn id="100" idx="5"/>
          </p:cNvCxnSpPr>
          <p:nvPr/>
        </p:nvCxnSpPr>
        <p:spPr>
          <a:xfrm flipH="1">
            <a:off x="5966280" y="2204864"/>
            <a:ext cx="405920" cy="905132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ttore 1 157"/>
          <p:cNvCxnSpPr>
            <a:endCxn id="100" idx="6"/>
          </p:cNvCxnSpPr>
          <p:nvPr/>
        </p:nvCxnSpPr>
        <p:spPr>
          <a:xfrm flipH="1">
            <a:off x="6455522" y="2629177"/>
            <a:ext cx="360040" cy="720080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1 159"/>
          <p:cNvCxnSpPr>
            <a:endCxn id="100" idx="7"/>
          </p:cNvCxnSpPr>
          <p:nvPr/>
        </p:nvCxnSpPr>
        <p:spPr>
          <a:xfrm flipH="1">
            <a:off x="6914657" y="3144278"/>
            <a:ext cx="321640" cy="504056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1 162"/>
          <p:cNvCxnSpPr>
            <a:endCxn id="100" idx="8"/>
          </p:cNvCxnSpPr>
          <p:nvPr/>
        </p:nvCxnSpPr>
        <p:spPr>
          <a:xfrm flipH="1">
            <a:off x="7403899" y="3912149"/>
            <a:ext cx="72009" cy="144016"/>
          </a:xfrm>
          <a:prstGeom prst="line">
            <a:avLst/>
          </a:prstGeom>
          <a:ln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Figura a mano libera 171"/>
          <p:cNvSpPr/>
          <p:nvPr/>
        </p:nvSpPr>
        <p:spPr>
          <a:xfrm>
            <a:off x="895350" y="1403350"/>
            <a:ext cx="6635750" cy="2813050"/>
          </a:xfrm>
          <a:custGeom>
            <a:avLst/>
            <a:gdLst>
              <a:gd name="connsiteX0" fmla="*/ 0 w 6635750"/>
              <a:gd name="connsiteY0" fmla="*/ 2076450 h 2813050"/>
              <a:gd name="connsiteX1" fmla="*/ 355600 w 6635750"/>
              <a:gd name="connsiteY1" fmla="*/ 1435100 h 2813050"/>
              <a:gd name="connsiteX2" fmla="*/ 850900 w 6635750"/>
              <a:gd name="connsiteY2" fmla="*/ 825500 h 2813050"/>
              <a:gd name="connsiteX3" fmla="*/ 1327150 w 6635750"/>
              <a:gd name="connsiteY3" fmla="*/ 520700 h 2813050"/>
              <a:gd name="connsiteX4" fmla="*/ 1879600 w 6635750"/>
              <a:gd name="connsiteY4" fmla="*/ 228600 h 2813050"/>
              <a:gd name="connsiteX5" fmla="*/ 2603500 w 6635750"/>
              <a:gd name="connsiteY5" fmla="*/ 76200 h 2813050"/>
              <a:gd name="connsiteX6" fmla="*/ 3149600 w 6635750"/>
              <a:gd name="connsiteY6" fmla="*/ 0 h 2813050"/>
              <a:gd name="connsiteX7" fmla="*/ 3683000 w 6635750"/>
              <a:gd name="connsiteY7" fmla="*/ 82550 h 2813050"/>
              <a:gd name="connsiteX8" fmla="*/ 4324350 w 6635750"/>
              <a:gd name="connsiteY8" fmla="*/ 222250 h 2813050"/>
              <a:gd name="connsiteX9" fmla="*/ 4914900 w 6635750"/>
              <a:gd name="connsiteY9" fmla="*/ 438150 h 2813050"/>
              <a:gd name="connsiteX10" fmla="*/ 5486400 w 6635750"/>
              <a:gd name="connsiteY10" fmla="*/ 800100 h 2813050"/>
              <a:gd name="connsiteX11" fmla="*/ 5937250 w 6635750"/>
              <a:gd name="connsiteY11" fmla="*/ 1225550 h 2813050"/>
              <a:gd name="connsiteX12" fmla="*/ 6343650 w 6635750"/>
              <a:gd name="connsiteY12" fmla="*/ 1733550 h 2813050"/>
              <a:gd name="connsiteX13" fmla="*/ 6591300 w 6635750"/>
              <a:gd name="connsiteY13" fmla="*/ 2501900 h 2813050"/>
              <a:gd name="connsiteX14" fmla="*/ 6635750 w 6635750"/>
              <a:gd name="connsiteY14" fmla="*/ 2813050 h 281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35750" h="2813050">
                <a:moveTo>
                  <a:pt x="0" y="2076450"/>
                </a:moveTo>
                <a:lnTo>
                  <a:pt x="355600" y="1435100"/>
                </a:lnTo>
                <a:lnTo>
                  <a:pt x="850900" y="825500"/>
                </a:lnTo>
                <a:lnTo>
                  <a:pt x="1327150" y="520700"/>
                </a:lnTo>
                <a:lnTo>
                  <a:pt x="1879600" y="228600"/>
                </a:lnTo>
                <a:lnTo>
                  <a:pt x="2603500" y="76200"/>
                </a:lnTo>
                <a:lnTo>
                  <a:pt x="3149600" y="0"/>
                </a:lnTo>
                <a:lnTo>
                  <a:pt x="3683000" y="82550"/>
                </a:lnTo>
                <a:lnTo>
                  <a:pt x="4324350" y="222250"/>
                </a:lnTo>
                <a:lnTo>
                  <a:pt x="4914900" y="438150"/>
                </a:lnTo>
                <a:lnTo>
                  <a:pt x="5486400" y="800100"/>
                </a:lnTo>
                <a:lnTo>
                  <a:pt x="5937250" y="1225550"/>
                </a:lnTo>
                <a:lnTo>
                  <a:pt x="6343650" y="1733550"/>
                </a:lnTo>
                <a:lnTo>
                  <a:pt x="6591300" y="2501900"/>
                </a:lnTo>
                <a:lnTo>
                  <a:pt x="6635750" y="2813050"/>
                </a:lnTo>
              </a:path>
            </a:pathLst>
          </a:cu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3" name="CasellaDiTesto 172"/>
          <p:cNvSpPr txBox="1"/>
          <p:nvPr/>
        </p:nvSpPr>
        <p:spPr>
          <a:xfrm rot="378284">
            <a:off x="2186704" y="3684903"/>
            <a:ext cx="1080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LOSSODROMIA</a:t>
            </a:r>
            <a:endParaRPr lang="it-IT" sz="1100" b="1" dirty="0"/>
          </a:p>
        </p:txBody>
      </p:sp>
      <p:sp>
        <p:nvSpPr>
          <p:cNvPr id="174" name="CasellaDiTesto 173"/>
          <p:cNvSpPr txBox="1"/>
          <p:nvPr/>
        </p:nvSpPr>
        <p:spPr>
          <a:xfrm rot="480295">
            <a:off x="3702929" y="2278033"/>
            <a:ext cx="17331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>
                <a:solidFill>
                  <a:schemeClr val="accent1">
                    <a:lumMod val="75000"/>
                  </a:schemeClr>
                </a:solidFill>
              </a:rPr>
              <a:t>Spezzata LOSSODROMICA </a:t>
            </a:r>
          </a:p>
          <a:p>
            <a:pPr algn="ctr"/>
            <a:r>
              <a:rPr lang="it-IT" sz="1100" b="1" dirty="0" smtClean="0">
                <a:solidFill>
                  <a:schemeClr val="accent1">
                    <a:lumMod val="75000"/>
                  </a:schemeClr>
                </a:solidFill>
              </a:rPr>
              <a:t>(Ortodromia)</a:t>
            </a:r>
            <a:endParaRPr lang="it-IT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5" name="CasellaDiTesto 174"/>
          <p:cNvSpPr txBox="1"/>
          <p:nvPr/>
        </p:nvSpPr>
        <p:spPr>
          <a:xfrm rot="20311954">
            <a:off x="2026146" y="1201383"/>
            <a:ext cx="12875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>
                <a:solidFill>
                  <a:srgbClr val="00B050"/>
                </a:solidFill>
              </a:rPr>
              <a:t>Traccia Composita </a:t>
            </a:r>
          </a:p>
          <a:p>
            <a:pPr algn="ctr"/>
            <a:r>
              <a:rPr lang="it-IT" sz="1100" b="1" dirty="0" smtClean="0">
                <a:solidFill>
                  <a:srgbClr val="00B050"/>
                </a:solidFill>
              </a:rPr>
              <a:t>SPECULARE</a:t>
            </a:r>
            <a:endParaRPr lang="it-IT" sz="11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4" grpId="0"/>
      <p:bldP spid="97" grpId="0" animBg="1"/>
      <p:bldP spid="100" grpId="0" animBg="1"/>
      <p:bldP spid="101" grpId="0" animBg="1"/>
      <p:bldP spid="139" grpId="0"/>
      <p:bldP spid="172" grpId="0" animBg="1"/>
      <p:bldP spid="173" grpId="0"/>
      <p:bldP spid="174" grpId="0"/>
      <p:bldP spid="17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402</Words>
  <Application>Microsoft Office PowerPoint</Application>
  <PresentationFormat>Presentazione su schermo (4:3)</PresentationFormat>
  <Paragraphs>50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16</cp:revision>
  <dcterms:created xsi:type="dcterms:W3CDTF">2018-01-02T18:48:11Z</dcterms:created>
  <dcterms:modified xsi:type="dcterms:W3CDTF">2018-01-03T01:01:39Z</dcterms:modified>
</cp:coreProperties>
</file>