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93" autoAdjust="0"/>
  </p:normalViewPr>
  <p:slideViewPr>
    <p:cSldViewPr>
      <p:cViewPr varScale="1">
        <p:scale>
          <a:sx n="82" d="100"/>
          <a:sy n="82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351D0-E305-41F7-931C-FD7962533514}" type="datetimeFigureOut">
              <a:rPr lang="it-IT" smtClean="0"/>
              <a:pPr/>
              <a:t>20/08/2020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5F4A5-A549-47FB-92D2-128BA23C191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9512" y="188640"/>
            <a:ext cx="605403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/>
              <a:t>RADAR</a:t>
            </a:r>
          </a:p>
          <a:p>
            <a:r>
              <a:rPr lang="it-IT" sz="3200" dirty="0" smtClean="0"/>
              <a:t>Uso di EBL (</a:t>
            </a:r>
            <a:r>
              <a:rPr lang="it-IT" sz="3200" dirty="0" smtClean="0"/>
              <a:t>Electronic </a:t>
            </a:r>
            <a:r>
              <a:rPr lang="it-IT" sz="3200" dirty="0" err="1" smtClean="0"/>
              <a:t>Bearing</a:t>
            </a:r>
            <a:r>
              <a:rPr lang="it-IT" sz="3200" dirty="0" smtClean="0"/>
              <a:t> </a:t>
            </a:r>
            <a:r>
              <a:rPr lang="it-IT" sz="3200" dirty="0" err="1" smtClean="0"/>
              <a:t>Line</a:t>
            </a:r>
            <a:r>
              <a:rPr lang="it-IT" sz="3200" dirty="0" smtClean="0"/>
              <a:t>)</a:t>
            </a:r>
          </a:p>
          <a:p>
            <a:r>
              <a:rPr lang="it-IT" sz="3200" dirty="0" smtClean="0"/>
              <a:t>e VRM (</a:t>
            </a:r>
            <a:r>
              <a:rPr lang="it-IT" sz="3200" dirty="0" err="1" smtClean="0"/>
              <a:t>Variable</a:t>
            </a:r>
            <a:r>
              <a:rPr lang="it-IT" sz="3200" dirty="0" smtClean="0"/>
              <a:t> </a:t>
            </a:r>
            <a:r>
              <a:rPr lang="it-IT" sz="3200" dirty="0" err="1" smtClean="0"/>
              <a:t>Range</a:t>
            </a:r>
            <a:r>
              <a:rPr lang="it-IT" sz="3200" dirty="0" smtClean="0"/>
              <a:t> </a:t>
            </a:r>
            <a:r>
              <a:rPr lang="it-IT" sz="3200" dirty="0" err="1" smtClean="0"/>
              <a:t>Marker</a:t>
            </a:r>
            <a:r>
              <a:rPr lang="it-IT" sz="3200" dirty="0" smtClean="0"/>
              <a:t>)</a:t>
            </a:r>
            <a:endParaRPr lang="it-IT" sz="32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51520" y="1929021"/>
            <a:ext cx="3816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Nei moderni Radar </a:t>
            </a:r>
            <a:r>
              <a:rPr lang="it-IT" sz="1600" dirty="0" smtClean="0"/>
              <a:t>(bande </a:t>
            </a:r>
            <a:r>
              <a:rPr lang="it-IT" sz="1600" dirty="0" err="1" smtClean="0"/>
              <a:t>X-Ray</a:t>
            </a:r>
            <a:r>
              <a:rPr lang="it-IT" sz="1600" dirty="0" smtClean="0"/>
              <a:t> e Sierra) </a:t>
            </a:r>
            <a:r>
              <a:rPr lang="it-IT" sz="1600" dirty="0" smtClean="0"/>
              <a:t>è possibile posizionare almeno 2 EBL, su qualsiasi rilevamento (vero o polare semicircolare a seconda della visualizzazione).</a:t>
            </a:r>
          </a:p>
          <a:p>
            <a:endParaRPr lang="it-IT" sz="1600" dirty="0"/>
          </a:p>
          <a:p>
            <a:r>
              <a:rPr lang="it-IT" sz="1600" dirty="0" smtClean="0"/>
              <a:t>È possibile inoltre posizionare almeno 2 VRM a qualsiasi distanza dalla nave</a:t>
            </a:r>
          </a:p>
          <a:p>
            <a:endParaRPr lang="it-IT" sz="1600" dirty="0" smtClean="0"/>
          </a:p>
          <a:p>
            <a:r>
              <a:rPr lang="it-IT" sz="1600" dirty="0" smtClean="0"/>
              <a:t>Entrambi (EBL e VRM) possono essere posizionati “</a:t>
            </a:r>
            <a:r>
              <a:rPr lang="it-IT" sz="1600" dirty="0" err="1" smtClean="0"/>
              <a:t>Off-Centre</a:t>
            </a:r>
            <a:r>
              <a:rPr lang="it-IT" sz="1600" dirty="0" smtClean="0"/>
              <a:t>” cioè su un qualsiasi punto fuori centro</a:t>
            </a:r>
          </a:p>
          <a:p>
            <a:endParaRPr lang="it-IT" sz="1600" dirty="0"/>
          </a:p>
          <a:p>
            <a:r>
              <a:rPr lang="it-IT" sz="1600" dirty="0" smtClean="0"/>
              <a:t>Nella presentazione si riporta il caso del controllo della manovra evasiva preventiva (prima che entrino in vigore le </a:t>
            </a:r>
            <a:r>
              <a:rPr lang="it-IT" sz="1600" dirty="0" err="1" smtClean="0"/>
              <a:t>colregs</a:t>
            </a:r>
            <a:r>
              <a:rPr lang="it-IT" sz="1600" dirty="0" smtClean="0"/>
              <a:t>) in un caso di rotte incrociate (“</a:t>
            </a:r>
            <a:r>
              <a:rPr lang="it-IT" sz="1600" dirty="0" err="1" smtClean="0"/>
              <a:t>crossing</a:t>
            </a:r>
            <a:r>
              <a:rPr lang="it-IT" sz="1600" dirty="0" smtClean="0"/>
              <a:t> situation”)</a:t>
            </a:r>
            <a:endParaRPr lang="it-IT" sz="1600" dirty="0"/>
          </a:p>
        </p:txBody>
      </p:sp>
      <p:sp>
        <p:nvSpPr>
          <p:cNvPr id="6" name="AutoShape 41"/>
          <p:cNvSpPr>
            <a:spLocks noChangeArrowheads="1"/>
          </p:cNvSpPr>
          <p:nvPr/>
        </p:nvSpPr>
        <p:spPr bwMode="auto">
          <a:xfrm rot="-5400000">
            <a:off x="5507434" y="4221758"/>
            <a:ext cx="576263" cy="142875"/>
          </a:xfrm>
          <a:prstGeom prst="flowChartDelay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7" name="Oval 42"/>
          <p:cNvSpPr>
            <a:spLocks noChangeArrowheads="1"/>
          </p:cNvSpPr>
          <p:nvPr/>
        </p:nvSpPr>
        <p:spPr bwMode="auto">
          <a:xfrm>
            <a:off x="5867003" y="4220964"/>
            <a:ext cx="73025" cy="730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8" name="Oval 43"/>
          <p:cNvSpPr>
            <a:spLocks noChangeArrowheads="1"/>
          </p:cNvSpPr>
          <p:nvPr/>
        </p:nvSpPr>
        <p:spPr bwMode="auto">
          <a:xfrm>
            <a:off x="5651103" y="4220964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7452320" y="5661248"/>
            <a:ext cx="8640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dirty="0" smtClean="0"/>
              <a:t>Distanza modificabile dall’utente</a:t>
            </a:r>
            <a:endParaRPr lang="it-IT" sz="9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5364088" y="1844824"/>
            <a:ext cx="8640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dirty="0" smtClean="0"/>
              <a:t>Rilevamento modificabile dall’utente</a:t>
            </a:r>
            <a:endParaRPr lang="it-IT" sz="900" dirty="0"/>
          </a:p>
        </p:txBody>
      </p:sp>
      <p:grpSp>
        <p:nvGrpSpPr>
          <p:cNvPr id="22" name="Gruppo 21"/>
          <p:cNvGrpSpPr/>
          <p:nvPr/>
        </p:nvGrpSpPr>
        <p:grpSpPr>
          <a:xfrm>
            <a:off x="5796136" y="2348880"/>
            <a:ext cx="0" cy="3960440"/>
            <a:chOff x="7380312" y="2348880"/>
            <a:chExt cx="0" cy="3960440"/>
          </a:xfrm>
        </p:grpSpPr>
        <p:cxnSp>
          <p:nvCxnSpPr>
            <p:cNvPr id="20" name="Connettore 1 19"/>
            <p:cNvCxnSpPr/>
            <p:nvPr/>
          </p:nvCxnSpPr>
          <p:spPr>
            <a:xfrm>
              <a:off x="7380312" y="2348880"/>
              <a:ext cx="0" cy="3960440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>
              <a:off x="7380312" y="4329320"/>
              <a:ext cx="0" cy="198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uppo 22"/>
          <p:cNvGrpSpPr/>
          <p:nvPr/>
        </p:nvGrpSpPr>
        <p:grpSpPr>
          <a:xfrm>
            <a:off x="5796136" y="2348880"/>
            <a:ext cx="0" cy="3960440"/>
            <a:chOff x="7380312" y="2348880"/>
            <a:chExt cx="0" cy="3960440"/>
          </a:xfrm>
        </p:grpSpPr>
        <p:cxnSp>
          <p:nvCxnSpPr>
            <p:cNvPr id="24" name="Connettore 1 23"/>
            <p:cNvCxnSpPr/>
            <p:nvPr/>
          </p:nvCxnSpPr>
          <p:spPr>
            <a:xfrm>
              <a:off x="7380312" y="2348880"/>
              <a:ext cx="0" cy="3960440"/>
            </a:xfrm>
            <a:prstGeom prst="line">
              <a:avLst/>
            </a:prstGeom>
            <a:ln>
              <a:prstDash val="lgDashDot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/>
            <p:nvPr/>
          </p:nvCxnSpPr>
          <p:spPr>
            <a:xfrm>
              <a:off x="7380312" y="4329320"/>
              <a:ext cx="0" cy="198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Ovale 26"/>
          <p:cNvSpPr/>
          <p:nvPr/>
        </p:nvSpPr>
        <p:spPr>
          <a:xfrm>
            <a:off x="4788024" y="3356992"/>
            <a:ext cx="2016224" cy="2016224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4788024" y="3356992"/>
            <a:ext cx="2016224" cy="2016224"/>
          </a:xfrm>
          <a:prstGeom prst="ellipse">
            <a:avLst/>
          </a:prstGeom>
          <a:noFill/>
          <a:ln>
            <a:prstDash val="lgDashDot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8" name="Gruppo 17"/>
          <p:cNvGrpSpPr/>
          <p:nvPr/>
        </p:nvGrpSpPr>
        <p:grpSpPr>
          <a:xfrm>
            <a:off x="7596336" y="692696"/>
            <a:ext cx="0" cy="3960440"/>
            <a:chOff x="7380312" y="2348880"/>
            <a:chExt cx="0" cy="3960440"/>
          </a:xfrm>
        </p:grpSpPr>
        <p:cxnSp>
          <p:nvCxnSpPr>
            <p:cNvPr id="26" name="Connettore 1 25"/>
            <p:cNvCxnSpPr/>
            <p:nvPr/>
          </p:nvCxnSpPr>
          <p:spPr>
            <a:xfrm>
              <a:off x="7380312" y="2348880"/>
              <a:ext cx="0" cy="3960440"/>
            </a:xfrm>
            <a:prstGeom prst="line">
              <a:avLst/>
            </a:prstGeom>
            <a:ln>
              <a:prstDash val="lgDashDot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ttore 1 28"/>
            <p:cNvCxnSpPr/>
            <p:nvPr/>
          </p:nvCxnSpPr>
          <p:spPr>
            <a:xfrm>
              <a:off x="7380312" y="4329320"/>
              <a:ext cx="0" cy="1980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Ovale 29"/>
          <p:cNvSpPr/>
          <p:nvPr/>
        </p:nvSpPr>
        <p:spPr>
          <a:xfrm>
            <a:off x="6588224" y="1700808"/>
            <a:ext cx="2016224" cy="2016224"/>
          </a:xfrm>
          <a:prstGeom prst="ellipse">
            <a:avLst/>
          </a:prstGeom>
          <a:noFill/>
          <a:ln>
            <a:prstDash val="lgDashDot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8279904" y="3501008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dirty="0" err="1" smtClean="0"/>
              <a:t>Off-Centre</a:t>
            </a:r>
            <a:endParaRPr lang="it-IT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mph" presetSubtype="0" repeatCount="2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repeatCount="2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mph" presetSubtype="0" repeatCount="2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7" grpId="0"/>
      <p:bldP spid="19" grpId="0"/>
      <p:bldP spid="27" grpId="0" animBg="1"/>
      <p:bldP spid="27" grpId="1" animBg="1"/>
      <p:bldP spid="28" grpId="0" animBg="1"/>
      <p:bldP spid="28" grpId="1" animBg="1"/>
      <p:bldP spid="30" grpId="0" animBg="1"/>
      <p:bldP spid="30" grpId="1" animBg="1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1835696" y="476672"/>
            <a:ext cx="5760640" cy="57606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igura a mano libera 9"/>
          <p:cNvSpPr/>
          <p:nvPr/>
        </p:nvSpPr>
        <p:spPr>
          <a:xfrm>
            <a:off x="6444208" y="1268760"/>
            <a:ext cx="72008" cy="72008"/>
          </a:xfrm>
          <a:custGeom>
            <a:avLst/>
            <a:gdLst>
              <a:gd name="connsiteX0" fmla="*/ 0 w 208344"/>
              <a:gd name="connsiteY0" fmla="*/ 0 h 219919"/>
              <a:gd name="connsiteX1" fmla="*/ 0 w 208344"/>
              <a:gd name="connsiteY1" fmla="*/ 0 h 219919"/>
              <a:gd name="connsiteX2" fmla="*/ 11575 w 208344"/>
              <a:gd name="connsiteY2" fmla="*/ 104172 h 219919"/>
              <a:gd name="connsiteX3" fmla="*/ 23149 w 208344"/>
              <a:gd name="connsiteY3" fmla="*/ 150471 h 219919"/>
              <a:gd name="connsiteX4" fmla="*/ 57874 w 208344"/>
              <a:gd name="connsiteY4" fmla="*/ 173620 h 219919"/>
              <a:gd name="connsiteX5" fmla="*/ 81023 w 208344"/>
              <a:gd name="connsiteY5" fmla="*/ 196770 h 219919"/>
              <a:gd name="connsiteX6" fmla="*/ 150471 w 208344"/>
              <a:gd name="connsiteY6" fmla="*/ 219919 h 219919"/>
              <a:gd name="connsiteX7" fmla="*/ 185195 w 208344"/>
              <a:gd name="connsiteY7" fmla="*/ 208344 h 219919"/>
              <a:gd name="connsiteX8" fmla="*/ 208344 w 208344"/>
              <a:gd name="connsiteY8" fmla="*/ 138896 h 219919"/>
              <a:gd name="connsiteX9" fmla="*/ 138896 w 208344"/>
              <a:gd name="connsiteY9" fmla="*/ 115747 h 219919"/>
              <a:gd name="connsiteX10" fmla="*/ 57874 w 208344"/>
              <a:gd name="connsiteY10" fmla="*/ 92598 h 219919"/>
              <a:gd name="connsiteX11" fmla="*/ 34724 w 208344"/>
              <a:gd name="connsiteY11" fmla="*/ 69448 h 219919"/>
              <a:gd name="connsiteX12" fmla="*/ 23149 w 208344"/>
              <a:gd name="connsiteY12" fmla="*/ 34724 h 219919"/>
              <a:gd name="connsiteX13" fmla="*/ 0 w 208344"/>
              <a:gd name="connsiteY13" fmla="*/ 0 h 219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8344" h="219919">
                <a:moveTo>
                  <a:pt x="0" y="0"/>
                </a:moveTo>
                <a:lnTo>
                  <a:pt x="0" y="0"/>
                </a:lnTo>
                <a:cubicBezTo>
                  <a:pt x="3858" y="34724"/>
                  <a:pt x="6263" y="69641"/>
                  <a:pt x="11575" y="104172"/>
                </a:cubicBezTo>
                <a:cubicBezTo>
                  <a:pt x="13994" y="119895"/>
                  <a:pt x="14325" y="137235"/>
                  <a:pt x="23149" y="150471"/>
                </a:cubicBezTo>
                <a:cubicBezTo>
                  <a:pt x="30866" y="162046"/>
                  <a:pt x="47011" y="164930"/>
                  <a:pt x="57874" y="173620"/>
                </a:cubicBezTo>
                <a:cubicBezTo>
                  <a:pt x="66395" y="180437"/>
                  <a:pt x="71262" y="191890"/>
                  <a:pt x="81023" y="196770"/>
                </a:cubicBezTo>
                <a:cubicBezTo>
                  <a:pt x="102848" y="207683"/>
                  <a:pt x="150471" y="219919"/>
                  <a:pt x="150471" y="219919"/>
                </a:cubicBezTo>
                <a:cubicBezTo>
                  <a:pt x="162046" y="216061"/>
                  <a:pt x="178103" y="218272"/>
                  <a:pt x="185195" y="208344"/>
                </a:cubicBezTo>
                <a:cubicBezTo>
                  <a:pt x="199378" y="188488"/>
                  <a:pt x="208344" y="138896"/>
                  <a:pt x="208344" y="138896"/>
                </a:cubicBezTo>
                <a:cubicBezTo>
                  <a:pt x="185195" y="131180"/>
                  <a:pt x="162569" y="121665"/>
                  <a:pt x="138896" y="115747"/>
                </a:cubicBezTo>
                <a:cubicBezTo>
                  <a:pt x="80762" y="101213"/>
                  <a:pt x="107689" y="109202"/>
                  <a:pt x="57874" y="92598"/>
                </a:cubicBezTo>
                <a:cubicBezTo>
                  <a:pt x="50157" y="84881"/>
                  <a:pt x="40339" y="78806"/>
                  <a:pt x="34724" y="69448"/>
                </a:cubicBezTo>
                <a:cubicBezTo>
                  <a:pt x="28447" y="58986"/>
                  <a:pt x="30771" y="44251"/>
                  <a:pt x="23149" y="34724"/>
                </a:cubicBezTo>
                <a:cubicBezTo>
                  <a:pt x="14459" y="23861"/>
                  <a:pt x="3858" y="5787"/>
                  <a:pt x="0" y="0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Connettore 1 15"/>
          <p:cNvCxnSpPr/>
          <p:nvPr/>
        </p:nvCxnSpPr>
        <p:spPr>
          <a:xfrm flipV="1">
            <a:off x="4716016" y="1196752"/>
            <a:ext cx="1872208" cy="216024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e 19"/>
          <p:cNvSpPr/>
          <p:nvPr/>
        </p:nvSpPr>
        <p:spPr>
          <a:xfrm>
            <a:off x="2051720" y="692696"/>
            <a:ext cx="5328592" cy="5328592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7596336" y="404664"/>
            <a:ext cx="576064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/>
          <p:nvPr/>
        </p:nvSpPr>
        <p:spPr>
          <a:xfrm>
            <a:off x="7812360" y="476672"/>
            <a:ext cx="144016" cy="144016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8244408" y="404664"/>
            <a:ext cx="787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V.R.M.</a:t>
            </a:r>
            <a:r>
              <a:rPr lang="it-IT" sz="1400" dirty="0" smtClean="0"/>
              <a:t> 1</a:t>
            </a:r>
            <a:endParaRPr lang="it-IT" sz="1400" dirty="0"/>
          </a:p>
        </p:txBody>
      </p:sp>
      <p:sp>
        <p:nvSpPr>
          <p:cNvPr id="24" name="Rettangolo 23"/>
          <p:cNvSpPr/>
          <p:nvPr/>
        </p:nvSpPr>
        <p:spPr>
          <a:xfrm>
            <a:off x="7596336" y="744959"/>
            <a:ext cx="576064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/>
          <p:cNvSpPr txBox="1"/>
          <p:nvPr/>
        </p:nvSpPr>
        <p:spPr>
          <a:xfrm>
            <a:off x="8244408" y="744959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E.B.L.</a:t>
            </a:r>
            <a:r>
              <a:rPr lang="it-IT" sz="1400" dirty="0" smtClean="0"/>
              <a:t> 1</a:t>
            </a:r>
            <a:endParaRPr lang="it-IT" sz="1400" dirty="0"/>
          </a:p>
        </p:txBody>
      </p:sp>
      <p:cxnSp>
        <p:nvCxnSpPr>
          <p:cNvPr id="27" name="Connettore 1 26"/>
          <p:cNvCxnSpPr/>
          <p:nvPr/>
        </p:nvCxnSpPr>
        <p:spPr>
          <a:xfrm>
            <a:off x="7668344" y="908720"/>
            <a:ext cx="432048" cy="0"/>
          </a:xfrm>
          <a:prstGeom prst="line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Ovale 27"/>
          <p:cNvSpPr/>
          <p:nvPr/>
        </p:nvSpPr>
        <p:spPr>
          <a:xfrm>
            <a:off x="2195736" y="836712"/>
            <a:ext cx="5040560" cy="5040560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2348136" y="989112"/>
            <a:ext cx="4744144" cy="474414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Ovale 44"/>
          <p:cNvSpPr/>
          <p:nvPr/>
        </p:nvSpPr>
        <p:spPr>
          <a:xfrm>
            <a:off x="4283968" y="2924944"/>
            <a:ext cx="864096" cy="864096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7" name="Connettore 1 46"/>
          <p:cNvCxnSpPr/>
          <p:nvPr/>
        </p:nvCxnSpPr>
        <p:spPr>
          <a:xfrm flipH="1">
            <a:off x="3707904" y="1700808"/>
            <a:ext cx="2448272" cy="1872208"/>
          </a:xfrm>
          <a:prstGeom prst="line">
            <a:avLst/>
          </a:prstGeom>
          <a:ln w="28575">
            <a:solidFill>
              <a:srgbClr val="7030A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ttangolo 48"/>
          <p:cNvSpPr/>
          <p:nvPr/>
        </p:nvSpPr>
        <p:spPr>
          <a:xfrm>
            <a:off x="7591792" y="1393031"/>
            <a:ext cx="576064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asellaDiTesto 49"/>
          <p:cNvSpPr txBox="1"/>
          <p:nvPr/>
        </p:nvSpPr>
        <p:spPr>
          <a:xfrm>
            <a:off x="8239864" y="1393031"/>
            <a:ext cx="737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E.B.L.</a:t>
            </a:r>
            <a:r>
              <a:rPr lang="it-IT" sz="1400" dirty="0" smtClean="0"/>
              <a:t> 2</a:t>
            </a:r>
          </a:p>
          <a:p>
            <a:r>
              <a:rPr lang="it-IT" sz="900" b="1" dirty="0" err="1" smtClean="0"/>
              <a:t>Off-Centre</a:t>
            </a:r>
            <a:endParaRPr lang="it-IT" sz="1400" b="1" dirty="0"/>
          </a:p>
        </p:txBody>
      </p:sp>
      <p:cxnSp>
        <p:nvCxnSpPr>
          <p:cNvPr id="51" name="Connettore 1 50"/>
          <p:cNvCxnSpPr/>
          <p:nvPr/>
        </p:nvCxnSpPr>
        <p:spPr>
          <a:xfrm>
            <a:off x="7663800" y="1556792"/>
            <a:ext cx="432048" cy="0"/>
          </a:xfrm>
          <a:prstGeom prst="line">
            <a:avLst/>
          </a:prstGeom>
          <a:noFill/>
          <a:ln>
            <a:solidFill>
              <a:srgbClr val="7030A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CasellaDiTesto 53"/>
          <p:cNvSpPr txBox="1"/>
          <p:nvPr/>
        </p:nvSpPr>
        <p:spPr>
          <a:xfrm>
            <a:off x="6516216" y="908720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040°</a:t>
            </a:r>
            <a:endParaRPr lang="it-IT" sz="1200" b="1" dirty="0"/>
          </a:p>
        </p:txBody>
      </p:sp>
      <p:sp>
        <p:nvSpPr>
          <p:cNvPr id="55" name="CasellaDiTesto 54"/>
          <p:cNvSpPr txBox="1"/>
          <p:nvPr/>
        </p:nvSpPr>
        <p:spPr>
          <a:xfrm>
            <a:off x="4499992" y="548680"/>
            <a:ext cx="5760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100" b="1" dirty="0"/>
              <a:t>11 </a:t>
            </a:r>
            <a:r>
              <a:rPr lang="it-IT" sz="1100" b="1" dirty="0" err="1"/>
              <a:t>Nm</a:t>
            </a:r>
            <a:endParaRPr lang="it-IT" sz="1100" b="1" dirty="0"/>
          </a:p>
        </p:txBody>
      </p:sp>
      <p:sp>
        <p:nvSpPr>
          <p:cNvPr id="56" name="CasellaDiTesto 55"/>
          <p:cNvSpPr txBox="1"/>
          <p:nvPr/>
        </p:nvSpPr>
        <p:spPr>
          <a:xfrm>
            <a:off x="4499992" y="701080"/>
            <a:ext cx="5760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100" b="1" dirty="0" smtClean="0"/>
              <a:t>10 </a:t>
            </a:r>
            <a:r>
              <a:rPr lang="it-IT" sz="1100" b="1" dirty="0" err="1"/>
              <a:t>Nm</a:t>
            </a:r>
            <a:endParaRPr lang="it-IT" sz="1100" b="1" dirty="0"/>
          </a:p>
        </p:txBody>
      </p:sp>
      <p:sp>
        <p:nvSpPr>
          <p:cNvPr id="57" name="CasellaDiTesto 56"/>
          <p:cNvSpPr txBox="1"/>
          <p:nvPr/>
        </p:nvSpPr>
        <p:spPr>
          <a:xfrm>
            <a:off x="4499992" y="853480"/>
            <a:ext cx="5760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100" b="1" dirty="0" smtClean="0"/>
              <a:t>9 </a:t>
            </a:r>
            <a:r>
              <a:rPr lang="it-IT" sz="1100" b="1" dirty="0" err="1"/>
              <a:t>Nm</a:t>
            </a:r>
            <a:endParaRPr lang="it-IT" sz="1100" b="1" dirty="0"/>
          </a:p>
        </p:txBody>
      </p:sp>
      <p:sp>
        <p:nvSpPr>
          <p:cNvPr id="58" name="CasellaDiTesto 57"/>
          <p:cNvSpPr txBox="1"/>
          <p:nvPr/>
        </p:nvSpPr>
        <p:spPr>
          <a:xfrm>
            <a:off x="4499992" y="3645024"/>
            <a:ext cx="50405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100" b="1" dirty="0" smtClean="0"/>
              <a:t>1 </a:t>
            </a:r>
            <a:r>
              <a:rPr lang="it-IT" sz="1100" b="1" dirty="0" err="1"/>
              <a:t>Nm</a:t>
            </a:r>
            <a:endParaRPr lang="it-IT" sz="1100" b="1" dirty="0"/>
          </a:p>
        </p:txBody>
      </p:sp>
      <p:sp>
        <p:nvSpPr>
          <p:cNvPr id="59" name="CasellaDiTesto 58"/>
          <p:cNvSpPr txBox="1"/>
          <p:nvPr/>
        </p:nvSpPr>
        <p:spPr>
          <a:xfrm>
            <a:off x="7740352" y="2636912"/>
            <a:ext cx="1385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Bow </a:t>
            </a:r>
            <a:r>
              <a:rPr lang="it-IT" dirty="0" err="1" smtClean="0"/>
              <a:t>Passage</a:t>
            </a:r>
            <a:endParaRPr lang="it-IT" dirty="0"/>
          </a:p>
        </p:txBody>
      </p:sp>
      <p:grpSp>
        <p:nvGrpSpPr>
          <p:cNvPr id="67" name="Gruppo 66"/>
          <p:cNvGrpSpPr/>
          <p:nvPr/>
        </p:nvGrpSpPr>
        <p:grpSpPr>
          <a:xfrm>
            <a:off x="7884368" y="3284984"/>
            <a:ext cx="1008112" cy="576064"/>
            <a:chOff x="7740352" y="3284984"/>
            <a:chExt cx="1008112" cy="576064"/>
          </a:xfrm>
        </p:grpSpPr>
        <p:sp>
          <p:nvSpPr>
            <p:cNvPr id="60" name="Ovale 59"/>
            <p:cNvSpPr/>
            <p:nvPr/>
          </p:nvSpPr>
          <p:spPr>
            <a:xfrm>
              <a:off x="7740352" y="3284984"/>
              <a:ext cx="576064" cy="5760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Ovale 60"/>
            <p:cNvSpPr/>
            <p:nvPr/>
          </p:nvSpPr>
          <p:spPr>
            <a:xfrm>
              <a:off x="8172400" y="3284984"/>
              <a:ext cx="576064" cy="5760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5" name="Gruppo 64"/>
          <p:cNvGrpSpPr/>
          <p:nvPr/>
        </p:nvGrpSpPr>
        <p:grpSpPr>
          <a:xfrm>
            <a:off x="8892480" y="3429000"/>
            <a:ext cx="360040" cy="360040"/>
            <a:chOff x="8100392" y="4149080"/>
            <a:chExt cx="360040" cy="360040"/>
          </a:xfrm>
        </p:grpSpPr>
        <p:sp>
          <p:nvSpPr>
            <p:cNvPr id="62" name="Ovale 61"/>
            <p:cNvSpPr/>
            <p:nvPr/>
          </p:nvSpPr>
          <p:spPr>
            <a:xfrm>
              <a:off x="8388424" y="4149080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Ovale 62"/>
            <p:cNvSpPr/>
            <p:nvPr/>
          </p:nvSpPr>
          <p:spPr>
            <a:xfrm>
              <a:off x="8100392" y="4293096"/>
              <a:ext cx="72008" cy="7200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4" name="Ovale 63"/>
            <p:cNvSpPr/>
            <p:nvPr/>
          </p:nvSpPr>
          <p:spPr>
            <a:xfrm>
              <a:off x="8244408" y="4365104"/>
              <a:ext cx="144016" cy="14401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3600" dirty="0" smtClean="0">
                  <a:solidFill>
                    <a:srgbClr val="FF0000"/>
                  </a:solidFill>
                </a:rPr>
                <a:t>·</a:t>
              </a:r>
              <a:endParaRPr lang="it-IT" sz="3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8" name="Rettangolo 67"/>
          <p:cNvSpPr/>
          <p:nvPr/>
        </p:nvSpPr>
        <p:spPr>
          <a:xfrm>
            <a:off x="8892480" y="3573016"/>
            <a:ext cx="39553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CasellaDiTesto 68"/>
          <p:cNvSpPr txBox="1"/>
          <p:nvPr/>
        </p:nvSpPr>
        <p:spPr>
          <a:xfrm>
            <a:off x="7740352" y="4139788"/>
            <a:ext cx="1383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CPA’ </a:t>
            </a:r>
            <a:r>
              <a:rPr lang="it-IT" dirty="0" err="1" smtClean="0"/>
              <a:t>Passage</a:t>
            </a:r>
            <a:endParaRPr lang="it-IT" dirty="0"/>
          </a:p>
        </p:txBody>
      </p:sp>
      <p:sp>
        <p:nvSpPr>
          <p:cNvPr id="70" name="CasellaDiTesto 69"/>
          <p:cNvSpPr txBox="1"/>
          <p:nvPr/>
        </p:nvSpPr>
        <p:spPr>
          <a:xfrm>
            <a:off x="0" y="332656"/>
            <a:ext cx="2066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/>
              <a:t>Minuto 00 – 040° - 11 </a:t>
            </a:r>
            <a:r>
              <a:rPr lang="it-IT" sz="1400" i="1" dirty="0" err="1" smtClean="0"/>
              <a:t>Nm</a:t>
            </a:r>
            <a:endParaRPr lang="it-IT" sz="1400" i="1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-14743" y="600943"/>
            <a:ext cx="2066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/>
              <a:t>Minuto 03 – 040° - 10 </a:t>
            </a:r>
            <a:r>
              <a:rPr lang="it-IT" sz="1400" i="1" dirty="0" err="1" smtClean="0"/>
              <a:t>Nm</a:t>
            </a:r>
            <a:endParaRPr lang="it-IT" sz="1400" i="1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-14743" y="888975"/>
            <a:ext cx="2138471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Minuto 06 – 040° -  9 </a:t>
            </a:r>
            <a:r>
              <a:rPr lang="it-IT" sz="1400" i="1" dirty="0" err="1" smtClean="0"/>
              <a:t>Nm</a:t>
            </a:r>
            <a:endParaRPr lang="it-IT" sz="1400" i="1" dirty="0" smtClean="0"/>
          </a:p>
          <a:p>
            <a:r>
              <a:rPr lang="it-IT" sz="1100" b="1" dirty="0" smtClean="0">
                <a:solidFill>
                  <a:srgbClr val="FF0000"/>
                </a:solidFill>
              </a:rPr>
              <a:t>POSSO METTERE IL VRM PRIMA!!</a:t>
            </a:r>
          </a:p>
          <a:p>
            <a:endParaRPr lang="it-IT" sz="1100" b="1" dirty="0"/>
          </a:p>
          <a:p>
            <a:r>
              <a:rPr lang="it-IT" sz="1100" b="1" dirty="0" smtClean="0"/>
              <a:t>Al minuto 6 cominciamo a fare i calcoli sul rapportatore o sul foglio bianco</a:t>
            </a:r>
            <a:endParaRPr lang="it-IT" sz="1100" b="1" dirty="0"/>
          </a:p>
        </p:txBody>
      </p:sp>
      <p:grpSp>
        <p:nvGrpSpPr>
          <p:cNvPr id="87" name="Gruppo 86"/>
          <p:cNvGrpSpPr/>
          <p:nvPr/>
        </p:nvGrpSpPr>
        <p:grpSpPr>
          <a:xfrm>
            <a:off x="4716016" y="476672"/>
            <a:ext cx="0" cy="5760640"/>
            <a:chOff x="4716016" y="476672"/>
            <a:chExt cx="0" cy="5760640"/>
          </a:xfrm>
        </p:grpSpPr>
        <p:cxnSp>
          <p:nvCxnSpPr>
            <p:cNvPr id="79" name="Connettore 1 78"/>
            <p:cNvCxnSpPr>
              <a:stCxn id="4" idx="0"/>
              <a:endCxn id="4" idx="4"/>
            </p:cNvCxnSpPr>
            <p:nvPr/>
          </p:nvCxnSpPr>
          <p:spPr>
            <a:xfrm>
              <a:off x="4716016" y="476672"/>
              <a:ext cx="0" cy="57606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/>
          </p:nvCxnSpPr>
          <p:spPr>
            <a:xfrm>
              <a:off x="4716016" y="3356992"/>
              <a:ext cx="0" cy="288032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uppo 87"/>
          <p:cNvGrpSpPr/>
          <p:nvPr/>
        </p:nvGrpSpPr>
        <p:grpSpPr>
          <a:xfrm rot="19800000">
            <a:off x="4716016" y="476672"/>
            <a:ext cx="0" cy="5760640"/>
            <a:chOff x="4716016" y="476672"/>
            <a:chExt cx="0" cy="5760640"/>
          </a:xfrm>
        </p:grpSpPr>
        <p:cxnSp>
          <p:nvCxnSpPr>
            <p:cNvPr id="89" name="Connettore 1 88"/>
            <p:cNvCxnSpPr/>
            <p:nvPr/>
          </p:nvCxnSpPr>
          <p:spPr>
            <a:xfrm>
              <a:off x="4716016" y="476672"/>
              <a:ext cx="0" cy="576064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89"/>
            <p:cNvCxnSpPr/>
            <p:nvPr/>
          </p:nvCxnSpPr>
          <p:spPr>
            <a:xfrm>
              <a:off x="4716016" y="3356992"/>
              <a:ext cx="0" cy="28803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CasellaDiTesto 90"/>
          <p:cNvSpPr txBox="1"/>
          <p:nvPr/>
        </p:nvSpPr>
        <p:spPr>
          <a:xfrm>
            <a:off x="-14743" y="2113111"/>
            <a:ext cx="1968231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/>
              <a:t>Minuto 12 – 040° - 7 </a:t>
            </a:r>
            <a:r>
              <a:rPr lang="it-IT" sz="1400" i="1" dirty="0" err="1" smtClean="0"/>
              <a:t>Nm</a:t>
            </a:r>
            <a:endParaRPr lang="it-IT" sz="1400" i="1" dirty="0" smtClean="0"/>
          </a:p>
          <a:p>
            <a:endParaRPr lang="it-IT" sz="1400" i="1" dirty="0"/>
          </a:p>
          <a:p>
            <a:r>
              <a:rPr lang="it-IT" sz="1100" b="1" dirty="0"/>
              <a:t>Manovra evasiva</a:t>
            </a:r>
          </a:p>
          <a:p>
            <a:r>
              <a:rPr lang="it-IT" sz="1100" b="1" dirty="0"/>
              <a:t>Accostata a dritta di 30</a:t>
            </a:r>
            <a:r>
              <a:rPr lang="it-IT" sz="1100" b="1" dirty="0" smtClean="0"/>
              <a:t>°</a:t>
            </a:r>
          </a:p>
          <a:p>
            <a:endParaRPr lang="it-IT" sz="1100" b="1" dirty="0"/>
          </a:p>
          <a:p>
            <a:r>
              <a:rPr lang="it-IT" sz="1100" b="1" dirty="0" smtClean="0"/>
              <a:t>Mettiamo il VRM sul CPA</a:t>
            </a:r>
          </a:p>
          <a:p>
            <a:r>
              <a:rPr lang="it-IT" sz="1100" b="1" dirty="0" smtClean="0"/>
              <a:t>di sicurezza e l’EBL 2 a partire</a:t>
            </a:r>
          </a:p>
          <a:p>
            <a:r>
              <a:rPr lang="it-IT" sz="1100" b="1" dirty="0" smtClean="0"/>
              <a:t>dal bersaglio fino alla</a:t>
            </a:r>
          </a:p>
          <a:p>
            <a:r>
              <a:rPr lang="it-IT" sz="1100" b="1" dirty="0" smtClean="0"/>
              <a:t>tangente al VRM per </a:t>
            </a:r>
          </a:p>
          <a:p>
            <a:r>
              <a:rPr lang="it-IT" sz="1100" b="1" dirty="0" smtClean="0"/>
              <a:t>seguirne l’evoluzione</a:t>
            </a:r>
          </a:p>
        </p:txBody>
      </p:sp>
      <p:sp>
        <p:nvSpPr>
          <p:cNvPr id="92" name="CasellaDiTesto 91"/>
          <p:cNvSpPr txBox="1"/>
          <p:nvPr/>
        </p:nvSpPr>
        <p:spPr>
          <a:xfrm>
            <a:off x="2987824" y="620688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330°</a:t>
            </a:r>
          </a:p>
        </p:txBody>
      </p:sp>
      <p:sp>
        <p:nvSpPr>
          <p:cNvPr id="93" name="CasellaDiTesto 92"/>
          <p:cNvSpPr txBox="1"/>
          <p:nvPr/>
        </p:nvSpPr>
        <p:spPr>
          <a:xfrm>
            <a:off x="4530842" y="260648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rgbClr val="FF0000"/>
                </a:solidFill>
              </a:rPr>
              <a:t>000</a:t>
            </a:r>
            <a:r>
              <a:rPr lang="it-IT" sz="1200" b="1" dirty="0">
                <a:solidFill>
                  <a:srgbClr val="FF0000"/>
                </a:solidFill>
              </a:rPr>
              <a:t>°</a:t>
            </a:r>
          </a:p>
        </p:txBody>
      </p:sp>
      <p:sp>
        <p:nvSpPr>
          <p:cNvPr id="94" name="CasellaDiTesto 93"/>
          <p:cNvSpPr txBox="1"/>
          <p:nvPr/>
        </p:nvSpPr>
        <p:spPr>
          <a:xfrm>
            <a:off x="11481" y="4151402"/>
            <a:ext cx="168347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/>
              <a:t>Minuto TCPA’</a:t>
            </a:r>
          </a:p>
          <a:p>
            <a:endParaRPr lang="it-IT" sz="1400" i="1" dirty="0"/>
          </a:p>
          <a:p>
            <a:r>
              <a:rPr lang="it-IT" sz="1100" b="1" dirty="0"/>
              <a:t>Manovra </a:t>
            </a:r>
            <a:r>
              <a:rPr lang="it-IT" sz="1100" b="1" dirty="0" smtClean="0"/>
              <a:t>di rientro </a:t>
            </a:r>
            <a:endParaRPr lang="it-IT" sz="1100" b="1" dirty="0"/>
          </a:p>
          <a:p>
            <a:r>
              <a:rPr lang="it-IT" sz="1100" b="1" dirty="0"/>
              <a:t>Accostata a </a:t>
            </a:r>
            <a:r>
              <a:rPr lang="it-IT" sz="1100" b="1" dirty="0" smtClean="0"/>
              <a:t>sinistra di </a:t>
            </a:r>
            <a:r>
              <a:rPr lang="it-IT" sz="1100" b="1" dirty="0"/>
              <a:t>30°</a:t>
            </a:r>
          </a:p>
        </p:txBody>
      </p:sp>
      <p:sp>
        <p:nvSpPr>
          <p:cNvPr id="95" name="CasellaDiTesto 94"/>
          <p:cNvSpPr txBox="1"/>
          <p:nvPr/>
        </p:nvSpPr>
        <p:spPr>
          <a:xfrm>
            <a:off x="0" y="0"/>
            <a:ext cx="5757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/>
              <a:t>Mare aperto – Uso di </a:t>
            </a:r>
            <a:r>
              <a:rPr lang="it-IT" i="1" dirty="0" err="1" smtClean="0"/>
              <a:t>E.B.L.</a:t>
            </a:r>
            <a:r>
              <a:rPr lang="it-IT" i="1" dirty="0" smtClean="0"/>
              <a:t> e </a:t>
            </a:r>
            <a:r>
              <a:rPr lang="it-IT" i="1" dirty="0" err="1" smtClean="0"/>
              <a:t>V.R.M.</a:t>
            </a:r>
            <a:r>
              <a:rPr lang="it-IT" i="1" dirty="0"/>
              <a:t> </a:t>
            </a:r>
            <a:r>
              <a:rPr lang="it-IT" i="1" dirty="0" smtClean="0"/>
              <a:t>per la manovra evasiva</a:t>
            </a:r>
            <a:endParaRPr lang="it-IT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94444E-6 2.22222E-6 L -0.03541 0.05764 " pathEditMode="relative" rAng="0" ptsTypes="AA">
                                      <p:cBhvr>
                                        <p:cTn id="11" dur="79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2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4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4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4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4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0" presetClass="path" presetSubtype="0" fill="hold" grpId="3" nodeType="withEffect">
                                  <p:stCondLst>
                                    <p:cond delay="75000"/>
                                  </p:stCondLst>
                                  <p:childTnLst>
                                    <p:animMotion origin="layout" path="M -0.03541 0.05764 L -0.23229 0.25717 " pathEditMode="relative" rAng="0" ptsTypes="AA">
                                      <p:cBhvr>
                                        <p:cTn id="82" dur="86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1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75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8" presetClass="emph" presetSubtype="0" fill="hold" nodeType="withEffect">
                                  <p:stCondLst>
                                    <p:cond delay="75000"/>
                                  </p:stCondLst>
                                  <p:childTnLst>
                                    <p:animRot by="1800000">
                                      <p:cBhvr>
                                        <p:cTn id="87" dur="9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76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76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77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78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78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78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42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14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0" presetClass="path" presetSubtype="0" fill="hold" nodeType="withEffect">
                                  <p:stCondLst>
                                    <p:cond delay="142000"/>
                                  </p:stCondLst>
                                  <p:childTnLst>
                                    <p:animMotion origin="layout" path="M 1.11111E-6 2.59259E-6 L -0.12205 -0.0051 " pathEditMode="relative" rAng="0" ptsTypes="AA">
                                      <p:cBhvr>
                                        <p:cTn id="113" dur="5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-3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14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nodeType="withEffect">
                                  <p:stCondLst>
                                    <p:cond delay="14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nodeType="withEffect">
                                  <p:stCondLst>
                                    <p:cond delay="14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154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61000"/>
                            </p:stCondLst>
                            <p:childTnLst>
                              <p:par>
                                <p:cTn id="127" presetID="0" presetClass="pat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229 0.25717 L -0.43698 0.55116 " pathEditMode="relative" rAng="0" ptsTypes="AA">
                                      <p:cBhvr>
                                        <p:cTn id="128" dur="9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147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133" dur="5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  <p:bldP spid="10" grpId="2" animBg="1"/>
      <p:bldP spid="10" grpId="3" animBg="1"/>
      <p:bldP spid="10" grpId="4" animBg="1"/>
      <p:bldP spid="20" grpId="0" animBg="1"/>
      <p:bldP spid="20" grpId="1" animBg="1"/>
      <p:bldP spid="21" grpId="0" animBg="1"/>
      <p:bldP spid="22" grpId="0" animBg="1"/>
      <p:bldP spid="23" grpId="0"/>
      <p:bldP spid="24" grpId="0" animBg="1"/>
      <p:bldP spid="25" grpId="0"/>
      <p:bldP spid="28" grpId="0" animBg="1"/>
      <p:bldP spid="28" grpId="1" animBg="1"/>
      <p:bldP spid="29" grpId="0" animBg="1"/>
      <p:bldP spid="29" grpId="1" animBg="1"/>
      <p:bldP spid="45" grpId="0" animBg="1"/>
      <p:bldP spid="49" grpId="0" animBg="1"/>
      <p:bldP spid="50" grpId="0"/>
      <p:bldP spid="54" grpId="0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9" grpId="0"/>
      <p:bldP spid="69" grpId="0"/>
      <p:bldP spid="70" grpId="0"/>
      <p:bldP spid="71" grpId="0"/>
      <p:bldP spid="72" grpId="0"/>
      <p:bldP spid="91" grpId="0"/>
      <p:bldP spid="9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1981</TotalTime>
  <Words>252</Words>
  <Application>Microsoft Office PowerPoint</Application>
  <PresentationFormat>Presentazione su schermo (4:3)</PresentationFormat>
  <Paragraphs>48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Diapositiva 1</vt:lpstr>
      <vt:lpstr>Diapositiva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Win7</dc:creator>
  <cp:lastModifiedBy>Win7</cp:lastModifiedBy>
  <cp:revision>174</cp:revision>
  <dcterms:created xsi:type="dcterms:W3CDTF">2020-08-18T07:31:04Z</dcterms:created>
  <dcterms:modified xsi:type="dcterms:W3CDTF">2020-08-20T17:27:08Z</dcterms:modified>
</cp:coreProperties>
</file>