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2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D47A5-E927-4092-9F5C-39950D066040}" type="datetimeFigureOut">
              <a:rPr lang="it-IT" smtClean="0"/>
              <a:t>28/03/2021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92AC8-A99C-49F4-8052-9261767318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752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D47A5-E927-4092-9F5C-39950D066040}" type="datetimeFigureOut">
              <a:rPr lang="it-IT" smtClean="0"/>
              <a:t>28/03/2021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92AC8-A99C-49F4-8052-9261767318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0718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D47A5-E927-4092-9F5C-39950D066040}" type="datetimeFigureOut">
              <a:rPr lang="it-IT" smtClean="0"/>
              <a:t>28/03/2021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92AC8-A99C-49F4-8052-9261767318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2415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D47A5-E927-4092-9F5C-39950D066040}" type="datetimeFigureOut">
              <a:rPr lang="it-IT" smtClean="0"/>
              <a:t>28/03/2021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92AC8-A99C-49F4-8052-9261767318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5217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D47A5-E927-4092-9F5C-39950D066040}" type="datetimeFigureOut">
              <a:rPr lang="it-IT" smtClean="0"/>
              <a:t>28/03/2021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92AC8-A99C-49F4-8052-9261767318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1446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D47A5-E927-4092-9F5C-39950D066040}" type="datetimeFigureOut">
              <a:rPr lang="it-IT" smtClean="0"/>
              <a:t>28/03/2021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92AC8-A99C-49F4-8052-9261767318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0065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D47A5-E927-4092-9F5C-39950D066040}" type="datetimeFigureOut">
              <a:rPr lang="it-IT" smtClean="0"/>
              <a:t>28/03/2021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92AC8-A99C-49F4-8052-9261767318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7981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D47A5-E927-4092-9F5C-39950D066040}" type="datetimeFigureOut">
              <a:rPr lang="it-IT" smtClean="0"/>
              <a:t>28/03/2021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92AC8-A99C-49F4-8052-9261767318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672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D47A5-E927-4092-9F5C-39950D066040}" type="datetimeFigureOut">
              <a:rPr lang="it-IT" smtClean="0"/>
              <a:t>28/03/2021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92AC8-A99C-49F4-8052-9261767318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9487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D47A5-E927-4092-9F5C-39950D066040}" type="datetimeFigureOut">
              <a:rPr lang="it-IT" smtClean="0"/>
              <a:t>28/03/2021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92AC8-A99C-49F4-8052-9261767318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910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D47A5-E927-4092-9F5C-39950D066040}" type="datetimeFigureOut">
              <a:rPr lang="it-IT" smtClean="0"/>
              <a:t>28/03/2021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92AC8-A99C-49F4-8052-9261767318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2765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D47A5-E927-4092-9F5C-39950D066040}" type="datetimeFigureOut">
              <a:rPr lang="it-IT" smtClean="0"/>
              <a:t>28/03/2021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92AC8-A99C-49F4-8052-9261767318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5035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514902" y="2920620"/>
            <a:ext cx="89938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/>
              <a:t>Agente o Raccomandatario Marittimo</a:t>
            </a:r>
          </a:p>
          <a:p>
            <a:pPr algn="ctr"/>
            <a:r>
              <a:rPr lang="it-IT" sz="2000" dirty="0"/>
              <a:t>legge 4 aprile 1977, n. 135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7860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053385" y="72989"/>
            <a:ext cx="7751928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Requisiti generali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pieno esercizio dei diritti civili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avere conseguito il diploma di scuola media superiore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avere la residenza anagrafica nella località in cui si intende operare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avere la cittadinanza italiana o Unione Europea</a:t>
            </a:r>
          </a:p>
          <a:p>
            <a:r>
              <a:rPr lang="it-IT" b="1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it-IT" b="1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b="1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Requisiti morali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non trovarsi in stato di fallimento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non avere subito condanne</a:t>
            </a:r>
            <a:b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1. per delitti contro la pubblica amministrazione</a:t>
            </a:r>
            <a:b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2. per delitti contro l'amministrazione della giustizia</a:t>
            </a:r>
            <a:b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3. per delitti contro la fede pubblica</a:t>
            </a:r>
            <a:b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4. per delitti contro l'economia pubblica, l'industria e il commercio</a:t>
            </a:r>
            <a:b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5. per i delitti contro il patrimonio</a:t>
            </a:r>
            <a:b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6. per contrabbando</a:t>
            </a:r>
            <a:b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7. per ogni altro delitto non colposo per il quale la legge commini la pena della reclusione non inferiore nel minimo a due anni o nel massimo a cinque anni</a:t>
            </a:r>
            <a:b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8. per reati in materia valutaria per i quali la legge commini la pena della reclusione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non essere sottoposto alle norme di cui al decreto legislativo n. 490 dell'8.8.1994 e alla legge 27 dicembre 1956, n. 1423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b="1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Requisiti professionali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avere svolto almeno </a:t>
            </a:r>
            <a:r>
              <a:rPr lang="it-IT" sz="1600" b="1" i="0" u="sng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due anni</a:t>
            </a: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di tirocinio professionale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superato un </a:t>
            </a:r>
            <a:r>
              <a:rPr lang="it-IT" sz="1600" b="1" i="0" u="sng" strike="noStrike" dirty="0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esame</a:t>
            </a:r>
            <a:r>
              <a:rPr lang="it-IT" sz="16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orale presso la competente commissione della Camera di Commercio competente per il Porto in cui si intende lavorare</a:t>
            </a:r>
            <a:endParaRPr lang="it-IT" sz="1600" b="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13898" y="1872019"/>
            <a:ext cx="3330053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 smtClean="0"/>
              <a:t>Requisiti</a:t>
            </a:r>
            <a:r>
              <a:rPr lang="it-IT" sz="3600" dirty="0" smtClean="0"/>
              <a:t> </a:t>
            </a:r>
          </a:p>
          <a:p>
            <a:r>
              <a:rPr lang="it-IT" sz="2000" dirty="0" smtClean="0"/>
              <a:t>per diventare/essere Agente o </a:t>
            </a:r>
            <a:r>
              <a:rPr lang="it-IT" sz="2000" dirty="0" err="1" smtClean="0"/>
              <a:t>Raccomadantario</a:t>
            </a:r>
            <a:r>
              <a:rPr lang="it-IT" sz="2000" dirty="0" smtClean="0"/>
              <a:t> marittimo</a:t>
            </a:r>
          </a:p>
        </p:txBody>
      </p:sp>
    </p:spTree>
    <p:extLst>
      <p:ext uri="{BB962C8B-B14F-4D97-AF65-F5344CB8AC3E}">
        <p14:creationId xmlns:p14="http://schemas.microsoft.com/office/powerpoint/2010/main" val="47122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271753" y="0"/>
            <a:ext cx="787475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i="0" dirty="0" smtClean="0">
                <a:solidFill>
                  <a:srgbClr val="000000"/>
                </a:solidFill>
                <a:effectLst/>
              </a:rPr>
              <a:t>Materie d'esame</a:t>
            </a:r>
            <a:endParaRPr lang="it-IT" b="0" i="0" dirty="0" smtClean="0">
              <a:solidFill>
                <a:srgbClr val="000000"/>
              </a:solidFill>
              <a:effectLst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0" i="0" dirty="0" smtClean="0">
                <a:solidFill>
                  <a:srgbClr val="000000"/>
                </a:solidFill>
                <a:effectLst/>
              </a:rPr>
              <a:t>norme che regolano la raccomandazione marittima dettate dal codice della navigazione, dal regolamento marittimo, dal codice civile e dalla legge 4 aprile 1977, n. 135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0" i="0" dirty="0" smtClean="0">
                <a:solidFill>
                  <a:srgbClr val="000000"/>
                </a:solidFill>
                <a:effectLst/>
              </a:rPr>
              <a:t>norme teorico-pratiche relative ai contratti di utilizzazione della nave, ai contratti di trasporto ed ai documenti del trasporto marittimo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0" i="0" dirty="0" smtClean="0">
                <a:solidFill>
                  <a:srgbClr val="000000"/>
                </a:solidFill>
                <a:effectLst/>
              </a:rPr>
              <a:t>conoscenza relativa all'esercizio della nave, assistenza equipaggio nonché del costo delle imprese di navigazione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0" i="0" dirty="0" smtClean="0">
                <a:solidFill>
                  <a:srgbClr val="000000"/>
                </a:solidFill>
                <a:effectLst/>
              </a:rPr>
              <a:t>conoscenza delle principali disposizioni del codice della navigazione in materia di amministrazione della navigazione marittima, di regime amministrativo delle navi, di impresa di navigazione, di privilegi e di ipoteche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0" i="0" dirty="0" smtClean="0">
                <a:solidFill>
                  <a:srgbClr val="000000"/>
                </a:solidFill>
                <a:effectLst/>
              </a:rPr>
              <a:t>conoscenza degli usi marittimi locali e nazionali nonché delle principali consuetudini internazionali relative ai trasporti marittimi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0" i="0" dirty="0" smtClean="0">
                <a:solidFill>
                  <a:srgbClr val="000000"/>
                </a:solidFill>
                <a:effectLst/>
              </a:rPr>
              <a:t>conoscenza delle carte, dei certificati e dei libri di bordo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0" i="0" dirty="0" smtClean="0">
                <a:solidFill>
                  <a:srgbClr val="000000"/>
                </a:solidFill>
                <a:effectLst/>
              </a:rPr>
              <a:t>nozione sulle assicurazioni marittime, corpi e merci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0" i="0" dirty="0" smtClean="0">
                <a:solidFill>
                  <a:srgbClr val="000000"/>
                </a:solidFill>
                <a:effectLst/>
              </a:rPr>
              <a:t>nozioni sulle avarie marittime e sui loro regolamenti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0" i="0" dirty="0" smtClean="0">
                <a:solidFill>
                  <a:srgbClr val="000000"/>
                </a:solidFill>
                <a:effectLst/>
              </a:rPr>
              <a:t>nozioni sulla gestione e amministrazione dei porti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0" i="0" dirty="0" smtClean="0">
                <a:solidFill>
                  <a:srgbClr val="000000"/>
                </a:solidFill>
                <a:effectLst/>
              </a:rPr>
              <a:t>conoscenza delle operazioni e dei servizi portuali nonché delle funzioni che svolgono i vari ausiliari del traffico marittimo portuale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0" i="0" dirty="0" smtClean="0">
                <a:solidFill>
                  <a:srgbClr val="000000"/>
                </a:solidFill>
                <a:effectLst/>
              </a:rPr>
              <a:t>conoscenza delle norme valutarie e fiscali relative alla navigazione e ai trasporti marittimi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0" i="0" dirty="0" smtClean="0">
                <a:solidFill>
                  <a:srgbClr val="000000"/>
                </a:solidFill>
                <a:effectLst/>
              </a:rPr>
              <a:t>conoscenza delle disposizioni doganali relative alle navi e ai carichi trasportati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0" i="0" dirty="0" smtClean="0">
                <a:solidFill>
                  <a:srgbClr val="000000"/>
                </a:solidFill>
                <a:effectLst/>
              </a:rPr>
              <a:t>conoscenza pratica della lingua inglese ed in particolare dei termini tecnici relativi ai vari istituti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50459" y="15444"/>
            <a:ext cx="333005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 smtClean="0"/>
              <a:t>Materie d’ESAME</a:t>
            </a:r>
            <a:r>
              <a:rPr lang="it-IT" sz="3600" dirty="0" smtClean="0"/>
              <a:t> </a:t>
            </a:r>
          </a:p>
          <a:p>
            <a:r>
              <a:rPr lang="it-IT" sz="2000" dirty="0" smtClean="0"/>
              <a:t>per diventare/essere Agente o Raccomandatario marittimo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50458" y="2411860"/>
            <a:ext cx="33300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 smtClean="0"/>
              <a:t>Libri</a:t>
            </a:r>
            <a:endParaRPr lang="it-IT" sz="2400" b="1" dirty="0" smtClean="0"/>
          </a:p>
          <a:p>
            <a:r>
              <a:rPr lang="it-IT" sz="1600" dirty="0" smtClean="0"/>
              <a:t>per prepararsi all’Esame da Agente o Raccomandatario marittimo</a:t>
            </a:r>
          </a:p>
        </p:txBody>
      </p:sp>
      <p:sp>
        <p:nvSpPr>
          <p:cNvPr id="5" name="Freccia a destra 4"/>
          <p:cNvSpPr/>
          <p:nvPr/>
        </p:nvSpPr>
        <p:spPr>
          <a:xfrm>
            <a:off x="3243783" y="941076"/>
            <a:ext cx="873457" cy="5186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63352" y="3612189"/>
            <a:ext cx="420840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b="0" i="0" dirty="0" smtClean="0">
                <a:solidFill>
                  <a:srgbClr val="000000"/>
                </a:solidFill>
                <a:effectLst/>
              </a:rPr>
              <a:t>D. </a:t>
            </a:r>
            <a:r>
              <a:rPr lang="it-IT" sz="1200" b="0" i="0" dirty="0" err="1" smtClean="0">
                <a:solidFill>
                  <a:srgbClr val="000000"/>
                </a:solidFill>
                <a:effectLst/>
              </a:rPr>
              <a:t>Papagno</a:t>
            </a:r>
            <a:r>
              <a:rPr lang="it-IT" sz="1200" b="0" i="0" dirty="0" smtClean="0">
                <a:solidFill>
                  <a:srgbClr val="000000"/>
                </a:solidFill>
                <a:effectLst/>
              </a:rPr>
              <a:t> - Il manuale pratico dei traffici marittimi 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b="0" i="0" dirty="0" smtClean="0">
                <a:solidFill>
                  <a:srgbClr val="000000"/>
                </a:solidFill>
                <a:effectLst/>
              </a:rPr>
              <a:t>G. Lombardi - Porti e lavoro portuale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b="0" i="0" dirty="0" smtClean="0">
                <a:solidFill>
                  <a:srgbClr val="000000"/>
                </a:solidFill>
                <a:effectLst/>
              </a:rPr>
              <a:t>F. </a:t>
            </a:r>
            <a:r>
              <a:rPr lang="it-IT" sz="1200" b="0" i="0" dirty="0" err="1" smtClean="0">
                <a:solidFill>
                  <a:srgbClr val="000000"/>
                </a:solidFill>
                <a:effectLst/>
              </a:rPr>
              <a:t>Berlingeri</a:t>
            </a:r>
            <a:r>
              <a:rPr lang="it-IT" sz="1200" b="0" i="0" dirty="0" smtClean="0">
                <a:solidFill>
                  <a:srgbClr val="000000"/>
                </a:solidFill>
                <a:effectLst/>
              </a:rPr>
              <a:t>  - Il trasporto marittimo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b="0" i="0" dirty="0" smtClean="0">
                <a:solidFill>
                  <a:srgbClr val="000000"/>
                </a:solidFill>
                <a:effectLst/>
              </a:rPr>
              <a:t>M. </a:t>
            </a:r>
            <a:r>
              <a:rPr lang="it-IT" sz="1200" b="0" i="0" dirty="0" err="1" smtClean="0">
                <a:solidFill>
                  <a:srgbClr val="000000"/>
                </a:solidFill>
                <a:effectLst/>
              </a:rPr>
              <a:t>Riguzzi</a:t>
            </a:r>
            <a:r>
              <a:rPr lang="it-IT" sz="1200" b="0" i="0" dirty="0" smtClean="0">
                <a:solidFill>
                  <a:srgbClr val="000000"/>
                </a:solidFill>
                <a:effectLst/>
              </a:rPr>
              <a:t> - La responsabilità limitata del vettore marittimo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b="0" i="0" dirty="0" smtClean="0">
                <a:solidFill>
                  <a:srgbClr val="000000"/>
                </a:solidFill>
                <a:effectLst/>
              </a:rPr>
              <a:t>G. Lombardi  - Dictionary of </a:t>
            </a:r>
            <a:r>
              <a:rPr lang="it-IT" sz="1200" b="0" i="0" dirty="0" err="1" smtClean="0">
                <a:solidFill>
                  <a:srgbClr val="000000"/>
                </a:solidFill>
                <a:effectLst/>
              </a:rPr>
              <a:t>shipping</a:t>
            </a:r>
            <a:r>
              <a:rPr lang="it-IT" sz="1200" b="0" i="0" dirty="0" smtClean="0">
                <a:solidFill>
                  <a:srgbClr val="000000"/>
                </a:solidFill>
                <a:effectLst/>
              </a:rPr>
              <a:t> </a:t>
            </a:r>
            <a:r>
              <a:rPr lang="it-IT" sz="1200" b="0" i="0" dirty="0" err="1" smtClean="0">
                <a:solidFill>
                  <a:srgbClr val="000000"/>
                </a:solidFill>
                <a:effectLst/>
              </a:rPr>
              <a:t>terms</a:t>
            </a:r>
            <a:endParaRPr lang="it-IT" sz="1200" b="0" i="0" dirty="0" smtClean="0">
              <a:solidFill>
                <a:srgbClr val="000000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b="0" i="0" dirty="0" smtClean="0">
                <a:solidFill>
                  <a:srgbClr val="000000"/>
                </a:solidFill>
                <a:effectLst/>
              </a:rPr>
              <a:t>Codice della Navigazione</a:t>
            </a:r>
            <a:r>
              <a:rPr lang="it-IT" sz="1600" b="0" i="0" dirty="0" smtClean="0">
                <a:solidFill>
                  <a:srgbClr val="000000"/>
                </a:solidFill>
                <a:effectLst/>
              </a:rPr>
              <a:t/>
            </a:r>
            <a:br>
              <a:rPr lang="it-IT" sz="1600" b="0" i="0" dirty="0" smtClean="0">
                <a:solidFill>
                  <a:srgbClr val="000000"/>
                </a:solidFill>
                <a:effectLst/>
              </a:rPr>
            </a:b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8132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50459" y="15444"/>
            <a:ext cx="356644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 smtClean="0"/>
              <a:t>Funzioni</a:t>
            </a:r>
            <a:endParaRPr lang="it-IT" sz="3600" dirty="0" smtClean="0"/>
          </a:p>
          <a:p>
            <a:r>
              <a:rPr lang="it-IT" sz="2000" dirty="0" smtClean="0"/>
              <a:t>dell’Agenzia marittima</a:t>
            </a:r>
          </a:p>
        </p:txBody>
      </p:sp>
      <p:sp>
        <p:nvSpPr>
          <p:cNvPr id="4" name="Rettangolo 3"/>
          <p:cNvSpPr/>
          <p:nvPr/>
        </p:nvSpPr>
        <p:spPr>
          <a:xfrm>
            <a:off x="3248167" y="15444"/>
            <a:ext cx="883010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i="0" dirty="0" smtClean="0">
                <a:solidFill>
                  <a:srgbClr val="000000"/>
                </a:solidFill>
                <a:effectLst/>
              </a:rPr>
              <a:t>Funzioni dell’Agenzia marittima</a:t>
            </a:r>
            <a:endParaRPr lang="it-IT" b="0" i="0" dirty="0" smtClean="0">
              <a:solidFill>
                <a:srgbClr val="000000"/>
              </a:solidFill>
              <a:effectLst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0" i="0" dirty="0" smtClean="0">
                <a:solidFill>
                  <a:srgbClr val="000000"/>
                </a:solidFill>
                <a:effectLst/>
              </a:rPr>
              <a:t>Preparare l’arrivo di ogni nave in porto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rgbClr val="000000"/>
                </a:solidFill>
              </a:rPr>
              <a:t>Controllare che ci siano e che siano corretti tutti i DOCUMENTI per il porto successivo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rgbClr val="000000"/>
                </a:solidFill>
              </a:rPr>
              <a:t>Svolgere un servizio di ASSISTENZA per l’ARMATORE, per il COMANDANTE, per l’EQUIPAGGIO, per i PASSEGGERI e per la NAVE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rgbClr val="000000"/>
                </a:solidFill>
              </a:rPr>
              <a:t>Essere da TRAMITE fra l’ARMATORE e la NAVE da una parte e l’Autorità di Sistema portuale e l’Autorità marittima dall’altra parte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rgbClr val="000000"/>
                </a:solidFill>
              </a:rPr>
              <a:t>Curare le pratiche di imbarco/sbarco delle merci/persone (sia come passeggeri che come equipaggio) a bordo di una nave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rgbClr val="000000"/>
                </a:solidFill>
              </a:rPr>
              <a:t>Verificare che le attività di </a:t>
            </a:r>
            <a:r>
              <a:rPr lang="it-IT" dirty="0" smtClean="0">
                <a:solidFill>
                  <a:srgbClr val="000000"/>
                </a:solidFill>
              </a:rPr>
              <a:t>imbarco/sbarco delle merci/persone (sia come passeggeri che come equipaggio) a bordo di una nave, siano svolte nel pieno rispetto delle norme di sicurezza e delle norme contrattuali.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dirty="0" smtClean="0">
              <a:solidFill>
                <a:srgbClr val="00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248167" y="3493827"/>
            <a:ext cx="8943833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225" indent="-1800225" algn="just"/>
            <a:r>
              <a:rPr lang="it-IT" sz="2800" i="1" dirty="0" smtClean="0"/>
              <a:t>DOMANDA: </a:t>
            </a:r>
            <a:r>
              <a:rPr lang="it-IT" sz="2400" i="1" dirty="0" smtClean="0"/>
              <a:t>«Perché nelle lastrine precedenti si è parlato di Agente o Raccomandatario marittimo, mentre in questa si parla di AGENZIA marittima?»</a:t>
            </a:r>
          </a:p>
          <a:p>
            <a:pPr marL="1800225" indent="-1800225" algn="just"/>
            <a:endParaRPr lang="it-IT" sz="2400" i="1" dirty="0"/>
          </a:p>
          <a:p>
            <a:pPr marL="1800225" indent="-1800225" algn="just"/>
            <a:r>
              <a:rPr lang="it-IT" sz="2800" b="1" i="1" dirty="0" smtClean="0"/>
              <a:t>RISPOSTA: </a:t>
            </a:r>
            <a:r>
              <a:rPr lang="it-IT" sz="2000" b="1" i="1" dirty="0" smtClean="0"/>
              <a:t>Perché all’interno di una Agenzia marittima è UNO SOLO l’Agente marittimo responsabile come «FIGURA GIURIDICA», ma egli NON RIESCE a fare tutto da solo: ha bisogno di dipendenti DELEGATI che svolgano per SUO nome e conto, tutte le funzioni dell’AGENZIA.</a:t>
            </a:r>
          </a:p>
          <a:p>
            <a:pPr marL="1800225" indent="-1800225" algn="just"/>
            <a:endParaRPr lang="it-IT" sz="2400" i="1" dirty="0"/>
          </a:p>
        </p:txBody>
      </p:sp>
    </p:spTree>
    <p:extLst>
      <p:ext uri="{BB962C8B-B14F-4D97-AF65-F5344CB8AC3E}">
        <p14:creationId xmlns:p14="http://schemas.microsoft.com/office/powerpoint/2010/main" val="2380518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5031" y="15444"/>
            <a:ext cx="4488827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 smtClean="0"/>
              <a:t>Suddivisione delle FUNZIONI </a:t>
            </a:r>
            <a:endParaRPr lang="it-IT" sz="3600" dirty="0" smtClean="0"/>
          </a:p>
          <a:p>
            <a:r>
              <a:rPr lang="it-IT" sz="2000" dirty="0" smtClean="0"/>
              <a:t>dell’Agenzia marittima</a:t>
            </a:r>
          </a:p>
          <a:p>
            <a:endParaRPr lang="it-IT" sz="2000" dirty="0" smtClean="0"/>
          </a:p>
          <a:p>
            <a:r>
              <a:rPr lang="it-IT" sz="3200" b="1" dirty="0" smtClean="0"/>
              <a:t>NOTA BENE</a:t>
            </a:r>
            <a:endParaRPr lang="it-IT" sz="3200" b="1" dirty="0"/>
          </a:p>
          <a:p>
            <a:pPr algn="just"/>
            <a:r>
              <a:rPr lang="it-IT" sz="1600" dirty="0" smtClean="0"/>
              <a:t>NON è detto che a ciascuna funzione corrisponda UN SOLO delegato/dipendente, ma si possono verificare queste due seguenti eventualità:</a:t>
            </a:r>
          </a:p>
          <a:p>
            <a:pPr marL="457200" indent="-457200" algn="just">
              <a:buAutoNum type="arabicParenR"/>
            </a:pPr>
            <a:r>
              <a:rPr lang="it-IT" sz="1600" dirty="0" smtClean="0"/>
              <a:t>Un delegato svolge più di una funzione</a:t>
            </a:r>
          </a:p>
          <a:p>
            <a:pPr marL="457200" indent="-457200" algn="just">
              <a:buAutoNum type="arabicParenR"/>
            </a:pPr>
            <a:r>
              <a:rPr lang="it-IT" sz="1600" dirty="0" smtClean="0"/>
              <a:t>Per la complessità di una funzione è necessario il lavoro di più di un delegato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904936" y="225083"/>
            <a:ext cx="728706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dirty="0" smtClean="0"/>
              <a:t>ADDETTO AI RAPPORTI CON LA QUESTURA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Passaporti temporanei per i membri dell’Equipaggio non comunitari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Denunce di reato a bordo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ADDETTO AI RAPPORTI CON LE LAVANDERIE INDUSTRIALI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Le Navi sono invitate a lasciare alle lavanderie una «muta completa» per ridurre i tempi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ADDETTO AI RAPPORTI CON I GROSSISTI ALIMENTARI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Gare d’appalto per la fornitura di viveri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Controllo forniture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ADDETTO AI RAPPORTI CON OFFICINE SPECIALIZZATE E FORNITORI DI PEZZI DI RICAMBIO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Gare d’appalto per le forniture di pezzi di ricambio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Controllo forniture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Controllo del personale tecnico delle Ditte che lavorano a bordo in porto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ADDETTO AI SERVIZI SANITARI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Fornitura farmaci e sanitari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Gestione emergenze e ricoveri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Gestione esami medici personale imbarcato e passeggeri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ADDETTO AI SERVIZI DI AUTOTRASPORTO PERSONALE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Ogni nave mercantile può richiedere uno o più mezzi con o senza NCC</a:t>
            </a:r>
          </a:p>
        </p:txBody>
      </p:sp>
    </p:spTree>
    <p:extLst>
      <p:ext uri="{BB962C8B-B14F-4D97-AF65-F5344CB8AC3E}">
        <p14:creationId xmlns:p14="http://schemas.microsoft.com/office/powerpoint/2010/main" val="82619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5031" y="15444"/>
            <a:ext cx="4488827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 smtClean="0"/>
              <a:t>Suddivisione delle FUNZIONI </a:t>
            </a:r>
            <a:endParaRPr lang="it-IT" sz="3600" dirty="0" smtClean="0"/>
          </a:p>
          <a:p>
            <a:r>
              <a:rPr lang="it-IT" sz="2000" dirty="0" smtClean="0"/>
              <a:t>dell’Agenzia marittima</a:t>
            </a:r>
          </a:p>
          <a:p>
            <a:endParaRPr lang="it-IT" sz="2000" dirty="0" smtClean="0"/>
          </a:p>
          <a:p>
            <a:r>
              <a:rPr lang="it-IT" sz="3200" b="1" dirty="0" smtClean="0"/>
              <a:t>NOTA BENE</a:t>
            </a:r>
            <a:endParaRPr lang="it-IT" sz="3200" b="1" dirty="0"/>
          </a:p>
          <a:p>
            <a:pPr algn="just"/>
            <a:r>
              <a:rPr lang="it-IT" sz="1600" dirty="0" smtClean="0"/>
              <a:t>NON è detto che a ciascuna funzione corrisponda UN SOLO delegato/dipendente, ma si possono verificare queste due seguenti eventualità:</a:t>
            </a:r>
          </a:p>
          <a:p>
            <a:pPr marL="457200" indent="-457200" algn="just">
              <a:buAutoNum type="arabicParenR"/>
            </a:pPr>
            <a:r>
              <a:rPr lang="it-IT" sz="1600" dirty="0" smtClean="0"/>
              <a:t>Un delegato svolge più di una funzione</a:t>
            </a:r>
          </a:p>
          <a:p>
            <a:pPr marL="457200" indent="-457200" algn="just">
              <a:buAutoNum type="arabicParenR"/>
            </a:pPr>
            <a:r>
              <a:rPr lang="it-IT" sz="1600" dirty="0" smtClean="0"/>
              <a:t>Per la complessità di una funzione è necessario il lavoro di più di un delegato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904936" y="225083"/>
            <a:ext cx="728706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7"/>
            </a:pPr>
            <a:r>
              <a:rPr lang="it-IT" dirty="0" smtClean="0"/>
              <a:t>ADDETTO AI RAPPORTI CON GLI ARMATORI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Procedure di imbarco dei marittimi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dirty="0" smtClean="0"/>
              <a:t>Controlli sanitari (vaccinazioni obbligatorie)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dirty="0" smtClean="0"/>
              <a:t>Controlli Titoli/Brevetti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dirty="0" smtClean="0"/>
              <a:t>Controlli fiscali</a:t>
            </a:r>
          </a:p>
          <a:p>
            <a:pPr marL="342900" indent="-342900">
              <a:buFont typeface="+mj-lt"/>
              <a:buAutoNum type="arabicPeriod" startAt="7"/>
            </a:pPr>
            <a:r>
              <a:rPr lang="it-IT" dirty="0" smtClean="0"/>
              <a:t>ADDETTO AI RAPPORTI CON L’AUTORITÀ DI SISTEMA PORTUALE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Richiesta e pagamento di tutti i servizi portuali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dirty="0" smtClean="0"/>
              <a:t>Pilotaggio, rimorchio, ormeggio, sommozzatori….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dirty="0" smtClean="0"/>
              <a:t>Stallie, controstallie, extrastallie</a:t>
            </a:r>
          </a:p>
          <a:p>
            <a:pPr marL="342900" indent="-342900">
              <a:buFont typeface="+mj-lt"/>
              <a:buAutoNum type="arabicPeriod" startAt="7"/>
            </a:pPr>
            <a:r>
              <a:rPr lang="it-IT" dirty="0" smtClean="0"/>
              <a:t>ADDETTO AI RAPPORTI CON </a:t>
            </a:r>
            <a:r>
              <a:rPr lang="it-IT" dirty="0" smtClean="0"/>
              <a:t>L’AUTORITÀ MARITTIMA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Controlli della Sicurezza antinfortunistica a bordo (SAFETY)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Controlli della Sicurezza pubblica a bordo (Security)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Tramite tra C.S.O., S.S.O. e P.F.S.O. </a:t>
            </a:r>
            <a:endParaRPr lang="it-IT" dirty="0" smtClean="0"/>
          </a:p>
          <a:p>
            <a:pPr marL="342900" indent="-342900">
              <a:buFont typeface="+mj-lt"/>
              <a:buAutoNum type="arabicPeriod" startAt="7"/>
            </a:pPr>
            <a:r>
              <a:rPr lang="it-IT" dirty="0" smtClean="0"/>
              <a:t>ADDETTO AI RAPPORTI CON LE DITTE DI CARICO/SCARICO (COMPAGNIA PORTUALE)</a:t>
            </a:r>
          </a:p>
          <a:p>
            <a:pPr marL="342900" indent="-342900">
              <a:buFont typeface="+mj-lt"/>
              <a:buAutoNum type="arabicPeriod" startAt="7"/>
            </a:pPr>
            <a:r>
              <a:rPr lang="it-IT" dirty="0" smtClean="0"/>
              <a:t>ADDETTO AI RAPPORTI CON GLI SPEDIZIONIERI E LA DOGANA</a:t>
            </a:r>
          </a:p>
          <a:p>
            <a:pPr marL="342900" indent="-342900">
              <a:buFont typeface="+mj-lt"/>
              <a:buAutoNum type="arabicPeriod" startAt="7"/>
            </a:pPr>
            <a:r>
              <a:rPr lang="it-IT" dirty="0" smtClean="0"/>
              <a:t>ADDETTO AI RAPPORTI CON I MEDIATORI MARITTIMI</a:t>
            </a:r>
          </a:p>
          <a:p>
            <a:pPr marL="342900" indent="-342900">
              <a:buFont typeface="+mj-lt"/>
              <a:buAutoNum type="arabicPeriod" startAt="7"/>
            </a:pPr>
            <a:r>
              <a:rPr lang="it-IT" dirty="0" smtClean="0"/>
              <a:t>ADDETTO AI RAPPORTI CON LE ASSICURAZIONI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Clausole assicurative, liquidazioni delle Avarie</a:t>
            </a:r>
          </a:p>
          <a:p>
            <a:pPr marL="342900" indent="-342900">
              <a:buFont typeface="+mj-lt"/>
              <a:buAutoNum type="arabicPeriod" startAt="7"/>
            </a:pPr>
            <a:r>
              <a:rPr lang="it-IT" dirty="0" smtClean="0"/>
              <a:t>ADDETTO AI RAPPORTI INTERMODALI (LOGISTICA DELLE MERCI)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Controllo della Catena logistica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Rapporti con autotrasportatori, società ferroviarie, società aeroportuali, compagnie aeree</a:t>
            </a:r>
          </a:p>
        </p:txBody>
      </p:sp>
    </p:spTree>
    <p:extLst>
      <p:ext uri="{BB962C8B-B14F-4D97-AF65-F5344CB8AC3E}">
        <p14:creationId xmlns:p14="http://schemas.microsoft.com/office/powerpoint/2010/main" val="2690617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5031" y="15444"/>
            <a:ext cx="4488827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 smtClean="0"/>
              <a:t>Suddivisione delle FUNZIONI </a:t>
            </a:r>
            <a:endParaRPr lang="it-IT" sz="3600" dirty="0" smtClean="0"/>
          </a:p>
          <a:p>
            <a:r>
              <a:rPr lang="it-IT" sz="2000" dirty="0" smtClean="0"/>
              <a:t>dell’Agenzia marittima</a:t>
            </a:r>
          </a:p>
          <a:p>
            <a:endParaRPr lang="it-IT" sz="2000" dirty="0" smtClean="0"/>
          </a:p>
          <a:p>
            <a:r>
              <a:rPr lang="it-IT" sz="3200" b="1" dirty="0" smtClean="0"/>
              <a:t>NOTA BENE</a:t>
            </a:r>
            <a:endParaRPr lang="it-IT" sz="3200" b="1" dirty="0"/>
          </a:p>
          <a:p>
            <a:pPr algn="just"/>
            <a:r>
              <a:rPr lang="it-IT" sz="1600" dirty="0" smtClean="0"/>
              <a:t>NON è detto che a ciascuna funzione corrisponda UN SOLO delegato/dipendente, ma si possono verificare queste due seguenti eventualità:</a:t>
            </a:r>
          </a:p>
          <a:p>
            <a:pPr marL="457200" indent="-457200" algn="just">
              <a:buAutoNum type="arabicParenR"/>
            </a:pPr>
            <a:r>
              <a:rPr lang="it-IT" sz="1600" dirty="0" smtClean="0"/>
              <a:t>Un delegato svolge più di una funzione</a:t>
            </a:r>
          </a:p>
          <a:p>
            <a:pPr marL="457200" indent="-457200" algn="just">
              <a:buAutoNum type="arabicParenR"/>
            </a:pPr>
            <a:r>
              <a:rPr lang="it-IT" sz="1600" dirty="0" smtClean="0"/>
              <a:t>Per la complessità di una funzione è necessario il lavoro di più di un delegato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904936" y="225083"/>
            <a:ext cx="728706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15"/>
            </a:pPr>
            <a:r>
              <a:rPr lang="it-IT" dirty="0" smtClean="0"/>
              <a:t>ADDETTO AI SERVIZI TELEFONICI/INTERNET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Schede telefoniche locali per i marittimi imbarcati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Collegamento a internet della nave in porto</a:t>
            </a:r>
          </a:p>
          <a:p>
            <a:pPr marL="342900" indent="-342900">
              <a:buFont typeface="+mj-lt"/>
              <a:buAutoNum type="arabicPeriod" startAt="15"/>
            </a:pPr>
            <a:r>
              <a:rPr lang="it-IT" dirty="0" smtClean="0"/>
              <a:t>ADDETTO AI SERVIZI ECONOMICI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Gare d’appalto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Offerte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Fatture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Stipendi</a:t>
            </a:r>
          </a:p>
          <a:p>
            <a:pPr marL="342900" indent="-342900">
              <a:buFont typeface="+mj-lt"/>
              <a:buAutoNum type="arabicPeriod" startAt="15"/>
            </a:pPr>
            <a:r>
              <a:rPr lang="it-IT" dirty="0" smtClean="0"/>
              <a:t>ADDETTO AI SERVIZI MORTUARI</a:t>
            </a:r>
          </a:p>
          <a:p>
            <a:pPr marL="342900" indent="-342900">
              <a:buFont typeface="+mj-lt"/>
              <a:buAutoNum type="arabicPeriod" startAt="15"/>
            </a:pPr>
            <a:r>
              <a:rPr lang="it-IT" dirty="0" smtClean="0"/>
              <a:t>ADDETTO ALLA GESTIONE DEI RIFORNIMENTI NAVE (BUNKERAGGIO)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Rapporti con le Società di gestione dei rifornimenti di combustibile (Tramite Nave bettolina o rifornimenti dalla banchina)</a:t>
            </a:r>
          </a:p>
          <a:p>
            <a:pPr marL="342900" indent="-342900">
              <a:buFont typeface="+mj-lt"/>
              <a:buAutoNum type="arabicPeriod" startAt="15"/>
            </a:pPr>
            <a:r>
              <a:rPr lang="it-IT" dirty="0" smtClean="0"/>
              <a:t>ADDETTO ALLA GESTIONE DEI RIFIUTI NAVE (MAR.POL.)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Rapporti con le società di smaltimento dei rifiuti (tramite Nave bettolina o dalla banchina)</a:t>
            </a:r>
          </a:p>
          <a:p>
            <a:pPr marL="342900" indent="-342900">
              <a:buFont typeface="+mj-lt"/>
              <a:buAutoNum type="arabicPeriod" startAt="15"/>
            </a:pPr>
            <a:r>
              <a:rPr lang="it-IT" dirty="0" smtClean="0"/>
              <a:t>ADDETTO ALLA GESTIONE DELL’ALIMENTAZIONE ELETTRICA (SE FORNITA DAL PORTO)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dirty="0" smtClean="0"/>
              <a:t>Rapporti con la Società di fornitura elettrica (se il porto ha le banchine elettrificate)</a:t>
            </a:r>
          </a:p>
          <a:p>
            <a:pPr marL="355600" indent="-355600"/>
            <a:r>
              <a:rPr lang="it-IT" dirty="0" smtClean="0"/>
              <a:t>21. ADDETTO AI RAPPORTI CON GLI ENTI CERTIFICATORI (</a:t>
            </a:r>
            <a:r>
              <a:rPr lang="it-IT" dirty="0" err="1" smtClean="0"/>
              <a:t>R.I.Na</a:t>
            </a:r>
            <a:r>
              <a:rPr lang="it-IT" dirty="0" smtClean="0"/>
              <a:t>.) PER IL CONTROLLO ED IL RINNOVO DEI CERTIFICATI DI BORDO</a:t>
            </a:r>
          </a:p>
          <a:p>
            <a:pPr marL="342900" indent="-342900">
              <a:buFont typeface="+mj-lt"/>
              <a:buAutoNum type="arabicPeriod" startAt="15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7870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83140" y="177421"/>
            <a:ext cx="10277185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225" indent="-1800225" algn="just"/>
            <a:r>
              <a:rPr lang="it-IT" sz="2800" i="1" dirty="0" smtClean="0"/>
              <a:t>DOMANDA: </a:t>
            </a:r>
            <a:r>
              <a:rPr lang="it-IT" sz="2400" i="1" dirty="0" smtClean="0"/>
              <a:t>«Abbiamo visto che con un Diploma, un Tirocinio ed un Esame si può diventare Agente marittimo, ma quali caratteristiche deve avere un Agente per avere successo e vivere del suo lavoro?»</a:t>
            </a:r>
          </a:p>
          <a:p>
            <a:pPr marL="1800225" indent="-1800225" algn="just"/>
            <a:endParaRPr lang="it-IT" sz="2400" i="1" dirty="0"/>
          </a:p>
          <a:p>
            <a:pPr marL="1800225" indent="-1800225" algn="just"/>
            <a:r>
              <a:rPr lang="it-IT" sz="2800" b="1" i="1" dirty="0" smtClean="0"/>
              <a:t>RISPOSTA: </a:t>
            </a:r>
            <a:r>
              <a:rPr lang="it-IT" sz="2400" b="1" i="1" dirty="0" smtClean="0"/>
              <a:t>Le doti, le caratteristiche e le conoscenze riconosciute ad un Agente marittimo che svolge bene e vive del suo lavoro, sono le seguenti:</a:t>
            </a:r>
          </a:p>
          <a:p>
            <a:pPr marL="1800225" indent="-366713" algn="just">
              <a:buFont typeface="Arial" panose="020B0604020202020204" pitchFamily="34" charset="0"/>
              <a:buChar char="•"/>
            </a:pPr>
            <a:r>
              <a:rPr lang="it-IT" sz="2000" b="1" i="1" dirty="0" smtClean="0"/>
              <a:t>Conoscenza delle lingue (almeno UNA in più rispetto all’Inglese ed alla lingua propria)</a:t>
            </a:r>
          </a:p>
          <a:p>
            <a:pPr marL="1800225" indent="-366713" algn="just">
              <a:buFont typeface="Arial" panose="020B0604020202020204" pitchFamily="34" charset="0"/>
              <a:buChar char="•"/>
            </a:pPr>
            <a:r>
              <a:rPr lang="it-IT" sz="2000" b="1" i="1" dirty="0" smtClean="0"/>
              <a:t>Capacità relazionali (l’Agente ha SEMPRE rapporti interpersonali, diretti o a distanza)</a:t>
            </a:r>
          </a:p>
          <a:p>
            <a:pPr marL="1800225" indent="-366713" algn="just">
              <a:buFont typeface="Arial" panose="020B0604020202020204" pitchFamily="34" charset="0"/>
              <a:buChar char="•"/>
            </a:pPr>
            <a:r>
              <a:rPr lang="it-IT" sz="2000" b="1" i="1" dirty="0" smtClean="0"/>
              <a:t>Capacità e conoscenze tecniche (l’Agente deve conoscere in maniera nozionistic</a:t>
            </a:r>
            <a:r>
              <a:rPr lang="it-IT" sz="2000" b="1" i="1" dirty="0" smtClean="0"/>
              <a:t>a anche le caratteristiche tecniche delle navi di cui si occupa)</a:t>
            </a:r>
          </a:p>
          <a:p>
            <a:pPr marL="1800225" indent="-366713" algn="just">
              <a:buFont typeface="Arial" panose="020B0604020202020204" pitchFamily="34" charset="0"/>
              <a:buChar char="•"/>
            </a:pPr>
            <a:r>
              <a:rPr lang="it-IT" sz="2000" b="1" i="1" dirty="0" smtClean="0"/>
              <a:t>Capacità logistiche ed organizzative (il lavoro in agenzia non è un lavoro ad orario)</a:t>
            </a:r>
          </a:p>
          <a:p>
            <a:pPr marL="1800225" indent="-366713" algn="just">
              <a:buFont typeface="Arial" panose="020B0604020202020204" pitchFamily="34" charset="0"/>
              <a:buChar char="•"/>
            </a:pPr>
            <a:r>
              <a:rPr lang="it-IT" sz="2000" b="1" i="1" dirty="0" smtClean="0"/>
              <a:t>Conoscenze economiche e legislative (sono consigliate le lauree in Giurisprudenza ed Economia, comprensive di Esami di diritto della navigazione ed economia del trasporti marittimi)</a:t>
            </a:r>
            <a:endParaRPr lang="it-IT" sz="2000" b="1" i="1" dirty="0" smtClean="0"/>
          </a:p>
          <a:p>
            <a:pPr marL="1800225" indent="-366713" algn="just">
              <a:buFont typeface="Arial" panose="020B0604020202020204" pitchFamily="34" charset="0"/>
              <a:buChar char="•"/>
            </a:pPr>
            <a:r>
              <a:rPr lang="it-IT" sz="2000" b="1" i="1" dirty="0" smtClean="0"/>
              <a:t>Capitale iniziale da investire nell’avvio delle attività di Agenzia </a:t>
            </a:r>
          </a:p>
          <a:p>
            <a:pPr marL="1800225" indent="-366713" algn="just">
              <a:buFont typeface="Arial" panose="020B0604020202020204" pitchFamily="34" charset="0"/>
              <a:buChar char="•"/>
            </a:pPr>
            <a:r>
              <a:rPr lang="it-IT" sz="2000" b="1" i="1" dirty="0" smtClean="0"/>
              <a:t>Ottimismo e spirito di sacrificio</a:t>
            </a:r>
            <a:endParaRPr lang="it-IT" sz="2000" b="1" i="1" dirty="0" smtClean="0"/>
          </a:p>
          <a:p>
            <a:pPr marL="1800225" indent="-1800225" algn="just"/>
            <a:endParaRPr lang="it-IT" sz="2400" i="1" dirty="0"/>
          </a:p>
        </p:txBody>
      </p:sp>
    </p:spTree>
    <p:extLst>
      <p:ext uri="{BB962C8B-B14F-4D97-AF65-F5344CB8AC3E}">
        <p14:creationId xmlns:p14="http://schemas.microsoft.com/office/powerpoint/2010/main" val="205197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1214</Words>
  <Application>Microsoft Office PowerPoint</Application>
  <PresentationFormat>Widescreen</PresentationFormat>
  <Paragraphs>139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Mobile</dc:creator>
  <cp:lastModifiedBy>Mobile</cp:lastModifiedBy>
  <cp:revision>14</cp:revision>
  <dcterms:created xsi:type="dcterms:W3CDTF">2021-03-28T10:30:23Z</dcterms:created>
  <dcterms:modified xsi:type="dcterms:W3CDTF">2021-03-28T13:24:13Z</dcterms:modified>
</cp:coreProperties>
</file>