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57" r:id="rId5"/>
    <p:sldId id="264" r:id="rId6"/>
    <p:sldId id="258" r:id="rId7"/>
    <p:sldId id="263" r:id="rId8"/>
    <p:sldId id="262" r:id="rId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0" d="100"/>
          <a:sy n="70" d="100"/>
        </p:scale>
        <p:origin x="66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D6C212E6-F818-4D11-8164-C8C9AC2DE209}" type="datetimeFigureOut">
              <a:rPr lang="it-IT" smtClean="0"/>
              <a:t>13/02/2021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1766372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6C212E6-F818-4D11-8164-C8C9AC2DE209}" type="datetimeFigureOut">
              <a:rPr lang="it-IT" smtClean="0"/>
              <a:t>13/02/2021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3989597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6C212E6-F818-4D11-8164-C8C9AC2DE209}" type="datetimeFigureOut">
              <a:rPr lang="it-IT" smtClean="0"/>
              <a:t>13/02/2021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772180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6C212E6-F818-4D11-8164-C8C9AC2DE209}" type="datetimeFigureOut">
              <a:rPr lang="it-IT" smtClean="0"/>
              <a:t>13/02/2021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1499402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D6C212E6-F818-4D11-8164-C8C9AC2DE209}" type="datetimeFigureOut">
              <a:rPr lang="it-IT" smtClean="0"/>
              <a:t>13/02/2021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210216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D6C212E6-F818-4D11-8164-C8C9AC2DE209}" type="datetimeFigureOut">
              <a:rPr lang="it-IT" smtClean="0"/>
              <a:t>13/02/2021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3047743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D6C212E6-F818-4D11-8164-C8C9AC2DE209}" type="datetimeFigureOut">
              <a:rPr lang="it-IT" smtClean="0"/>
              <a:t>13/02/2021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1675251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6C212E6-F818-4D11-8164-C8C9AC2DE209}" type="datetimeFigureOut">
              <a:rPr lang="it-IT" smtClean="0"/>
              <a:t>13/02/2021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1551749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6C212E6-F818-4D11-8164-C8C9AC2DE209}" type="datetimeFigureOut">
              <a:rPr lang="it-IT" smtClean="0"/>
              <a:t>13/02/2021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2421252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D6C212E6-F818-4D11-8164-C8C9AC2DE209}" type="datetimeFigureOut">
              <a:rPr lang="it-IT" smtClean="0"/>
              <a:t>13/02/2021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326270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D6C212E6-F818-4D11-8164-C8C9AC2DE209}" type="datetimeFigureOut">
              <a:rPr lang="it-IT" smtClean="0"/>
              <a:t>13/02/2021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9914E57-76C4-49F6-A391-E1678B3FDBF8}" type="slidenum">
              <a:rPr lang="it-IT" smtClean="0"/>
              <a:t>‹N›</a:t>
            </a:fld>
            <a:endParaRPr lang="it-IT"/>
          </a:p>
        </p:txBody>
      </p:sp>
    </p:spTree>
    <p:extLst>
      <p:ext uri="{BB962C8B-B14F-4D97-AF65-F5344CB8AC3E}">
        <p14:creationId xmlns:p14="http://schemas.microsoft.com/office/powerpoint/2010/main" val="908440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C212E6-F818-4D11-8164-C8C9AC2DE209}" type="datetimeFigureOut">
              <a:rPr lang="it-IT" smtClean="0"/>
              <a:t>13/02/2021</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914E57-76C4-49F6-A391-E1678B3FDBF8}" type="slidenum">
              <a:rPr lang="it-IT" smtClean="0"/>
              <a:t>‹N›</a:t>
            </a:fld>
            <a:endParaRPr lang="it-IT"/>
          </a:p>
        </p:txBody>
      </p:sp>
    </p:spTree>
    <p:extLst>
      <p:ext uri="{BB962C8B-B14F-4D97-AF65-F5344CB8AC3E}">
        <p14:creationId xmlns:p14="http://schemas.microsoft.com/office/powerpoint/2010/main" val="1780273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Containers</a:t>
            </a:r>
            <a:br>
              <a:rPr lang="it-IT" dirty="0" smtClean="0"/>
            </a:br>
            <a:r>
              <a:rPr lang="it-IT" sz="8800" b="1" dirty="0"/>
              <a:t>3</a:t>
            </a:r>
            <a:endParaRPr lang="it-IT" b="1" dirty="0"/>
          </a:p>
        </p:txBody>
      </p:sp>
      <p:sp>
        <p:nvSpPr>
          <p:cNvPr id="3" name="Sottotitolo 2"/>
          <p:cNvSpPr>
            <a:spLocks noGrp="1"/>
          </p:cNvSpPr>
          <p:nvPr>
            <p:ph type="subTitle" idx="1"/>
          </p:nvPr>
        </p:nvSpPr>
        <p:spPr>
          <a:xfrm>
            <a:off x="1524000" y="3602037"/>
            <a:ext cx="9144000" cy="2260143"/>
          </a:xfrm>
        </p:spPr>
        <p:txBody>
          <a:bodyPr>
            <a:normAutofit/>
          </a:bodyPr>
          <a:lstStyle/>
          <a:p>
            <a:r>
              <a:rPr lang="it-IT" dirty="0"/>
              <a:t>Unità di misura TEU</a:t>
            </a:r>
          </a:p>
          <a:p>
            <a:r>
              <a:rPr lang="it-IT" dirty="0" smtClean="0"/>
              <a:t>La dismissione di un Container ed il cambio di ‘‘Algoritmo’’ annuale</a:t>
            </a:r>
          </a:p>
          <a:p>
            <a:endParaRPr lang="it-IT" dirty="0" smtClean="0"/>
          </a:p>
          <a:p>
            <a:r>
              <a:rPr lang="it-IT" dirty="0" smtClean="0"/>
              <a:t>Impatto economico del COVID sul traffico dei Containers</a:t>
            </a:r>
          </a:p>
          <a:p>
            <a:r>
              <a:rPr lang="it-IT" dirty="0" smtClean="0"/>
              <a:t>Utilizzo di </a:t>
            </a:r>
            <a:r>
              <a:rPr lang="it-IT" dirty="0" smtClean="0"/>
              <a:t>Manganese/Piombo/Rame/Cromo</a:t>
            </a:r>
          </a:p>
          <a:p>
            <a:endParaRPr lang="it-IT" dirty="0"/>
          </a:p>
        </p:txBody>
      </p:sp>
    </p:spTree>
    <p:extLst>
      <p:ext uri="{BB962C8B-B14F-4D97-AF65-F5344CB8AC3E}">
        <p14:creationId xmlns:p14="http://schemas.microsoft.com/office/powerpoint/2010/main" val="1013992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317500" y="241013"/>
            <a:ext cx="6743700" cy="3046988"/>
          </a:xfrm>
          <a:prstGeom prst="rect">
            <a:avLst/>
          </a:prstGeom>
        </p:spPr>
        <p:txBody>
          <a:bodyPr wrap="square">
            <a:spAutoFit/>
          </a:bodyPr>
          <a:lstStyle/>
          <a:p>
            <a:pPr lvl="0" algn="ctr"/>
            <a:r>
              <a:rPr lang="it-IT" sz="3200" b="1" dirty="0" smtClean="0">
                <a:solidFill>
                  <a:prstClr val="black"/>
                </a:solidFill>
              </a:rPr>
              <a:t>Unità di misura dei Containers</a:t>
            </a:r>
          </a:p>
          <a:p>
            <a:pPr lvl="0" algn="just"/>
            <a:endParaRPr lang="it-IT" sz="2000" b="1" dirty="0">
              <a:solidFill>
                <a:prstClr val="black"/>
              </a:solidFill>
            </a:endParaRPr>
          </a:p>
          <a:p>
            <a:pPr lvl="0" algn="just"/>
            <a:r>
              <a:rPr lang="it-IT" sz="2000" dirty="0" smtClean="0">
                <a:solidFill>
                  <a:prstClr val="black"/>
                </a:solidFill>
              </a:rPr>
              <a:t>L’unità di misura delle dimensioni dei containers (sia interne che esterne) è in </a:t>
            </a:r>
            <a:r>
              <a:rPr lang="it-IT" sz="2000" b="1" dirty="0" smtClean="0">
                <a:solidFill>
                  <a:prstClr val="black"/>
                </a:solidFill>
              </a:rPr>
              <a:t>PIEDI e POLLICI</a:t>
            </a:r>
            <a:r>
              <a:rPr lang="it-IT" sz="2000" dirty="0" smtClean="0">
                <a:solidFill>
                  <a:prstClr val="black"/>
                </a:solidFill>
              </a:rPr>
              <a:t>. </a:t>
            </a:r>
          </a:p>
          <a:p>
            <a:pPr lvl="0" algn="just"/>
            <a:r>
              <a:rPr lang="it-IT" sz="2000" dirty="0" smtClean="0">
                <a:solidFill>
                  <a:prstClr val="black"/>
                </a:solidFill>
              </a:rPr>
              <a:t>Per dare la quantità univoca del numero dei containers caricabili ad esempio su una nave, senza specificarne la lunghezza, si usa l’unità di misura denominata </a:t>
            </a:r>
            <a:r>
              <a:rPr lang="it-IT" sz="2000" b="1" dirty="0" smtClean="0">
                <a:solidFill>
                  <a:prstClr val="black"/>
                </a:solidFill>
              </a:rPr>
              <a:t>T.E.U. (</a:t>
            </a:r>
            <a:r>
              <a:rPr lang="it-IT" sz="2000" b="1" dirty="0" err="1" smtClean="0">
                <a:solidFill>
                  <a:prstClr val="black"/>
                </a:solidFill>
              </a:rPr>
              <a:t>Twenty</a:t>
            </a:r>
            <a:r>
              <a:rPr lang="it-IT" sz="2000" b="1" dirty="0" smtClean="0">
                <a:solidFill>
                  <a:prstClr val="black"/>
                </a:solidFill>
              </a:rPr>
              <a:t> </a:t>
            </a:r>
            <a:r>
              <a:rPr lang="it-IT" sz="2000" b="1" dirty="0" err="1" smtClean="0">
                <a:solidFill>
                  <a:prstClr val="black"/>
                </a:solidFill>
              </a:rPr>
              <a:t>feet</a:t>
            </a:r>
            <a:r>
              <a:rPr lang="it-IT" sz="2000" b="1" dirty="0" smtClean="0">
                <a:solidFill>
                  <a:prstClr val="black"/>
                </a:solidFill>
              </a:rPr>
              <a:t> </a:t>
            </a:r>
            <a:r>
              <a:rPr lang="it-IT" sz="2000" b="1" dirty="0" err="1" smtClean="0">
                <a:solidFill>
                  <a:prstClr val="black"/>
                </a:solidFill>
              </a:rPr>
              <a:t>Equivalent</a:t>
            </a:r>
            <a:r>
              <a:rPr lang="it-IT" sz="2000" b="1" dirty="0" smtClean="0">
                <a:solidFill>
                  <a:prstClr val="black"/>
                </a:solidFill>
              </a:rPr>
              <a:t> Unit). </a:t>
            </a:r>
            <a:r>
              <a:rPr lang="it-IT" sz="2000" dirty="0" smtClean="0">
                <a:solidFill>
                  <a:prstClr val="black"/>
                </a:solidFill>
              </a:rPr>
              <a:t>La lunghezza di qualsiasi container deve essere rapportata ai 20’.</a:t>
            </a:r>
            <a:endParaRPr lang="it-IT" sz="2000" dirty="0">
              <a:solidFill>
                <a:prstClr val="black"/>
              </a:solidFill>
            </a:endParaRPr>
          </a:p>
        </p:txBody>
      </p:sp>
      <p:sp>
        <p:nvSpPr>
          <p:cNvPr id="6" name="Rettangolo 5"/>
          <p:cNvSpPr/>
          <p:nvPr/>
        </p:nvSpPr>
        <p:spPr>
          <a:xfrm>
            <a:off x="317500" y="3302000"/>
            <a:ext cx="876300" cy="723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p:cNvSpPr/>
          <p:nvPr/>
        </p:nvSpPr>
        <p:spPr>
          <a:xfrm>
            <a:off x="317500" y="4166899"/>
            <a:ext cx="1778000" cy="723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a:off x="317500" y="5031798"/>
            <a:ext cx="2641600" cy="723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8"/>
          <p:cNvSpPr/>
          <p:nvPr/>
        </p:nvSpPr>
        <p:spPr>
          <a:xfrm>
            <a:off x="317500" y="5896697"/>
            <a:ext cx="3505200" cy="723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1364669" y="3479284"/>
            <a:ext cx="3182666" cy="369332"/>
          </a:xfrm>
          <a:prstGeom prst="rect">
            <a:avLst/>
          </a:prstGeom>
          <a:noFill/>
        </p:spPr>
        <p:txBody>
          <a:bodyPr wrap="none" rtlCol="0">
            <a:spAutoFit/>
          </a:bodyPr>
          <a:lstStyle/>
          <a:p>
            <a:r>
              <a:rPr lang="it-IT" dirty="0" smtClean="0"/>
              <a:t>10 piedi = 3,048 metri = 0,5 TEU</a:t>
            </a:r>
            <a:endParaRPr lang="it-IT" dirty="0"/>
          </a:p>
        </p:txBody>
      </p:sp>
      <p:sp>
        <p:nvSpPr>
          <p:cNvPr id="11" name="Rettangolo 10"/>
          <p:cNvSpPr/>
          <p:nvPr/>
        </p:nvSpPr>
        <p:spPr>
          <a:xfrm>
            <a:off x="5375173" y="3302000"/>
            <a:ext cx="2279139" cy="1569660"/>
          </a:xfrm>
          <a:prstGeom prst="rect">
            <a:avLst/>
          </a:prstGeom>
        </p:spPr>
        <p:txBody>
          <a:bodyPr wrap="square">
            <a:spAutoFit/>
          </a:bodyPr>
          <a:lstStyle/>
          <a:p>
            <a:pPr algn="ctr"/>
            <a:r>
              <a:rPr lang="it-IT" sz="3200" dirty="0"/>
              <a:t>Lunghezza del container </a:t>
            </a:r>
          </a:p>
        </p:txBody>
      </p:sp>
      <p:sp>
        <p:nvSpPr>
          <p:cNvPr id="12" name="CasellaDiTesto 11"/>
          <p:cNvSpPr txBox="1"/>
          <p:nvPr/>
        </p:nvSpPr>
        <p:spPr>
          <a:xfrm>
            <a:off x="2231367" y="4318658"/>
            <a:ext cx="3007939" cy="369332"/>
          </a:xfrm>
          <a:prstGeom prst="rect">
            <a:avLst/>
          </a:prstGeom>
          <a:noFill/>
        </p:spPr>
        <p:txBody>
          <a:bodyPr wrap="none" rtlCol="0">
            <a:spAutoFit/>
          </a:bodyPr>
          <a:lstStyle/>
          <a:p>
            <a:r>
              <a:rPr lang="it-IT" dirty="0" smtClean="0"/>
              <a:t>20 piedi = 6,096 metri = 1 TEU</a:t>
            </a:r>
            <a:endParaRPr lang="it-IT" dirty="0"/>
          </a:p>
        </p:txBody>
      </p:sp>
      <p:sp>
        <p:nvSpPr>
          <p:cNvPr id="13" name="CasellaDiTesto 12"/>
          <p:cNvSpPr txBox="1"/>
          <p:nvPr/>
        </p:nvSpPr>
        <p:spPr>
          <a:xfrm>
            <a:off x="3132265" y="5158032"/>
            <a:ext cx="3182666" cy="369332"/>
          </a:xfrm>
          <a:prstGeom prst="rect">
            <a:avLst/>
          </a:prstGeom>
          <a:noFill/>
        </p:spPr>
        <p:txBody>
          <a:bodyPr wrap="none" rtlCol="0">
            <a:spAutoFit/>
          </a:bodyPr>
          <a:lstStyle/>
          <a:p>
            <a:r>
              <a:rPr lang="it-IT" dirty="0" smtClean="0"/>
              <a:t>30 piedi = 9,144 metri = 1,5 TEU</a:t>
            </a:r>
            <a:endParaRPr lang="it-IT" dirty="0"/>
          </a:p>
        </p:txBody>
      </p:sp>
      <p:sp>
        <p:nvSpPr>
          <p:cNvPr id="14" name="CasellaDiTesto 13"/>
          <p:cNvSpPr txBox="1"/>
          <p:nvPr/>
        </p:nvSpPr>
        <p:spPr>
          <a:xfrm>
            <a:off x="3980134" y="6073981"/>
            <a:ext cx="3124958" cy="369332"/>
          </a:xfrm>
          <a:prstGeom prst="rect">
            <a:avLst/>
          </a:prstGeom>
          <a:noFill/>
        </p:spPr>
        <p:txBody>
          <a:bodyPr wrap="none" rtlCol="0">
            <a:spAutoFit/>
          </a:bodyPr>
          <a:lstStyle/>
          <a:p>
            <a:r>
              <a:rPr lang="it-IT" dirty="0" smtClean="0"/>
              <a:t>40 piedi = 12,192 metri = 2 TEU</a:t>
            </a:r>
            <a:endParaRPr lang="it-IT" dirty="0"/>
          </a:p>
        </p:txBody>
      </p:sp>
      <p:pic>
        <p:nvPicPr>
          <p:cNvPr id="2052" name="Picture 4" descr="Risultato immagini per nave portacontai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5969" y="183241"/>
            <a:ext cx="3366816" cy="3366816"/>
          </a:xfrm>
          <a:prstGeom prst="rect">
            <a:avLst/>
          </a:prstGeom>
          <a:noFill/>
          <a:extLst>
            <a:ext uri="{909E8E84-426E-40DD-AFC4-6F175D3DCCD1}">
              <a14:hiddenFill xmlns:a14="http://schemas.microsoft.com/office/drawing/2010/main">
                <a:solidFill>
                  <a:srgbClr val="FFFFFF"/>
                </a:solidFill>
              </a14:hiddenFill>
            </a:ext>
          </a:extLst>
        </p:spPr>
      </p:pic>
      <p:sp>
        <p:nvSpPr>
          <p:cNvPr id="16" name="Rettangolo 15"/>
          <p:cNvSpPr/>
          <p:nvPr/>
        </p:nvSpPr>
        <p:spPr>
          <a:xfrm>
            <a:off x="8125968" y="3148737"/>
            <a:ext cx="3227832" cy="1754326"/>
          </a:xfrm>
          <a:prstGeom prst="rect">
            <a:avLst/>
          </a:prstGeom>
        </p:spPr>
        <p:txBody>
          <a:bodyPr wrap="square">
            <a:spAutoFit/>
          </a:bodyPr>
          <a:lstStyle/>
          <a:p>
            <a:pPr algn="just"/>
            <a:r>
              <a:rPr lang="it-IT" dirty="0" smtClean="0"/>
              <a:t>A Luglio 2019 è stata varata la MSC GOLSUN che ha una capacità di carico di </a:t>
            </a:r>
            <a:r>
              <a:rPr lang="it-IT" b="1" u="sng" dirty="0" smtClean="0"/>
              <a:t>23.750 TEU</a:t>
            </a:r>
            <a:r>
              <a:rPr lang="it-IT" dirty="0" smtClean="0"/>
              <a:t>, che vuol dire che potrebbe caricare 23.750 Containers da 20 piedi</a:t>
            </a:r>
            <a:endParaRPr lang="it-IT" dirty="0"/>
          </a:p>
        </p:txBody>
      </p:sp>
    </p:spTree>
    <p:extLst>
      <p:ext uri="{BB962C8B-B14F-4D97-AF65-F5344CB8AC3E}">
        <p14:creationId xmlns:p14="http://schemas.microsoft.com/office/powerpoint/2010/main" val="4025132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500"/>
                                        <p:tgtEl>
                                          <p:spTgt spid="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052"/>
                                        </p:tgtEl>
                                        <p:attrNameLst>
                                          <p:attrName>style.visibility</p:attrName>
                                        </p:attrNameLst>
                                      </p:cBhvr>
                                      <p:to>
                                        <p:strVal val="visible"/>
                                      </p:to>
                                    </p:set>
                                    <p:animEffect transition="in" filter="fade">
                                      <p:cBhvr>
                                        <p:cTn id="54" dur="500"/>
                                        <p:tgtEl>
                                          <p:spTgt spid="205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82137" y="188825"/>
            <a:ext cx="7014949" cy="6401753"/>
          </a:xfrm>
          <a:prstGeom prst="rect">
            <a:avLst/>
          </a:prstGeom>
          <a:noFill/>
        </p:spPr>
        <p:txBody>
          <a:bodyPr wrap="square" rtlCol="0">
            <a:spAutoFit/>
          </a:bodyPr>
          <a:lstStyle/>
          <a:p>
            <a:pPr lvl="0" algn="ctr"/>
            <a:r>
              <a:rPr lang="it-IT" sz="3200" b="1" dirty="0">
                <a:solidFill>
                  <a:prstClr val="black"/>
                </a:solidFill>
              </a:rPr>
              <a:t>Controlli periodici sui Containers</a:t>
            </a:r>
          </a:p>
          <a:p>
            <a:pPr algn="just"/>
            <a:endParaRPr lang="it-IT" dirty="0" smtClean="0"/>
          </a:p>
          <a:p>
            <a:pPr algn="just"/>
            <a:r>
              <a:rPr lang="it-IT" sz="2000" dirty="0" smtClean="0"/>
              <a:t>L’Organizzazione marittima internazionale (I.M.O. – International Maritime Organization) ha emesso la prima volta nel 1972 una Convenzione specifica sui Containers: La Convenzione per i Containers SICURI (Convention for </a:t>
            </a:r>
            <a:r>
              <a:rPr lang="it-IT" sz="2000" dirty="0" err="1" smtClean="0"/>
              <a:t>Safe</a:t>
            </a:r>
            <a:r>
              <a:rPr lang="it-IT" sz="2000" dirty="0" smtClean="0"/>
              <a:t> </a:t>
            </a:r>
            <a:r>
              <a:rPr lang="it-IT" sz="2000" b="1" dirty="0" smtClean="0"/>
              <a:t>Containers</a:t>
            </a:r>
            <a:r>
              <a:rPr lang="it-IT" sz="2000" dirty="0" smtClean="0"/>
              <a:t>), con due obiettivi principali:</a:t>
            </a:r>
          </a:p>
          <a:p>
            <a:pPr marL="285750" indent="-285750" algn="just">
              <a:buFont typeface="Arial" panose="020B0604020202020204" pitchFamily="34" charset="0"/>
              <a:buChar char="•"/>
            </a:pPr>
            <a:r>
              <a:rPr lang="it-IT" sz="2000" dirty="0" smtClean="0"/>
              <a:t>Mantenere un elevato livello di sicurezza della vita umana nel trasporto, nel maneggio e nel riempimento dei Containers, attraverso adeguate procedure di test, rispettando requisiti standard di resistenza</a:t>
            </a:r>
          </a:p>
          <a:p>
            <a:pPr marL="285750" indent="-285750" algn="just">
              <a:buFont typeface="Arial" panose="020B0604020202020204" pitchFamily="34" charset="0"/>
              <a:buChar char="•"/>
            </a:pPr>
            <a:r>
              <a:rPr lang="it-IT" sz="2000" dirty="0" smtClean="0"/>
              <a:t>Fornire norme di sicurezza internazionali uniformi, ugualmente applicabili a tutti le modalità di trasporto di superficie, aereo e navale, evitando così il proliferare di normative nazionali divergenti.</a:t>
            </a:r>
          </a:p>
          <a:p>
            <a:pPr algn="just"/>
            <a:endParaRPr lang="it-IT" sz="2000" dirty="0"/>
          </a:p>
          <a:p>
            <a:pPr algn="just"/>
            <a:r>
              <a:rPr lang="it-IT" sz="2000" dirty="0" smtClean="0"/>
              <a:t>Nota bene: prima dell’emergenza COVID, la convenzione in vigore era quella in figura (Edizione 2014). A fine del 2019 sono stati inseriti ed aggiornati alcuni articoli, successivamente a febbraio 2020 è uscita l’Edizione 2020.</a:t>
            </a:r>
          </a:p>
        </p:txBody>
      </p:sp>
      <p:pic>
        <p:nvPicPr>
          <p:cNvPr id="3" name="Immagine 2"/>
          <p:cNvPicPr>
            <a:picLocks noChangeAspect="1"/>
          </p:cNvPicPr>
          <p:nvPr/>
        </p:nvPicPr>
        <p:blipFill>
          <a:blip r:embed="rId2"/>
          <a:stretch>
            <a:fillRect/>
          </a:stretch>
        </p:blipFill>
        <p:spPr>
          <a:xfrm>
            <a:off x="7573441" y="188825"/>
            <a:ext cx="4286463" cy="6490301"/>
          </a:xfrm>
          <a:prstGeom prst="rect">
            <a:avLst/>
          </a:prstGeom>
        </p:spPr>
      </p:pic>
    </p:spTree>
    <p:extLst>
      <p:ext uri="{BB962C8B-B14F-4D97-AF65-F5344CB8AC3E}">
        <p14:creationId xmlns:p14="http://schemas.microsoft.com/office/powerpoint/2010/main" val="113232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41194" y="188826"/>
            <a:ext cx="7096836" cy="3939540"/>
          </a:xfrm>
          <a:prstGeom prst="rect">
            <a:avLst/>
          </a:prstGeom>
          <a:noFill/>
        </p:spPr>
        <p:txBody>
          <a:bodyPr wrap="square" rtlCol="0">
            <a:spAutoFit/>
          </a:bodyPr>
          <a:lstStyle/>
          <a:p>
            <a:pPr lvl="0" algn="ctr"/>
            <a:r>
              <a:rPr lang="it-IT" sz="3200" b="1" dirty="0">
                <a:solidFill>
                  <a:prstClr val="black"/>
                </a:solidFill>
              </a:rPr>
              <a:t>Controlli periodici sui Containers</a:t>
            </a:r>
          </a:p>
          <a:p>
            <a:pPr algn="just"/>
            <a:endParaRPr lang="it-IT" dirty="0" smtClean="0"/>
          </a:p>
          <a:p>
            <a:pPr algn="just"/>
            <a:r>
              <a:rPr lang="it-IT" sz="2000" dirty="0" smtClean="0"/>
              <a:t>Ogni container deve subire il </a:t>
            </a:r>
            <a:r>
              <a:rPr lang="it-IT" sz="2000" b="1" dirty="0" smtClean="0"/>
              <a:t>CONTROLLO di CONFORMITÀ </a:t>
            </a:r>
            <a:r>
              <a:rPr lang="it-IT" sz="2000" dirty="0" smtClean="0"/>
              <a:t>CSC </a:t>
            </a:r>
            <a:r>
              <a:rPr lang="it-IT" sz="2000" b="1" u="sng" dirty="0" smtClean="0"/>
              <a:t>una volta l’anno</a:t>
            </a:r>
            <a:r>
              <a:rPr lang="it-IT" sz="2000" b="1" dirty="0" smtClean="0"/>
              <a:t> </a:t>
            </a:r>
            <a:r>
              <a:rPr lang="it-IT" sz="2000" dirty="0" smtClean="0"/>
              <a:t>da parte di un ‘‘</a:t>
            </a:r>
            <a:r>
              <a:rPr lang="it-IT" sz="2000" b="1" dirty="0" smtClean="0"/>
              <a:t>Control </a:t>
            </a:r>
            <a:r>
              <a:rPr lang="it-IT" sz="2000" b="1" dirty="0" err="1" smtClean="0"/>
              <a:t>Officer</a:t>
            </a:r>
            <a:r>
              <a:rPr lang="it-IT" sz="2000" dirty="0" smtClean="0"/>
              <a:t>’’ (Ufficiale di Controllo) dipendente dal B.I.C. (Bureau of International Containers – Registro internazionale dei Containers).</a:t>
            </a:r>
          </a:p>
          <a:p>
            <a:pPr algn="just"/>
            <a:r>
              <a:rPr lang="it-IT" sz="2000" dirty="0" smtClean="0"/>
              <a:t>Tale controllo </a:t>
            </a:r>
            <a:r>
              <a:rPr lang="it-IT" sz="2000" b="1" dirty="0" smtClean="0"/>
              <a:t>può e deve </a:t>
            </a:r>
            <a:r>
              <a:rPr lang="it-IT" sz="2000" dirty="0" smtClean="0"/>
              <a:t>essere svolto in qualsiasi TERMINAL si trovi (porto, aeroporto, nodo stradale, nodo ferroviario…).</a:t>
            </a:r>
          </a:p>
          <a:p>
            <a:pPr algn="just"/>
            <a:r>
              <a:rPr lang="it-IT" sz="2000" dirty="0" smtClean="0"/>
              <a:t>Pertanto </a:t>
            </a:r>
            <a:r>
              <a:rPr lang="it-IT" sz="2000" b="1" dirty="0" smtClean="0"/>
              <a:t>in ogni Paese </a:t>
            </a:r>
            <a:r>
              <a:rPr lang="it-IT" sz="2000" dirty="0" smtClean="0"/>
              <a:t>che abbia al suo interno un TERMINAL in cui i CONTAINERS sono riempiti, svuotati, trasportati, spostati da un mezzo all’altro, DEVONO LAVORARE STABILMENTE uno o più CCO (Container Control </a:t>
            </a:r>
            <a:r>
              <a:rPr lang="it-IT" sz="2000" dirty="0" err="1" smtClean="0"/>
              <a:t>Officer</a:t>
            </a:r>
            <a:r>
              <a:rPr lang="it-IT" sz="2000" dirty="0" smtClean="0"/>
              <a:t>).</a:t>
            </a:r>
          </a:p>
        </p:txBody>
      </p:sp>
      <p:grpSp>
        <p:nvGrpSpPr>
          <p:cNvPr id="3" name="Gruppo 2"/>
          <p:cNvGrpSpPr/>
          <p:nvPr/>
        </p:nvGrpSpPr>
        <p:grpSpPr>
          <a:xfrm>
            <a:off x="8153163" y="382137"/>
            <a:ext cx="3216844" cy="3216844"/>
            <a:chOff x="8153163" y="382137"/>
            <a:chExt cx="3216844" cy="3216844"/>
          </a:xfrm>
        </p:grpSpPr>
        <p:pic>
          <p:nvPicPr>
            <p:cNvPr id="1026" name="Picture 2" descr="Risultato immagini per ispetto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53163" y="382137"/>
              <a:ext cx="3216844" cy="3216844"/>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p:cNvSpPr txBox="1"/>
            <p:nvPr/>
          </p:nvSpPr>
          <p:spPr>
            <a:xfrm rot="21198254">
              <a:off x="9643401" y="998295"/>
              <a:ext cx="389850" cy="200055"/>
            </a:xfrm>
            <a:prstGeom prst="rect">
              <a:avLst/>
            </a:prstGeom>
            <a:noFill/>
          </p:spPr>
          <p:txBody>
            <a:bodyPr wrap="none" rtlCol="0">
              <a:spAutoFit/>
            </a:bodyPr>
            <a:lstStyle/>
            <a:p>
              <a:r>
                <a:rPr lang="it-IT" sz="700" b="1" dirty="0" smtClean="0"/>
                <a:t>C.C.O</a:t>
              </a:r>
              <a:endParaRPr lang="it-IT" sz="700" b="1" dirty="0"/>
            </a:p>
          </p:txBody>
        </p:sp>
      </p:grpSp>
      <p:sp>
        <p:nvSpPr>
          <p:cNvPr id="5" name="Rettangolo 4"/>
          <p:cNvSpPr/>
          <p:nvPr/>
        </p:nvSpPr>
        <p:spPr>
          <a:xfrm>
            <a:off x="341194" y="3825081"/>
            <a:ext cx="9145706" cy="2923877"/>
          </a:xfrm>
          <a:prstGeom prst="rect">
            <a:avLst/>
          </a:prstGeom>
        </p:spPr>
        <p:txBody>
          <a:bodyPr wrap="square">
            <a:spAutoFit/>
          </a:bodyPr>
          <a:lstStyle/>
          <a:p>
            <a:pPr algn="just"/>
            <a:endParaRPr lang="it-IT" sz="2000" dirty="0"/>
          </a:p>
          <a:p>
            <a:pPr algn="just"/>
            <a:r>
              <a:rPr lang="it-IT" sz="2000" dirty="0"/>
              <a:t>Il Certificato rilasciato dal CCO ha validità di un anno, con alcune </a:t>
            </a:r>
            <a:r>
              <a:rPr lang="it-IT" sz="2000" b="1" i="1" u="sng" dirty="0"/>
              <a:t>deroghe/eccezioni</a:t>
            </a:r>
            <a:r>
              <a:rPr lang="it-IT" sz="2000" dirty="0"/>
              <a:t>:</a:t>
            </a:r>
          </a:p>
          <a:p>
            <a:pPr marL="285750" indent="-285750" algn="just">
              <a:buFont typeface="Arial" panose="020B0604020202020204" pitchFamily="34" charset="0"/>
              <a:buChar char="•"/>
            </a:pPr>
            <a:r>
              <a:rPr lang="it-IT" dirty="0"/>
              <a:t>Se il container </a:t>
            </a:r>
            <a:r>
              <a:rPr lang="it-IT" b="1" dirty="0"/>
              <a:t>STA VIAGGIANDO </a:t>
            </a:r>
            <a:r>
              <a:rPr lang="it-IT" dirty="0"/>
              <a:t>(aereo, treno, nave, camion…) la scadenza è prolungata fino al suo svuotamento.</a:t>
            </a:r>
          </a:p>
          <a:p>
            <a:pPr marL="285750" indent="-285750" algn="just">
              <a:buFont typeface="Arial" panose="020B0604020202020204" pitchFamily="34" charset="0"/>
              <a:buChar char="•"/>
            </a:pPr>
            <a:r>
              <a:rPr lang="it-IT" dirty="0"/>
              <a:t>La validità è </a:t>
            </a:r>
            <a:r>
              <a:rPr lang="it-IT" b="1" dirty="0"/>
              <a:t>FINO A PROVA CONTRARIA</a:t>
            </a:r>
            <a:r>
              <a:rPr lang="it-IT" dirty="0"/>
              <a:t>, cioè un CCO può effettuare ispezioni a campione su qualsiasi Container anche prima della scadenza annuale e INVALIDARE il certificato perché ne ha riscontrato la NON CONFORMITÀ</a:t>
            </a:r>
          </a:p>
          <a:p>
            <a:pPr marL="285750" indent="-285750" algn="just">
              <a:buFont typeface="Arial" panose="020B0604020202020204" pitchFamily="34" charset="0"/>
              <a:buChar char="•"/>
            </a:pPr>
            <a:r>
              <a:rPr lang="it-IT" dirty="0"/>
              <a:t>In caso di sinistro (incidente) in cui sia stato coinvolto il </a:t>
            </a:r>
            <a:r>
              <a:rPr lang="it-IT" b="1" u="sng" dirty="0"/>
              <a:t>mezzo</a:t>
            </a:r>
            <a:r>
              <a:rPr lang="it-IT" dirty="0"/>
              <a:t> che ospita/trasporta il container, lo stesso container deve essere COMUNQUE sottoposto ad ispezione, anche SE NON CI SONO EVIDENTI segni di danno.</a:t>
            </a:r>
          </a:p>
        </p:txBody>
      </p:sp>
      <p:pic>
        <p:nvPicPr>
          <p:cNvPr id="1028" name="Picture 4" descr="Risultato immagini per ONE YE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43585" y="3483480"/>
            <a:ext cx="1419225" cy="1419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4896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fade">
                                      <p:cBhvr>
                                        <p:cTn id="15" dur="500"/>
                                        <p:tgtEl>
                                          <p:spTgt spid="10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500"/>
                                        <p:tgtEl>
                                          <p:spTgt spid="4">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fade">
                                      <p:cBhvr>
                                        <p:cTn id="30" dur="500"/>
                                        <p:tgtEl>
                                          <p:spTgt spid="5">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
                                            <p:txEl>
                                              <p:pRg st="3" end="3"/>
                                            </p:txEl>
                                          </p:spTgt>
                                        </p:tgtEl>
                                        <p:attrNameLst>
                                          <p:attrName>style.visibility</p:attrName>
                                        </p:attrNameLst>
                                      </p:cBhvr>
                                      <p:to>
                                        <p:strVal val="visible"/>
                                      </p:to>
                                    </p:set>
                                    <p:animEffect transition="in" filter="fade">
                                      <p:cBhvr>
                                        <p:cTn id="40" dur="500"/>
                                        <p:tgtEl>
                                          <p:spTgt spid="5">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5">
                                            <p:txEl>
                                              <p:pRg st="4" end="4"/>
                                            </p:txEl>
                                          </p:spTgt>
                                        </p:tgtEl>
                                        <p:attrNameLst>
                                          <p:attrName>style.visibility</p:attrName>
                                        </p:attrNameLst>
                                      </p:cBhvr>
                                      <p:to>
                                        <p:strVal val="visible"/>
                                      </p:to>
                                    </p:set>
                                    <p:animEffect transition="in" filter="fade">
                                      <p:cBhvr>
                                        <p:cTn id="45"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41194" y="188826"/>
            <a:ext cx="7192370" cy="3200876"/>
          </a:xfrm>
          <a:prstGeom prst="rect">
            <a:avLst/>
          </a:prstGeom>
          <a:noFill/>
        </p:spPr>
        <p:txBody>
          <a:bodyPr wrap="square" rtlCol="0">
            <a:spAutoFit/>
          </a:bodyPr>
          <a:lstStyle/>
          <a:p>
            <a:pPr lvl="0" algn="ctr"/>
            <a:r>
              <a:rPr lang="it-IT" sz="3200" b="1" dirty="0">
                <a:solidFill>
                  <a:prstClr val="black"/>
                </a:solidFill>
              </a:rPr>
              <a:t>Controlli periodici sui </a:t>
            </a:r>
            <a:r>
              <a:rPr lang="it-IT" sz="3200" b="1" dirty="0" smtClean="0">
                <a:solidFill>
                  <a:prstClr val="black"/>
                </a:solidFill>
              </a:rPr>
              <a:t>Containers</a:t>
            </a:r>
          </a:p>
          <a:p>
            <a:pPr lvl="0" algn="ctr"/>
            <a:r>
              <a:rPr lang="it-IT" sz="3200" b="1" dirty="0" smtClean="0">
                <a:solidFill>
                  <a:prstClr val="black"/>
                </a:solidFill>
              </a:rPr>
              <a:t>La TARGA CSC</a:t>
            </a:r>
            <a:endParaRPr lang="it-IT" sz="3200" b="1" dirty="0">
              <a:solidFill>
                <a:prstClr val="black"/>
              </a:solidFill>
            </a:endParaRPr>
          </a:p>
          <a:p>
            <a:pPr algn="just"/>
            <a:endParaRPr lang="it-IT" dirty="0" smtClean="0"/>
          </a:p>
          <a:p>
            <a:pPr algn="just"/>
            <a:r>
              <a:rPr lang="it-IT" sz="2000" dirty="0" smtClean="0"/>
              <a:t>La targa o targhetta </a:t>
            </a:r>
            <a:r>
              <a:rPr lang="it-IT" sz="2000" dirty="0"/>
              <a:t>CSC apposta sul container certifica che un ispettore qualificato </a:t>
            </a:r>
            <a:r>
              <a:rPr lang="it-IT" sz="2000" dirty="0" smtClean="0"/>
              <a:t>(CCO) ha </a:t>
            </a:r>
            <a:r>
              <a:rPr lang="it-IT" sz="2000" dirty="0"/>
              <a:t>esaminato quel container e ha confermato che può trasportare in sicurezza le merci</a:t>
            </a:r>
            <a:r>
              <a:rPr lang="it-IT" sz="2000" dirty="0" smtClean="0"/>
              <a:t>.</a:t>
            </a:r>
          </a:p>
          <a:p>
            <a:pPr algn="just"/>
            <a:r>
              <a:rPr lang="it-IT" sz="2000" dirty="0"/>
              <a:t/>
            </a:r>
            <a:br>
              <a:rPr lang="it-IT" sz="2000" dirty="0"/>
            </a:br>
            <a:r>
              <a:rPr lang="it-IT" sz="2000" dirty="0" smtClean="0"/>
              <a:t>I controlli successivi al primo aggiornano la targa grazie ad adesivi che devono essere apposti su di essa sempre dal CCO</a:t>
            </a:r>
            <a:endParaRPr lang="it-IT" sz="2000" dirty="0"/>
          </a:p>
        </p:txBody>
      </p:sp>
      <p:pic>
        <p:nvPicPr>
          <p:cNvPr id="6" name="Immagine 5"/>
          <p:cNvPicPr>
            <a:picLocks noChangeAspect="1"/>
          </p:cNvPicPr>
          <p:nvPr/>
        </p:nvPicPr>
        <p:blipFill>
          <a:blip r:embed="rId2"/>
          <a:stretch>
            <a:fillRect/>
          </a:stretch>
        </p:blipFill>
        <p:spPr>
          <a:xfrm>
            <a:off x="8605292" y="188826"/>
            <a:ext cx="3281908" cy="3826372"/>
          </a:xfrm>
          <a:prstGeom prst="rect">
            <a:avLst/>
          </a:prstGeom>
        </p:spPr>
      </p:pic>
      <p:sp>
        <p:nvSpPr>
          <p:cNvPr id="9" name="Rettangolo 8"/>
          <p:cNvSpPr/>
          <p:nvPr/>
        </p:nvSpPr>
        <p:spPr>
          <a:xfrm>
            <a:off x="341194" y="3627990"/>
            <a:ext cx="7915702" cy="1631216"/>
          </a:xfrm>
          <a:prstGeom prst="rect">
            <a:avLst/>
          </a:prstGeom>
        </p:spPr>
        <p:txBody>
          <a:bodyPr wrap="square">
            <a:spAutoFit/>
          </a:bodyPr>
          <a:lstStyle/>
          <a:p>
            <a:pPr algn="just"/>
            <a:r>
              <a:rPr lang="it-IT" sz="2000" b="1" dirty="0" smtClean="0"/>
              <a:t>Dopo il </a:t>
            </a:r>
            <a:r>
              <a:rPr lang="it-IT" sz="2000" b="1" dirty="0"/>
              <a:t>quinto anno di vita</a:t>
            </a:r>
            <a:r>
              <a:rPr lang="it-IT" sz="2000" dirty="0"/>
              <a:t>, la maggior parte dei vettori marittimi e dei terminali portuali in Italia richiede per i container di </a:t>
            </a:r>
            <a:r>
              <a:rPr lang="it-IT" sz="2000" dirty="0" smtClean="0"/>
              <a:t>GESTIONE </a:t>
            </a:r>
            <a:r>
              <a:rPr lang="it-IT" sz="2000" dirty="0"/>
              <a:t>del caricatore un ulteriore certificato di conformità. Tale documento viene rilasciato (dopo l’ispezione fisica) dal Registro Italiano Navale (RINA) o </a:t>
            </a:r>
            <a:r>
              <a:rPr lang="it-IT" sz="2000" dirty="0" smtClean="0"/>
              <a:t>dall’American Bureau of Veritas (Conformità Container/Nave)</a:t>
            </a:r>
            <a:endParaRPr lang="it-IT" sz="2000" dirty="0"/>
          </a:p>
        </p:txBody>
      </p:sp>
    </p:spTree>
    <p:extLst>
      <p:ext uri="{BB962C8B-B14F-4D97-AF65-F5344CB8AC3E}">
        <p14:creationId xmlns:p14="http://schemas.microsoft.com/office/powerpoint/2010/main" val="149903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fade">
                                      <p:cBhvr>
                                        <p:cTn id="12" dur="500"/>
                                        <p:tgtEl>
                                          <p:spTgt spid="4">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80975" y="198438"/>
            <a:ext cx="5305425" cy="4055800"/>
          </a:xfrm>
          <a:prstGeom prst="rect">
            <a:avLst/>
          </a:prstGeom>
        </p:spPr>
      </p:pic>
      <p:sp>
        <p:nvSpPr>
          <p:cNvPr id="5" name="CasellaDiTesto 4"/>
          <p:cNvSpPr txBox="1"/>
          <p:nvPr/>
        </p:nvSpPr>
        <p:spPr>
          <a:xfrm>
            <a:off x="5554640" y="198437"/>
            <a:ext cx="6540500" cy="6617196"/>
          </a:xfrm>
          <a:prstGeom prst="rect">
            <a:avLst/>
          </a:prstGeom>
          <a:noFill/>
        </p:spPr>
        <p:txBody>
          <a:bodyPr wrap="square" rtlCol="0">
            <a:spAutoFit/>
          </a:bodyPr>
          <a:lstStyle/>
          <a:p>
            <a:pPr algn="ctr"/>
            <a:r>
              <a:rPr lang="it-IT" sz="3200" b="1" dirty="0" smtClean="0"/>
              <a:t>Precisazione sulla durata e sulla dismissione di un container</a:t>
            </a:r>
          </a:p>
          <a:p>
            <a:pPr algn="ctr"/>
            <a:endParaRPr lang="it-IT" sz="3200" b="1" dirty="0" smtClean="0"/>
          </a:p>
          <a:p>
            <a:pPr algn="just"/>
            <a:r>
              <a:rPr lang="it-IT" sz="2000" dirty="0" smtClean="0"/>
              <a:t>La durata MASSIMA di un Container è di 15 ANNI (a meno che il Container Control </a:t>
            </a:r>
            <a:r>
              <a:rPr lang="it-IT" sz="2000" dirty="0" err="1" smtClean="0"/>
              <a:t>Officer</a:t>
            </a:r>
            <a:r>
              <a:rPr lang="it-IT" sz="2000" dirty="0"/>
              <a:t> </a:t>
            </a:r>
            <a:r>
              <a:rPr lang="it-IT" sz="2000" dirty="0" smtClean="0"/>
              <a:t>non ne dichiari in anticipo la perdita di idoneità al trasporto).</a:t>
            </a:r>
          </a:p>
          <a:p>
            <a:pPr algn="just"/>
            <a:r>
              <a:rPr lang="it-IT" sz="2000" dirty="0" smtClean="0"/>
              <a:t>Quando un container viene dismesso, può essere </a:t>
            </a:r>
            <a:r>
              <a:rPr lang="it-IT" sz="2000" b="1" dirty="0" smtClean="0"/>
              <a:t>demolito</a:t>
            </a:r>
            <a:r>
              <a:rPr lang="it-IT" sz="2000" dirty="0" smtClean="0"/>
              <a:t> al fine di riciclare tutto il materiale di cui è composto, oppure può essere </a:t>
            </a:r>
            <a:r>
              <a:rPr lang="it-IT" sz="2000" b="1" dirty="0" smtClean="0"/>
              <a:t>destinato ad usi diversi dal trasporto </a:t>
            </a:r>
            <a:r>
              <a:rPr lang="it-IT" sz="2000" dirty="0" smtClean="0"/>
              <a:t>(edilizia, agricoltura….) grazie a frequenti vendite all’asta.</a:t>
            </a:r>
          </a:p>
          <a:p>
            <a:pPr algn="just"/>
            <a:r>
              <a:rPr lang="it-IT" sz="2000" dirty="0" smtClean="0"/>
              <a:t>Il codice numerico di 6 cifre (nella foto 345358) </a:t>
            </a:r>
            <a:r>
              <a:rPr lang="it-IT" sz="2000" b="1" dirty="0" smtClean="0"/>
              <a:t>può essere riutilizzato </a:t>
            </a:r>
            <a:r>
              <a:rPr lang="it-IT" sz="2000" dirty="0" smtClean="0"/>
              <a:t>dalla Ditta produttrice anche per un container di diverso tipo e dimensioni, ed il codice può rimanere sul container dismesso per </a:t>
            </a:r>
            <a:r>
              <a:rPr lang="it-IT" sz="2000" b="1" dirty="0" smtClean="0"/>
              <a:t>DUE</a:t>
            </a:r>
            <a:r>
              <a:rPr lang="it-IT" sz="2000" dirty="0" smtClean="0"/>
              <a:t> motivi:</a:t>
            </a:r>
          </a:p>
          <a:p>
            <a:pPr marL="342900" indent="-342900" algn="just">
              <a:buFont typeface="Arial" panose="020B0604020202020204" pitchFamily="34" charset="0"/>
              <a:buChar char="•"/>
            </a:pPr>
            <a:r>
              <a:rPr lang="it-IT" dirty="0" smtClean="0"/>
              <a:t>L’algoritmo che determina la CHECK DIGIT (nella figura è 0) è ANNUALE cioè viene cambiato ogni anno.</a:t>
            </a:r>
          </a:p>
          <a:p>
            <a:pPr marL="342900" indent="-342900" algn="just">
              <a:buFont typeface="Arial" panose="020B0604020202020204" pitchFamily="34" charset="0"/>
              <a:buChar char="•"/>
            </a:pPr>
            <a:r>
              <a:rPr lang="it-IT" dirty="0" smtClean="0"/>
              <a:t>Il Container dismesso viene CANCELLATO dal B.I.C. (Registro internazionale dei Containers) e quindi verrebbe immediatamente riconosciuto, in caso di uso illecito in un trasporto</a:t>
            </a:r>
            <a:endParaRPr lang="it-IT" dirty="0"/>
          </a:p>
        </p:txBody>
      </p:sp>
      <p:pic>
        <p:nvPicPr>
          <p:cNvPr id="6" name="Immagine 5"/>
          <p:cNvPicPr>
            <a:picLocks noChangeAspect="1"/>
          </p:cNvPicPr>
          <p:nvPr/>
        </p:nvPicPr>
        <p:blipFill>
          <a:blip r:embed="rId3"/>
          <a:stretch>
            <a:fillRect/>
          </a:stretch>
        </p:blipFill>
        <p:spPr>
          <a:xfrm>
            <a:off x="2571730" y="970933"/>
            <a:ext cx="662789" cy="297578"/>
          </a:xfrm>
          <a:prstGeom prst="rect">
            <a:avLst/>
          </a:prstGeom>
        </p:spPr>
      </p:pic>
    </p:spTree>
    <p:extLst>
      <p:ext uri="{BB962C8B-B14F-4D97-AF65-F5344CB8AC3E}">
        <p14:creationId xmlns:p14="http://schemas.microsoft.com/office/powerpoint/2010/main" val="2676913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6" presetClass="emph" presetSubtype="0" fill="hold" nodeType="withEffect">
                                  <p:stCondLst>
                                    <p:cond delay="0"/>
                                  </p:stCondLst>
                                  <p:childTnLst>
                                    <p:animScale>
                                      <p:cBhvr>
                                        <p:cTn id="27" dur="2000" fill="hold"/>
                                        <p:tgtEl>
                                          <p:spTgt spid="6"/>
                                        </p:tgtEl>
                                      </p:cBhvr>
                                      <p:by x="150000" y="150000"/>
                                    </p:animScale>
                                  </p:childTnLst>
                                </p:cTn>
                              </p:par>
                              <p:par>
                                <p:cTn id="28" presetID="42" presetClass="path" presetSubtype="0" accel="50000" decel="50000" fill="hold" nodeType="withEffect">
                                  <p:stCondLst>
                                    <p:cond delay="0"/>
                                  </p:stCondLst>
                                  <p:childTnLst>
                                    <p:animMotion origin="layout" path="M -8.33333E-7 -4.44444E-6 L -0.00273 0.61528 " pathEditMode="relative" rAng="0" ptsTypes="AA">
                                      <p:cBhvr>
                                        <p:cTn id="29" dur="2000" fill="hold"/>
                                        <p:tgtEl>
                                          <p:spTgt spid="6"/>
                                        </p:tgtEl>
                                        <p:attrNameLst>
                                          <p:attrName>ppt_x</p:attrName>
                                          <p:attrName>ppt_y</p:attrName>
                                        </p:attrNameLst>
                                      </p:cBhvr>
                                      <p:rCtr x="-143" y="30764"/>
                                    </p:animMotion>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xEl>
                                              <p:pRg st="5" end="5"/>
                                            </p:txEl>
                                          </p:spTgt>
                                        </p:tgtEl>
                                        <p:attrNameLst>
                                          <p:attrName>style.visibility</p:attrName>
                                        </p:attrNameLst>
                                      </p:cBhvr>
                                      <p:to>
                                        <p:strVal val="visible"/>
                                      </p:to>
                                    </p:set>
                                    <p:animEffect transition="in" filter="fade">
                                      <p:cBhvr>
                                        <p:cTn id="34" dur="500"/>
                                        <p:tgtEl>
                                          <p:spTgt spid="5">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Effect transition="in" filter="fade">
                                      <p:cBhvr>
                                        <p:cTn id="3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0"/>
            <a:ext cx="5996385" cy="523220"/>
          </a:xfrm>
          <a:prstGeom prst="rect">
            <a:avLst/>
          </a:prstGeom>
          <a:noFill/>
        </p:spPr>
        <p:txBody>
          <a:bodyPr wrap="none" rtlCol="0">
            <a:spAutoFit/>
          </a:bodyPr>
          <a:lstStyle/>
          <a:p>
            <a:r>
              <a:rPr lang="it-IT" sz="2800" dirty="0" smtClean="0"/>
              <a:t>Materiale di costruzione di un container</a:t>
            </a:r>
            <a:endParaRPr lang="it-IT" sz="2800" dirty="0"/>
          </a:p>
        </p:txBody>
      </p:sp>
      <p:sp>
        <p:nvSpPr>
          <p:cNvPr id="3" name="CasellaDiTesto 2"/>
          <p:cNvSpPr txBox="1"/>
          <p:nvPr/>
        </p:nvSpPr>
        <p:spPr>
          <a:xfrm>
            <a:off x="6188839" y="-153889"/>
            <a:ext cx="1877437" cy="830997"/>
          </a:xfrm>
          <a:prstGeom prst="rect">
            <a:avLst/>
          </a:prstGeom>
          <a:noFill/>
        </p:spPr>
        <p:txBody>
          <a:bodyPr wrap="none" rtlCol="0">
            <a:spAutoFit/>
          </a:bodyPr>
          <a:lstStyle/>
          <a:p>
            <a:r>
              <a:rPr lang="it-IT" sz="4800" dirty="0" smtClean="0"/>
              <a:t>Navale</a:t>
            </a:r>
            <a:endParaRPr lang="it-IT" sz="4800" dirty="0"/>
          </a:p>
        </p:txBody>
      </p:sp>
      <p:sp>
        <p:nvSpPr>
          <p:cNvPr id="4" name="Rettangolo 3"/>
          <p:cNvSpPr/>
          <p:nvPr/>
        </p:nvSpPr>
        <p:spPr>
          <a:xfrm>
            <a:off x="0" y="526980"/>
            <a:ext cx="6851176" cy="6247864"/>
          </a:xfrm>
          <a:prstGeom prst="rect">
            <a:avLst/>
          </a:prstGeom>
        </p:spPr>
        <p:txBody>
          <a:bodyPr wrap="square">
            <a:spAutoFit/>
          </a:bodyPr>
          <a:lstStyle/>
          <a:p>
            <a:pPr algn="ctr" fontAlgn="base"/>
            <a:r>
              <a:rPr lang="it-IT" sz="1600" b="1" dirty="0" smtClean="0"/>
              <a:t>Struttura – Porte – Tetto rigido (quando apribile)</a:t>
            </a:r>
          </a:p>
          <a:p>
            <a:pPr algn="just" fontAlgn="base"/>
            <a:r>
              <a:rPr lang="it-IT" sz="1600" dirty="0" smtClean="0"/>
              <a:t>Le </a:t>
            </a:r>
            <a:r>
              <a:rPr lang="it-IT" sz="1600" dirty="0"/>
              <a:t>pareti grecate, il telaio, le porte e le traverse del fondo dei container sono tutti realizzati in acciaio </a:t>
            </a:r>
            <a:r>
              <a:rPr lang="it-IT" sz="1600" dirty="0" err="1" smtClean="0"/>
              <a:t>Corten</a:t>
            </a:r>
            <a:r>
              <a:rPr lang="it-IT" sz="1600" dirty="0" smtClean="0"/>
              <a:t>. L’Acciaio </a:t>
            </a:r>
            <a:r>
              <a:rPr lang="it-IT" sz="1600" dirty="0" err="1"/>
              <a:t>Corten</a:t>
            </a:r>
            <a:r>
              <a:rPr lang="it-IT" sz="1600" dirty="0"/>
              <a:t> (spesso indicato come </a:t>
            </a:r>
            <a:r>
              <a:rPr lang="it-IT" sz="1600" dirty="0" err="1"/>
              <a:t>Cor-Ten</a:t>
            </a:r>
            <a:r>
              <a:rPr lang="it-IT" sz="1600" dirty="0"/>
              <a:t> - </a:t>
            </a:r>
            <a:r>
              <a:rPr lang="it-IT" sz="1600" b="1" dirty="0" err="1"/>
              <a:t>COR</a:t>
            </a:r>
            <a:r>
              <a:rPr lang="it-IT" sz="1600" dirty="0" err="1"/>
              <a:t>rosion</a:t>
            </a:r>
            <a:r>
              <a:rPr lang="it-IT" sz="1600" dirty="0"/>
              <a:t> </a:t>
            </a:r>
            <a:r>
              <a:rPr lang="it-IT" sz="1600" dirty="0" err="1"/>
              <a:t>restistance</a:t>
            </a:r>
            <a:r>
              <a:rPr lang="it-IT" sz="1600" dirty="0"/>
              <a:t> (resistenza alla corrosione) e </a:t>
            </a:r>
            <a:r>
              <a:rPr lang="it-IT" sz="1600" b="1" dirty="0" err="1"/>
              <a:t>TEN</a:t>
            </a:r>
            <a:r>
              <a:rPr lang="it-IT" sz="1600" dirty="0" err="1"/>
              <a:t>sile</a:t>
            </a:r>
            <a:r>
              <a:rPr lang="it-IT" sz="1600" dirty="0"/>
              <a:t> </a:t>
            </a:r>
            <a:r>
              <a:rPr lang="it-IT" sz="1600" dirty="0" err="1"/>
              <a:t>strength</a:t>
            </a:r>
            <a:r>
              <a:rPr lang="it-IT" sz="1600" dirty="0"/>
              <a:t> (resistenza a trazione)) è un acciaio resistente alle intemperie che potrebbe essere definito con più precisione un “acciaio resistente alla corrosione </a:t>
            </a:r>
            <a:r>
              <a:rPr lang="it-IT" sz="1600" dirty="0" smtClean="0"/>
              <a:t>atmosferica ed alle correnti galvaniche”. </a:t>
            </a:r>
            <a:r>
              <a:rPr lang="it-IT" sz="1600" dirty="0"/>
              <a:t>È un acciaio prodotto da </a:t>
            </a:r>
            <a:r>
              <a:rPr lang="it-IT" sz="1600" b="1" dirty="0"/>
              <a:t>rame e cromo </a:t>
            </a:r>
            <a:r>
              <a:rPr lang="it-IT" sz="1600" dirty="0"/>
              <a:t>in quanto questa lega mostra un maggiore livello di </a:t>
            </a:r>
            <a:r>
              <a:rPr lang="it-IT" sz="1600" b="1" dirty="0"/>
              <a:t>resistenza agli agenti atmosferici </a:t>
            </a:r>
            <a:r>
              <a:rPr lang="it-IT" sz="1600" dirty="0"/>
              <a:t>rispetto ad altri </a:t>
            </a:r>
            <a:r>
              <a:rPr lang="it-IT" sz="1600" dirty="0" smtClean="0"/>
              <a:t>tipi di acciaio. In </a:t>
            </a:r>
            <a:r>
              <a:rPr lang="it-IT" sz="1600" dirty="0"/>
              <a:t>pratica, questo acciaio è stato sviluppato anche per </a:t>
            </a:r>
            <a:r>
              <a:rPr lang="it-IT" sz="1600" b="1" dirty="0"/>
              <a:t>eliminare la necessità di continue riverniciature</a:t>
            </a:r>
            <a:r>
              <a:rPr lang="it-IT" sz="1600" dirty="0"/>
              <a:t>. I produttori di container utilizzano questo materiale perché possiede le proprietà fisiche che lo rendono </a:t>
            </a:r>
            <a:r>
              <a:rPr lang="it-IT" sz="1600" b="1" dirty="0"/>
              <a:t>saldabile e resistente alla </a:t>
            </a:r>
            <a:r>
              <a:rPr lang="it-IT" sz="1600" b="1" dirty="0" smtClean="0"/>
              <a:t>ruggine</a:t>
            </a:r>
            <a:r>
              <a:rPr lang="it-IT" sz="1600" dirty="0" smtClean="0"/>
              <a:t>. La resistenza </a:t>
            </a:r>
            <a:r>
              <a:rPr lang="it-IT" sz="1600" dirty="0"/>
              <a:t>alla ruggine significa che se un pezzo di vernice si stacca dalla struttura, la ruggine si formerà in superficie ma non attaccherà l’acciaio in profondità.</a:t>
            </a:r>
          </a:p>
          <a:p>
            <a:pPr algn="just" fontAlgn="base"/>
            <a:r>
              <a:rPr lang="it-IT" sz="1600" b="1" dirty="0"/>
              <a:t>Pavimento</a:t>
            </a:r>
            <a:r>
              <a:rPr lang="it-IT" sz="1600" dirty="0"/>
              <a:t/>
            </a:r>
            <a:br>
              <a:rPr lang="it-IT" sz="1600" dirty="0"/>
            </a:br>
            <a:r>
              <a:rPr lang="it-IT" sz="1600" dirty="0"/>
              <a:t>La maggior parte dei container è dotata di pavimenti in compensato marino. Il pavimento è infuso con una piccola quantità di insetticidi per impedire agli insetti di unirsi al viaggio del container. Questi insetticidi sono solo un rischio per gli insetti, non per le persone e le merci che entrano in contatto con il pavimento.</a:t>
            </a:r>
          </a:p>
          <a:p>
            <a:pPr algn="ctr" fontAlgn="base"/>
            <a:r>
              <a:rPr lang="it-IT" sz="1600" b="1" dirty="0" smtClean="0"/>
              <a:t>Blocchi d’angolo</a:t>
            </a:r>
          </a:p>
          <a:p>
            <a:pPr algn="just" fontAlgn="base"/>
            <a:r>
              <a:rPr lang="it-IT" sz="1600" dirty="0" smtClean="0"/>
              <a:t>Gli angoli rinforzati dei container sono chiamati blocchi d’angolo. I blocchi d’angolo hanno aperture per i twist </a:t>
            </a:r>
            <a:r>
              <a:rPr lang="it-IT" sz="1600" dirty="0" err="1" smtClean="0"/>
              <a:t>lock</a:t>
            </a:r>
            <a:r>
              <a:rPr lang="it-IT" sz="1600" dirty="0" smtClean="0"/>
              <a:t> che consentono di collegarli ad altri contenitori o ai punti di ancoraggio. Sono inoltre progettati per essere sufficientemente robusti per il </a:t>
            </a:r>
            <a:r>
              <a:rPr lang="it-IT" sz="1600" dirty="0" err="1" smtClean="0"/>
              <a:t>rizzaggio</a:t>
            </a:r>
            <a:r>
              <a:rPr lang="it-IT" sz="1600" dirty="0" smtClean="0"/>
              <a:t> della gru, anche a pieno carico.</a:t>
            </a:r>
            <a:endParaRPr lang="it-IT" sz="1600" dirty="0"/>
          </a:p>
        </p:txBody>
      </p:sp>
      <p:sp>
        <p:nvSpPr>
          <p:cNvPr id="7" name="Rettangolo 6"/>
          <p:cNvSpPr/>
          <p:nvPr/>
        </p:nvSpPr>
        <p:spPr>
          <a:xfrm>
            <a:off x="6851176" y="2511557"/>
            <a:ext cx="5340824" cy="4278094"/>
          </a:xfrm>
          <a:prstGeom prst="rect">
            <a:avLst/>
          </a:prstGeom>
        </p:spPr>
        <p:txBody>
          <a:bodyPr wrap="square">
            <a:spAutoFit/>
          </a:bodyPr>
          <a:lstStyle/>
          <a:p>
            <a:pPr algn="ctr" fontAlgn="base"/>
            <a:r>
              <a:rPr lang="it-IT" sz="1600" b="1" dirty="0"/>
              <a:t>Twist Lock</a:t>
            </a:r>
          </a:p>
          <a:p>
            <a:pPr algn="just" fontAlgn="base"/>
            <a:r>
              <a:rPr lang="it-IT" sz="1600" dirty="0"/>
              <a:t>I twist </a:t>
            </a:r>
            <a:r>
              <a:rPr lang="it-IT" sz="1600" dirty="0" err="1"/>
              <a:t>lock</a:t>
            </a:r>
            <a:r>
              <a:rPr lang="it-IT" sz="1600" dirty="0"/>
              <a:t> collegano in modo sicuro i container ai punti di ancoraggio o ad altri container. L’estremità del twist </a:t>
            </a:r>
            <a:r>
              <a:rPr lang="it-IT" sz="1600" dirty="0" err="1"/>
              <a:t>lock</a:t>
            </a:r>
            <a:r>
              <a:rPr lang="it-IT" sz="1600" dirty="0"/>
              <a:t> si inserisce nei blocchi d’angolo e quindi ruota in una posizione bloccata, di solito tramite una leva.</a:t>
            </a:r>
          </a:p>
          <a:p>
            <a:pPr algn="ctr" fontAlgn="base"/>
            <a:r>
              <a:rPr lang="it-IT" sz="1600" b="1" dirty="0"/>
              <a:t>Traversine del fondo</a:t>
            </a:r>
          </a:p>
          <a:p>
            <a:pPr algn="just" fontAlgn="base"/>
            <a:r>
              <a:rPr lang="it-IT" sz="1600" dirty="0"/>
              <a:t>Robuste traversine in </a:t>
            </a:r>
            <a:r>
              <a:rPr lang="it-IT" sz="1600" dirty="0" err="1"/>
              <a:t>Corten</a:t>
            </a:r>
            <a:r>
              <a:rPr lang="it-IT" sz="1600" dirty="0"/>
              <a:t> supportano il pavimento del container. Lo spazio creato dalle traversine tra il terreno e il pavimento impedisce all’umidità di penetrare nel contenitore da sotto. Le traversine sollevano così le strutture da terra e mitigano il rischio di danni causati da elementi naturali.</a:t>
            </a:r>
          </a:p>
          <a:p>
            <a:pPr algn="ctr" fontAlgn="base"/>
            <a:r>
              <a:rPr lang="it-IT" sz="1600" b="1" dirty="0"/>
              <a:t>Tasche </a:t>
            </a:r>
            <a:r>
              <a:rPr lang="it-IT" sz="1200" b="1" dirty="0"/>
              <a:t>(</a:t>
            </a:r>
            <a:r>
              <a:rPr lang="it-IT" sz="1200" b="1" dirty="0" err="1"/>
              <a:t>Forklift</a:t>
            </a:r>
            <a:r>
              <a:rPr lang="it-IT" sz="1200" b="1" dirty="0"/>
              <a:t> </a:t>
            </a:r>
            <a:r>
              <a:rPr lang="it-IT" sz="1200" b="1" dirty="0" err="1"/>
              <a:t>pockets</a:t>
            </a:r>
            <a:r>
              <a:rPr lang="it-IT" sz="1200" b="1" dirty="0"/>
              <a:t>) </a:t>
            </a:r>
            <a:r>
              <a:rPr lang="it-IT" sz="1600" b="1" dirty="0"/>
              <a:t>e Tunnel a collo d’oca </a:t>
            </a:r>
            <a:r>
              <a:rPr lang="it-IT" sz="1200" b="1" dirty="0"/>
              <a:t>(</a:t>
            </a:r>
            <a:r>
              <a:rPr lang="it-IT" sz="1200" b="1" dirty="0" err="1"/>
              <a:t>Gooseneck</a:t>
            </a:r>
            <a:r>
              <a:rPr lang="it-IT" sz="1200" b="1" dirty="0"/>
              <a:t> tunnel) </a:t>
            </a:r>
          </a:p>
          <a:p>
            <a:pPr algn="just" fontAlgn="base"/>
            <a:r>
              <a:rPr lang="it-IT" sz="1600" dirty="0"/>
              <a:t>Tutte le scanalature sottostanti il container, che ne consentono il sollevamento ed il trasporto per brevi tratti di superficie (ad esempio all’interno della CFS) sono scanalature rinforzate internamente con acciaio più resistente alla rottura e meno elastico (manganese e piombo insieme all’acciaio)</a:t>
            </a:r>
          </a:p>
        </p:txBody>
      </p:sp>
      <p:pic>
        <p:nvPicPr>
          <p:cNvPr id="8" name="Immagine 7"/>
          <p:cNvPicPr>
            <a:picLocks noChangeAspect="1"/>
          </p:cNvPicPr>
          <p:nvPr/>
        </p:nvPicPr>
        <p:blipFill>
          <a:blip r:embed="rId2"/>
          <a:stretch>
            <a:fillRect/>
          </a:stretch>
        </p:blipFill>
        <p:spPr>
          <a:xfrm>
            <a:off x="8563862" y="65445"/>
            <a:ext cx="3306914" cy="2431305"/>
          </a:xfrm>
          <a:prstGeom prst="rect">
            <a:avLst/>
          </a:prstGeom>
        </p:spPr>
      </p:pic>
      <p:sp>
        <p:nvSpPr>
          <p:cNvPr id="9" name="Rettangolo 8"/>
          <p:cNvSpPr/>
          <p:nvPr/>
        </p:nvSpPr>
        <p:spPr>
          <a:xfrm>
            <a:off x="9666514" y="65445"/>
            <a:ext cx="391886" cy="2431305"/>
          </a:xfrm>
          <a:prstGeom prst="rect">
            <a:avLst/>
          </a:prstGeom>
          <a:noFill/>
          <a:ln w="38100">
            <a:solidFill>
              <a:schemeClr val="tx1"/>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10" name="Rettangolo 9"/>
          <p:cNvSpPr/>
          <p:nvPr/>
        </p:nvSpPr>
        <p:spPr>
          <a:xfrm>
            <a:off x="11538857" y="523220"/>
            <a:ext cx="232229" cy="1305580"/>
          </a:xfrm>
          <a:prstGeom prst="rect">
            <a:avLst/>
          </a:prstGeom>
          <a:noFill/>
          <a:ln w="38100">
            <a:solidFill>
              <a:schemeClr val="tx1"/>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11" name="Rettangolo 10"/>
          <p:cNvSpPr/>
          <p:nvPr/>
        </p:nvSpPr>
        <p:spPr>
          <a:xfrm>
            <a:off x="9666514" y="73408"/>
            <a:ext cx="391886" cy="449812"/>
          </a:xfrm>
          <a:prstGeom prst="rect">
            <a:avLst/>
          </a:prstGeom>
          <a:noFill/>
          <a:ln w="38100">
            <a:solidFill>
              <a:srgbClr val="FF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12" name="Rettangolo 11"/>
          <p:cNvSpPr/>
          <p:nvPr/>
        </p:nvSpPr>
        <p:spPr>
          <a:xfrm>
            <a:off x="9666514" y="2040256"/>
            <a:ext cx="370115" cy="456494"/>
          </a:xfrm>
          <a:prstGeom prst="rect">
            <a:avLst/>
          </a:prstGeom>
          <a:noFill/>
          <a:ln w="38100">
            <a:solidFill>
              <a:srgbClr val="FF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13" name="Rettangolo 12"/>
          <p:cNvSpPr/>
          <p:nvPr/>
        </p:nvSpPr>
        <p:spPr>
          <a:xfrm>
            <a:off x="10526219" y="1857829"/>
            <a:ext cx="391886" cy="319313"/>
          </a:xfrm>
          <a:prstGeom prst="rect">
            <a:avLst/>
          </a:prstGeom>
          <a:noFill/>
          <a:ln w="38100">
            <a:solidFill>
              <a:srgbClr val="00B05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14" name="Rettangolo 13"/>
          <p:cNvSpPr/>
          <p:nvPr/>
        </p:nvSpPr>
        <p:spPr>
          <a:xfrm>
            <a:off x="11101543" y="1665515"/>
            <a:ext cx="387991" cy="326570"/>
          </a:xfrm>
          <a:prstGeom prst="rect">
            <a:avLst/>
          </a:prstGeom>
          <a:noFill/>
          <a:ln w="38100">
            <a:solidFill>
              <a:srgbClr val="00B05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35278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500"/>
                                        <p:tgtEl>
                                          <p:spTgt spid="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Effect transition="in" filter="fade">
                                      <p:cBhvr>
                                        <p:cTn id="25" dur="500"/>
                                        <p:tgtEl>
                                          <p:spTgt spid="4">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500"/>
                                        <p:tgtEl>
                                          <p:spTgt spid="4">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1"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0" nodeType="clickEffect">
                                  <p:stCondLst>
                                    <p:cond delay="0"/>
                                  </p:stCondLst>
                                  <p:childTnLst>
                                    <p:animEffect transition="out" filter="fade">
                                      <p:cBhvr>
                                        <p:cTn id="40" dur="500"/>
                                        <p:tgtEl>
                                          <p:spTgt spid="10"/>
                                        </p:tgtEl>
                                      </p:cBhvr>
                                    </p:animEffect>
                                    <p:set>
                                      <p:cBhvr>
                                        <p:cTn id="41" dur="1" fill="hold">
                                          <p:stCondLst>
                                            <p:cond delay="499"/>
                                          </p:stCondLst>
                                        </p:cTn>
                                        <p:tgtEl>
                                          <p:spTgt spid="10"/>
                                        </p:tgtEl>
                                        <p:attrNameLst>
                                          <p:attrName>style.visibility</p:attrName>
                                        </p:attrNameLst>
                                      </p:cBhvr>
                                      <p:to>
                                        <p:strVal val="hidden"/>
                                      </p:to>
                                    </p:set>
                                  </p:childTnLst>
                                </p:cTn>
                              </p:par>
                              <p:par>
                                <p:cTn id="42" presetID="10" presetClass="exit" presetSubtype="0" fill="hold" grpId="0" nodeType="withEffect">
                                  <p:stCondLst>
                                    <p:cond delay="0"/>
                                  </p:stCondLst>
                                  <p:childTnLst>
                                    <p:animEffect transition="out" filter="fade">
                                      <p:cBhvr>
                                        <p:cTn id="43" dur="500"/>
                                        <p:tgtEl>
                                          <p:spTgt spid="9"/>
                                        </p:tgtEl>
                                      </p:cBhvr>
                                    </p:animEffect>
                                    <p:set>
                                      <p:cBhvr>
                                        <p:cTn id="44" dur="1" fill="hold">
                                          <p:stCondLst>
                                            <p:cond delay="499"/>
                                          </p:stCondLst>
                                        </p:cTn>
                                        <p:tgtEl>
                                          <p:spTgt spid="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Effect transition="in" filter="fade">
                                      <p:cBhvr>
                                        <p:cTn id="49" dur="500"/>
                                        <p:tgtEl>
                                          <p:spTgt spid="7">
                                            <p:txEl>
                                              <p:pRg st="0" end="0"/>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7">
                                            <p:txEl>
                                              <p:pRg st="1" end="1"/>
                                            </p:txEl>
                                          </p:spTgt>
                                        </p:tgtEl>
                                        <p:attrNameLst>
                                          <p:attrName>style.visibility</p:attrName>
                                        </p:attrNameLst>
                                      </p:cBhvr>
                                      <p:to>
                                        <p:strVal val="visible"/>
                                      </p:to>
                                    </p:set>
                                    <p:animEffect transition="in" filter="fade">
                                      <p:cBhvr>
                                        <p:cTn id="52" dur="500"/>
                                        <p:tgtEl>
                                          <p:spTgt spid="7">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grpId="1" nodeType="clickEffect">
                                  <p:stCondLst>
                                    <p:cond delay="0"/>
                                  </p:stCondLst>
                                  <p:childTnLst>
                                    <p:animEffect transition="out" filter="fade">
                                      <p:cBhvr>
                                        <p:cTn id="64" dur="500"/>
                                        <p:tgtEl>
                                          <p:spTgt spid="12"/>
                                        </p:tgtEl>
                                      </p:cBhvr>
                                    </p:animEffect>
                                    <p:set>
                                      <p:cBhvr>
                                        <p:cTn id="65" dur="1" fill="hold">
                                          <p:stCondLst>
                                            <p:cond delay="499"/>
                                          </p:stCondLst>
                                        </p:cTn>
                                        <p:tgtEl>
                                          <p:spTgt spid="12"/>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11"/>
                                        </p:tgtEl>
                                      </p:cBhvr>
                                    </p:animEffect>
                                    <p:set>
                                      <p:cBhvr>
                                        <p:cTn id="68" dur="1" fill="hold">
                                          <p:stCondLst>
                                            <p:cond delay="499"/>
                                          </p:stCondLst>
                                        </p:cTn>
                                        <p:tgtEl>
                                          <p:spTgt spid="11"/>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7">
                                            <p:txEl>
                                              <p:pRg st="2" end="2"/>
                                            </p:txEl>
                                          </p:spTgt>
                                        </p:tgtEl>
                                        <p:attrNameLst>
                                          <p:attrName>style.visibility</p:attrName>
                                        </p:attrNameLst>
                                      </p:cBhvr>
                                      <p:to>
                                        <p:strVal val="visible"/>
                                      </p:to>
                                    </p:set>
                                    <p:animEffect transition="in" filter="fade">
                                      <p:cBhvr>
                                        <p:cTn id="73" dur="500"/>
                                        <p:tgtEl>
                                          <p:spTgt spid="7">
                                            <p:txEl>
                                              <p:pRg st="2" end="2"/>
                                            </p:txEl>
                                          </p:spTgt>
                                        </p:tgtEl>
                                      </p:cBhvr>
                                    </p:animEffect>
                                  </p:childTnLst>
                                </p:cTn>
                              </p:par>
                              <p:par>
                                <p:cTn id="74" presetID="10" presetClass="entr" presetSubtype="0" fill="hold" nodeType="withEffect">
                                  <p:stCondLst>
                                    <p:cond delay="0"/>
                                  </p:stCondLst>
                                  <p:childTnLst>
                                    <p:set>
                                      <p:cBhvr>
                                        <p:cTn id="75" dur="1" fill="hold">
                                          <p:stCondLst>
                                            <p:cond delay="0"/>
                                          </p:stCondLst>
                                        </p:cTn>
                                        <p:tgtEl>
                                          <p:spTgt spid="7">
                                            <p:txEl>
                                              <p:pRg st="3" end="3"/>
                                            </p:txEl>
                                          </p:spTgt>
                                        </p:tgtEl>
                                        <p:attrNameLst>
                                          <p:attrName>style.visibility</p:attrName>
                                        </p:attrNameLst>
                                      </p:cBhvr>
                                      <p:to>
                                        <p:strVal val="visible"/>
                                      </p:to>
                                    </p:set>
                                    <p:animEffect transition="in" filter="fade">
                                      <p:cBhvr>
                                        <p:cTn id="76" dur="500"/>
                                        <p:tgtEl>
                                          <p:spTgt spid="7">
                                            <p:txEl>
                                              <p:pRg st="3" end="3"/>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7">
                                            <p:txEl>
                                              <p:pRg st="4" end="4"/>
                                            </p:txEl>
                                          </p:spTgt>
                                        </p:tgtEl>
                                        <p:attrNameLst>
                                          <p:attrName>style.visibility</p:attrName>
                                        </p:attrNameLst>
                                      </p:cBhvr>
                                      <p:to>
                                        <p:strVal val="visible"/>
                                      </p:to>
                                    </p:set>
                                    <p:animEffect transition="in" filter="fade">
                                      <p:cBhvr>
                                        <p:cTn id="81" dur="500"/>
                                        <p:tgtEl>
                                          <p:spTgt spid="7">
                                            <p:txEl>
                                              <p:pRg st="4" end="4"/>
                                            </p:txEl>
                                          </p:spTgt>
                                        </p:tgtEl>
                                      </p:cBhvr>
                                    </p:animEffect>
                                  </p:childTnLst>
                                </p:cTn>
                              </p:par>
                              <p:par>
                                <p:cTn id="82" presetID="10" presetClass="entr" presetSubtype="0" fill="hold" nodeType="withEffect">
                                  <p:stCondLst>
                                    <p:cond delay="0"/>
                                  </p:stCondLst>
                                  <p:childTnLst>
                                    <p:set>
                                      <p:cBhvr>
                                        <p:cTn id="83" dur="1" fill="hold">
                                          <p:stCondLst>
                                            <p:cond delay="0"/>
                                          </p:stCondLst>
                                        </p:cTn>
                                        <p:tgtEl>
                                          <p:spTgt spid="7">
                                            <p:txEl>
                                              <p:pRg st="5" end="5"/>
                                            </p:txEl>
                                          </p:spTgt>
                                        </p:tgtEl>
                                        <p:attrNameLst>
                                          <p:attrName>style.visibility</p:attrName>
                                        </p:attrNameLst>
                                      </p:cBhvr>
                                      <p:to>
                                        <p:strVal val="visible"/>
                                      </p:to>
                                    </p:set>
                                    <p:animEffect transition="in" filter="fade">
                                      <p:cBhvr>
                                        <p:cTn id="84" dur="500"/>
                                        <p:tgtEl>
                                          <p:spTgt spid="7">
                                            <p:txEl>
                                              <p:pRg st="5" end="5"/>
                                            </p:txEl>
                                          </p:spTgt>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fade">
                                      <p:cBhvr>
                                        <p:cTn id="87" dur="500"/>
                                        <p:tgtEl>
                                          <p:spTgt spid="13"/>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500"/>
                                        <p:tgtEl>
                                          <p:spTgt spid="14"/>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xit" presetSubtype="0" fill="hold" grpId="0" nodeType="clickEffect">
                                  <p:stCondLst>
                                    <p:cond delay="0"/>
                                  </p:stCondLst>
                                  <p:childTnLst>
                                    <p:animEffect transition="out" filter="fade">
                                      <p:cBhvr>
                                        <p:cTn id="94" dur="500"/>
                                        <p:tgtEl>
                                          <p:spTgt spid="13"/>
                                        </p:tgtEl>
                                      </p:cBhvr>
                                    </p:animEffect>
                                    <p:set>
                                      <p:cBhvr>
                                        <p:cTn id="95" dur="1" fill="hold">
                                          <p:stCondLst>
                                            <p:cond delay="499"/>
                                          </p:stCondLst>
                                        </p:cTn>
                                        <p:tgtEl>
                                          <p:spTgt spid="13"/>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500"/>
                                        <p:tgtEl>
                                          <p:spTgt spid="14"/>
                                        </p:tgtEl>
                                      </p:cBhvr>
                                    </p:animEffect>
                                    <p:set>
                                      <p:cBhvr>
                                        <p:cTn id="98"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020908" cy="461665"/>
          </a:xfrm>
          <a:prstGeom prst="rect">
            <a:avLst/>
          </a:prstGeom>
        </p:spPr>
        <p:txBody>
          <a:bodyPr wrap="square">
            <a:spAutoFit/>
          </a:bodyPr>
          <a:lstStyle/>
          <a:p>
            <a:pPr lvl="0"/>
            <a:r>
              <a:rPr lang="it-IT" sz="2400" b="1" i="1" dirty="0" smtClean="0">
                <a:solidFill>
                  <a:prstClr val="black"/>
                </a:solidFill>
              </a:rPr>
              <a:t>Precisazioni - C</a:t>
            </a:r>
            <a:r>
              <a:rPr lang="it-IT" sz="2400" b="1" dirty="0" smtClean="0">
                <a:solidFill>
                  <a:prstClr val="black"/>
                </a:solidFill>
              </a:rPr>
              <a:t>ontainer Yard (C.Y.) - Container </a:t>
            </a:r>
            <a:r>
              <a:rPr lang="it-IT" sz="2400" b="1" dirty="0" err="1" smtClean="0">
                <a:solidFill>
                  <a:prstClr val="black"/>
                </a:solidFill>
              </a:rPr>
              <a:t>Freight</a:t>
            </a:r>
            <a:r>
              <a:rPr lang="it-IT" sz="2400" b="1" dirty="0" smtClean="0">
                <a:solidFill>
                  <a:prstClr val="black"/>
                </a:solidFill>
              </a:rPr>
              <a:t> Station (C.F.S.)</a:t>
            </a:r>
            <a:endParaRPr lang="it-IT" sz="2400" b="1" dirty="0">
              <a:solidFill>
                <a:prstClr val="black"/>
              </a:solidFill>
            </a:endParaRPr>
          </a:p>
        </p:txBody>
      </p:sp>
      <p:sp>
        <p:nvSpPr>
          <p:cNvPr id="2" name="CasellaDiTesto 1"/>
          <p:cNvSpPr txBox="1"/>
          <p:nvPr/>
        </p:nvSpPr>
        <p:spPr>
          <a:xfrm>
            <a:off x="255567" y="620055"/>
            <a:ext cx="3235569" cy="830997"/>
          </a:xfrm>
          <a:prstGeom prst="rect">
            <a:avLst/>
          </a:prstGeom>
          <a:noFill/>
        </p:spPr>
        <p:txBody>
          <a:bodyPr wrap="square" rtlCol="0">
            <a:spAutoFit/>
          </a:bodyPr>
          <a:lstStyle/>
          <a:p>
            <a:r>
              <a:rPr lang="it-IT" sz="4800" b="1" dirty="0" err="1" smtClean="0"/>
              <a:t>Pre</a:t>
            </a:r>
            <a:r>
              <a:rPr lang="it-IT" sz="4800" b="1" dirty="0" smtClean="0"/>
              <a:t> - COVID</a:t>
            </a:r>
            <a:endParaRPr lang="it-IT" sz="4800" b="1" dirty="0"/>
          </a:p>
        </p:txBody>
      </p:sp>
      <p:sp>
        <p:nvSpPr>
          <p:cNvPr id="4" name="CasellaDiTesto 3"/>
          <p:cNvSpPr txBox="1"/>
          <p:nvPr/>
        </p:nvSpPr>
        <p:spPr>
          <a:xfrm>
            <a:off x="0" y="1451052"/>
            <a:ext cx="3746705" cy="5262979"/>
          </a:xfrm>
          <a:prstGeom prst="rect">
            <a:avLst/>
          </a:prstGeom>
          <a:noFill/>
        </p:spPr>
        <p:txBody>
          <a:bodyPr wrap="square" rtlCol="0">
            <a:spAutoFit/>
          </a:bodyPr>
          <a:lstStyle/>
          <a:p>
            <a:pPr marL="342900" indent="-166688" algn="just">
              <a:buFont typeface="Arial" panose="020B0604020202020204" pitchFamily="34" charset="0"/>
              <a:buChar char="•"/>
            </a:pPr>
            <a:r>
              <a:rPr lang="it-IT" sz="1600" dirty="0" smtClean="0"/>
              <a:t>La maggior parte dei Containers erano del tipo LCL (</a:t>
            </a:r>
            <a:r>
              <a:rPr lang="it-IT" sz="1600" dirty="0" err="1" smtClean="0"/>
              <a:t>less</a:t>
            </a:r>
            <a:r>
              <a:rPr lang="it-IT" sz="1600" dirty="0" smtClean="0"/>
              <a:t> container </a:t>
            </a:r>
            <a:r>
              <a:rPr lang="it-IT" sz="1600" dirty="0" err="1" smtClean="0"/>
              <a:t>loaded</a:t>
            </a:r>
            <a:r>
              <a:rPr lang="it-IT" sz="1600" dirty="0" smtClean="0"/>
              <a:t>) con uno o più caricatori/ricevitori ed erano consolidati in uscita e svuotati in entrata all’interno della C.F.S.</a:t>
            </a:r>
          </a:p>
          <a:p>
            <a:pPr marL="342900" indent="-166688" algn="just">
              <a:buFont typeface="Arial" panose="020B0604020202020204" pitchFamily="34" charset="0"/>
              <a:buChar char="•"/>
            </a:pPr>
            <a:r>
              <a:rPr lang="it-IT" sz="1600" dirty="0" smtClean="0"/>
              <a:t>Nel caso di LCL con più caricatori, il Container era da 40’ in quanto costava meno il suo noleggio (le spese di noleggio erano divise tra i vari caricatori).</a:t>
            </a:r>
          </a:p>
          <a:p>
            <a:pPr marL="342900" indent="-166688" algn="just">
              <a:buFont typeface="Arial" panose="020B0604020202020204" pitchFamily="34" charset="0"/>
              <a:buChar char="•"/>
            </a:pPr>
            <a:r>
              <a:rPr lang="it-IT" sz="1600" dirty="0" smtClean="0"/>
              <a:t>Sulle navi portacontainer i container da 40’ (2 TEU) erano sempre maggiori di quelli da 20’ (1 TEU) ed erano sempre pieni (o in peso o in volume).</a:t>
            </a:r>
          </a:p>
          <a:p>
            <a:pPr marL="342900" indent="-166688" algn="just">
              <a:buFont typeface="Arial" panose="020B0604020202020204" pitchFamily="34" charset="0"/>
              <a:buChar char="•"/>
            </a:pPr>
            <a:r>
              <a:rPr lang="it-IT" sz="1600" dirty="0" smtClean="0"/>
              <a:t>Le navi portacontainer, per agevolare la circolazione, il rientro ed il controllo dei containers vuoti, posizionavano gli stessi sul ponte all’esterno </a:t>
            </a:r>
            <a:r>
              <a:rPr lang="it-IT" sz="1600" dirty="0" err="1" smtClean="0"/>
              <a:t>lateral</a:t>
            </a:r>
            <a:r>
              <a:rPr lang="it-IT" sz="1600" dirty="0" smtClean="0"/>
              <a:t>-mente e superiormente per non creare «vuoti» e ridurre le perdite di merce in caso di sinistro</a:t>
            </a:r>
            <a:endParaRPr lang="it-IT" sz="1600" dirty="0"/>
          </a:p>
        </p:txBody>
      </p:sp>
      <p:sp>
        <p:nvSpPr>
          <p:cNvPr id="5" name="CasellaDiTesto 4"/>
          <p:cNvSpPr txBox="1"/>
          <p:nvPr/>
        </p:nvSpPr>
        <p:spPr>
          <a:xfrm>
            <a:off x="9948956" y="-81888"/>
            <a:ext cx="1945779" cy="830997"/>
          </a:xfrm>
          <a:prstGeom prst="rect">
            <a:avLst/>
          </a:prstGeom>
          <a:noFill/>
        </p:spPr>
        <p:txBody>
          <a:bodyPr wrap="square" rtlCol="0">
            <a:spAutoFit/>
          </a:bodyPr>
          <a:lstStyle/>
          <a:p>
            <a:r>
              <a:rPr lang="it-IT" sz="4800" b="1" dirty="0" smtClean="0"/>
              <a:t>COVID</a:t>
            </a:r>
            <a:endParaRPr lang="it-IT" sz="4800" b="1" dirty="0"/>
          </a:p>
        </p:txBody>
      </p:sp>
      <p:sp>
        <p:nvSpPr>
          <p:cNvPr id="6" name="CasellaDiTesto 5"/>
          <p:cNvSpPr txBox="1"/>
          <p:nvPr/>
        </p:nvSpPr>
        <p:spPr>
          <a:xfrm>
            <a:off x="6013939" y="612630"/>
            <a:ext cx="6120672" cy="6494085"/>
          </a:xfrm>
          <a:prstGeom prst="rect">
            <a:avLst/>
          </a:prstGeom>
          <a:noFill/>
        </p:spPr>
        <p:txBody>
          <a:bodyPr wrap="square" rtlCol="0">
            <a:spAutoFit/>
          </a:bodyPr>
          <a:lstStyle/>
          <a:p>
            <a:pPr marL="342900" indent="-166688" algn="just">
              <a:buFont typeface="Arial" panose="020B0604020202020204" pitchFamily="34" charset="0"/>
              <a:buChar char="•"/>
            </a:pPr>
            <a:r>
              <a:rPr lang="it-IT" sz="1600" dirty="0" smtClean="0"/>
              <a:t>OGNI VOLTA che la merce viene AGGIUNTA o TOLTA ad un container da un caricatore/ricevitore all’interno della C.F.S. è necessario fare una TOTALE SANIFICAZIONE dello stesso, a spese proprio dello stesso caricatore/ricevitore.</a:t>
            </a:r>
          </a:p>
          <a:p>
            <a:pPr marL="342900" indent="-166688" algn="just">
              <a:buFont typeface="Arial" panose="020B0604020202020204" pitchFamily="34" charset="0"/>
              <a:buChar char="•"/>
            </a:pPr>
            <a:r>
              <a:rPr lang="it-IT" sz="1600" dirty="0" smtClean="0"/>
              <a:t>È consigliabile, soprattutto dal punto di vista igienico/</a:t>
            </a:r>
            <a:r>
              <a:rPr lang="it-IT" sz="1600" dirty="0" err="1" smtClean="0"/>
              <a:t>saniario</a:t>
            </a:r>
            <a:r>
              <a:rPr lang="it-IT" sz="1600" dirty="0" smtClean="0"/>
              <a:t>, che il container venga riempito/svuotato nello stabilimento del singolo caricatore e del singolo ricevitore.</a:t>
            </a:r>
          </a:p>
          <a:p>
            <a:pPr marL="342900" indent="-166688" algn="just">
              <a:buFont typeface="Arial" panose="020B0604020202020204" pitchFamily="34" charset="0"/>
              <a:buChar char="•"/>
            </a:pPr>
            <a:r>
              <a:rPr lang="it-IT" sz="1600" dirty="0" smtClean="0"/>
              <a:t>L’utilizzo dei container da 40’ è diminuito sensibilmente, in alcune tratte si è completamente annullato, preferendo i containers da 20’ i quali, all’occorrenza, viaggiano anche semi vuoti (sia in peso che in volume). Se c’è l’urgenza nella spedizione, e quindi si devono rispettare dei tempi di consegna, la merce viene spedita via nave con singolo container da 20’ semi-vuoto</a:t>
            </a:r>
          </a:p>
          <a:p>
            <a:pPr marL="342900" indent="-166688" algn="just">
              <a:buFont typeface="Arial" panose="020B0604020202020204" pitchFamily="34" charset="0"/>
              <a:buChar char="•"/>
            </a:pPr>
            <a:r>
              <a:rPr lang="it-IT" sz="1600" dirty="0" smtClean="0"/>
              <a:t>Per i containers «semivuoti» da 20’ spediti per necessità bisogna considerare una distribuzione interna del carico al fine di non creare sbilanciamenti (anche con opportuni contrappesi in ghisa)</a:t>
            </a:r>
          </a:p>
          <a:p>
            <a:pPr marL="342900" indent="-166688" algn="just">
              <a:buFont typeface="Arial" panose="020B0604020202020204" pitchFamily="34" charset="0"/>
              <a:buChar char="•"/>
            </a:pPr>
            <a:r>
              <a:rPr lang="it-IT" sz="1600" dirty="0" smtClean="0"/>
              <a:t>Sono aumentate le spese di carico/scarico su/da NAVE in quanto lo carico di un container da 40’ (2 TEU) costa MOLTO MENO dello scarico di 2 containers da 20’ (2 TEU)</a:t>
            </a:r>
          </a:p>
          <a:p>
            <a:pPr marL="342900" indent="-166688" algn="just">
              <a:buFont typeface="Arial" panose="020B0604020202020204" pitchFamily="34" charset="0"/>
              <a:buChar char="•"/>
            </a:pPr>
            <a:r>
              <a:rPr lang="it-IT" sz="1600" dirty="0" smtClean="0"/>
              <a:t>Per la stessa quantità (sia in peso che in volume) servono molti più containers</a:t>
            </a:r>
          </a:p>
          <a:p>
            <a:pPr marL="342900" indent="-166688" algn="just">
              <a:buFont typeface="Arial" panose="020B0604020202020204" pitchFamily="34" charset="0"/>
              <a:buChar char="•"/>
            </a:pPr>
            <a:r>
              <a:rPr lang="it-IT" sz="1600" dirty="0"/>
              <a:t>Il costo speso per singola unità di carico (TEU) è aumentato in un anno del 25</a:t>
            </a:r>
            <a:r>
              <a:rPr lang="it-IT" sz="1600" dirty="0" smtClean="0"/>
              <a:t>% e sono aumentati anche i costi assicurativi (sulla merce e sul container)</a:t>
            </a:r>
            <a:endParaRPr lang="it-IT" sz="1600" dirty="0"/>
          </a:p>
          <a:p>
            <a:pPr marL="342900" indent="-166688" algn="just">
              <a:buFont typeface="Arial" panose="020B0604020202020204" pitchFamily="34" charset="0"/>
              <a:buChar char="•"/>
            </a:pPr>
            <a:r>
              <a:rPr lang="it-IT" sz="1600" dirty="0" smtClean="0"/>
              <a:t>Le </a:t>
            </a:r>
            <a:r>
              <a:rPr lang="it-IT" sz="1600" dirty="0"/>
              <a:t>navi porta container hanno dovuto variare i criteri di carico</a:t>
            </a:r>
          </a:p>
          <a:p>
            <a:pPr marL="342900" indent="-166688" algn="just">
              <a:buFont typeface="Arial" panose="020B0604020202020204" pitchFamily="34" charset="0"/>
              <a:buChar char="•"/>
            </a:pPr>
            <a:endParaRPr lang="it-IT" sz="1600" dirty="0" smtClean="0"/>
          </a:p>
        </p:txBody>
      </p:sp>
      <p:pic>
        <p:nvPicPr>
          <p:cNvPr id="8" name="Immagine 7"/>
          <p:cNvPicPr>
            <a:picLocks noChangeAspect="1"/>
          </p:cNvPicPr>
          <p:nvPr/>
        </p:nvPicPr>
        <p:blipFill>
          <a:blip r:embed="rId2"/>
          <a:stretch>
            <a:fillRect/>
          </a:stretch>
        </p:blipFill>
        <p:spPr>
          <a:xfrm>
            <a:off x="3820183" y="891820"/>
            <a:ext cx="2340590" cy="1003110"/>
          </a:xfrm>
          <a:prstGeom prst="rect">
            <a:avLst/>
          </a:prstGeom>
        </p:spPr>
      </p:pic>
      <p:sp>
        <p:nvSpPr>
          <p:cNvPr id="9" name="Freccia in giù 8"/>
          <p:cNvSpPr/>
          <p:nvPr/>
        </p:nvSpPr>
        <p:spPr>
          <a:xfrm>
            <a:off x="4403624" y="2167878"/>
            <a:ext cx="1173707" cy="3996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a:p>
        </p:txBody>
      </p:sp>
      <p:pic>
        <p:nvPicPr>
          <p:cNvPr id="10" name="Immagine 9"/>
          <p:cNvPicPr>
            <a:picLocks noChangeAspect="1"/>
          </p:cNvPicPr>
          <p:nvPr/>
        </p:nvPicPr>
        <p:blipFill>
          <a:blip r:embed="rId3"/>
          <a:stretch>
            <a:fillRect/>
          </a:stretch>
        </p:blipFill>
        <p:spPr>
          <a:xfrm>
            <a:off x="3820183" y="2625073"/>
            <a:ext cx="2340590" cy="1146889"/>
          </a:xfrm>
          <a:prstGeom prst="rect">
            <a:avLst/>
          </a:prstGeom>
        </p:spPr>
      </p:pic>
      <p:sp>
        <p:nvSpPr>
          <p:cNvPr id="11" name="CasellaDiTesto 10"/>
          <p:cNvSpPr txBox="1"/>
          <p:nvPr/>
        </p:nvSpPr>
        <p:spPr>
          <a:xfrm>
            <a:off x="3820183" y="3771962"/>
            <a:ext cx="2340591" cy="523220"/>
          </a:xfrm>
          <a:prstGeom prst="rect">
            <a:avLst/>
          </a:prstGeom>
          <a:noFill/>
        </p:spPr>
        <p:txBody>
          <a:bodyPr wrap="square" rtlCol="0">
            <a:spAutoFit/>
          </a:bodyPr>
          <a:lstStyle/>
          <a:p>
            <a:pPr algn="ctr"/>
            <a:r>
              <a:rPr lang="it-IT" sz="1400" dirty="0" smtClean="0"/>
              <a:t>Alcuni dei containers esterni sono vuoti</a:t>
            </a:r>
            <a:endParaRPr lang="it-IT" sz="1400" dirty="0"/>
          </a:p>
        </p:txBody>
      </p:sp>
      <p:sp>
        <p:nvSpPr>
          <p:cNvPr id="12" name="CasellaDiTesto 11"/>
          <p:cNvSpPr txBox="1"/>
          <p:nvPr/>
        </p:nvSpPr>
        <p:spPr>
          <a:xfrm>
            <a:off x="3820181" y="1851038"/>
            <a:ext cx="2340591" cy="307777"/>
          </a:xfrm>
          <a:prstGeom prst="rect">
            <a:avLst/>
          </a:prstGeom>
          <a:noFill/>
        </p:spPr>
        <p:txBody>
          <a:bodyPr wrap="square" rtlCol="0">
            <a:spAutoFit/>
          </a:bodyPr>
          <a:lstStyle/>
          <a:p>
            <a:pPr algn="ctr"/>
            <a:r>
              <a:rPr lang="it-IT" sz="1400" dirty="0" smtClean="0"/>
              <a:t>Non ci sono containers vuoti</a:t>
            </a:r>
            <a:endParaRPr lang="it-IT" sz="1400" dirty="0"/>
          </a:p>
        </p:txBody>
      </p:sp>
      <p:pic>
        <p:nvPicPr>
          <p:cNvPr id="13" name="Immagine 12"/>
          <p:cNvPicPr>
            <a:picLocks noChangeAspect="1"/>
          </p:cNvPicPr>
          <p:nvPr/>
        </p:nvPicPr>
        <p:blipFill>
          <a:blip r:embed="rId3"/>
          <a:stretch>
            <a:fillRect/>
          </a:stretch>
        </p:blipFill>
        <p:spPr>
          <a:xfrm>
            <a:off x="3820182" y="4780898"/>
            <a:ext cx="2340590" cy="1146889"/>
          </a:xfrm>
          <a:prstGeom prst="rect">
            <a:avLst/>
          </a:prstGeom>
        </p:spPr>
      </p:pic>
      <p:sp>
        <p:nvSpPr>
          <p:cNvPr id="14" name="CasellaDiTesto 13"/>
          <p:cNvSpPr txBox="1"/>
          <p:nvPr/>
        </p:nvSpPr>
        <p:spPr>
          <a:xfrm>
            <a:off x="3820182" y="5927787"/>
            <a:ext cx="2340591" cy="738664"/>
          </a:xfrm>
          <a:prstGeom prst="rect">
            <a:avLst/>
          </a:prstGeom>
          <a:noFill/>
        </p:spPr>
        <p:txBody>
          <a:bodyPr wrap="square" rtlCol="0">
            <a:spAutoFit/>
          </a:bodyPr>
          <a:lstStyle/>
          <a:p>
            <a:pPr algn="ctr"/>
            <a:r>
              <a:rPr lang="it-IT" sz="1400" dirty="0" smtClean="0"/>
              <a:t>All’esterno sono posizionati i containers Leggeri (Light containers)</a:t>
            </a:r>
            <a:endParaRPr lang="it-IT" sz="1400" dirty="0"/>
          </a:p>
        </p:txBody>
      </p:sp>
      <p:sp>
        <p:nvSpPr>
          <p:cNvPr id="15" name="Freccia in giù 14"/>
          <p:cNvSpPr/>
          <p:nvPr/>
        </p:nvSpPr>
        <p:spPr>
          <a:xfrm>
            <a:off x="4403624" y="4326879"/>
            <a:ext cx="1173707" cy="3996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a:p>
        </p:txBody>
      </p:sp>
      <p:sp>
        <p:nvSpPr>
          <p:cNvPr id="16" name="CasellaDiTesto 15"/>
          <p:cNvSpPr txBox="1"/>
          <p:nvPr/>
        </p:nvSpPr>
        <p:spPr>
          <a:xfrm>
            <a:off x="3746703" y="838579"/>
            <a:ext cx="1050288" cy="307777"/>
          </a:xfrm>
          <a:prstGeom prst="rect">
            <a:avLst/>
          </a:prstGeom>
          <a:noFill/>
        </p:spPr>
        <p:txBody>
          <a:bodyPr wrap="none" rtlCol="0">
            <a:spAutoFit/>
          </a:bodyPr>
          <a:lstStyle/>
          <a:p>
            <a:r>
              <a:rPr lang="it-IT" sz="1400" b="1" dirty="0"/>
              <a:t>1970 - 2010</a:t>
            </a:r>
          </a:p>
        </p:txBody>
      </p:sp>
      <p:sp>
        <p:nvSpPr>
          <p:cNvPr id="17" name="CasellaDiTesto 16"/>
          <p:cNvSpPr txBox="1"/>
          <p:nvPr/>
        </p:nvSpPr>
        <p:spPr>
          <a:xfrm>
            <a:off x="3746703" y="2572666"/>
            <a:ext cx="970137" cy="307777"/>
          </a:xfrm>
          <a:prstGeom prst="rect">
            <a:avLst/>
          </a:prstGeom>
          <a:noFill/>
        </p:spPr>
        <p:txBody>
          <a:bodyPr wrap="none" rtlCol="0">
            <a:spAutoFit/>
          </a:bodyPr>
          <a:lstStyle/>
          <a:p>
            <a:r>
              <a:rPr lang="it-IT" sz="1400" b="1" dirty="0" smtClean="0"/>
              <a:t>2010-2019</a:t>
            </a:r>
            <a:endParaRPr lang="it-IT" sz="1400" b="1" dirty="0"/>
          </a:p>
        </p:txBody>
      </p:sp>
      <p:sp>
        <p:nvSpPr>
          <p:cNvPr id="18" name="CasellaDiTesto 17"/>
          <p:cNvSpPr txBox="1"/>
          <p:nvPr/>
        </p:nvSpPr>
        <p:spPr>
          <a:xfrm>
            <a:off x="3746702" y="4716693"/>
            <a:ext cx="970137" cy="307777"/>
          </a:xfrm>
          <a:prstGeom prst="rect">
            <a:avLst/>
          </a:prstGeom>
          <a:noFill/>
        </p:spPr>
        <p:txBody>
          <a:bodyPr wrap="none" rtlCol="0">
            <a:spAutoFit/>
          </a:bodyPr>
          <a:lstStyle/>
          <a:p>
            <a:r>
              <a:rPr lang="it-IT" sz="1400" b="1" dirty="0" smtClean="0"/>
              <a:t>2020-2021</a:t>
            </a:r>
            <a:endParaRPr lang="it-IT" sz="1400" b="1" dirty="0"/>
          </a:p>
        </p:txBody>
      </p:sp>
    </p:spTree>
    <p:extLst>
      <p:ext uri="{BB962C8B-B14F-4D97-AF65-F5344CB8AC3E}">
        <p14:creationId xmlns:p14="http://schemas.microsoft.com/office/powerpoint/2010/main" val="371248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Effect transition="in" filter="fade">
                                      <p:cBhvr>
                                        <p:cTn id="37" dur="500"/>
                                        <p:tgtEl>
                                          <p:spTgt spid="6">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xEl>
                                              <p:pRg st="3" end="3"/>
                                            </p:txEl>
                                          </p:spTgt>
                                        </p:tgtEl>
                                        <p:attrNameLst>
                                          <p:attrName>style.visibility</p:attrName>
                                        </p:attrNameLst>
                                      </p:cBhvr>
                                      <p:to>
                                        <p:strVal val="visible"/>
                                      </p:to>
                                    </p:set>
                                    <p:animEffect transition="in" filter="fade">
                                      <p:cBhvr>
                                        <p:cTn id="42" dur="500"/>
                                        <p:tgtEl>
                                          <p:spTgt spid="6">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Effect transition="in" filter="fade">
                                      <p:cBhvr>
                                        <p:cTn id="47" dur="500"/>
                                        <p:tgtEl>
                                          <p:spTgt spid="6">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6">
                                            <p:txEl>
                                              <p:pRg st="6" end="6"/>
                                            </p:txEl>
                                          </p:spTgt>
                                        </p:tgtEl>
                                        <p:attrNameLst>
                                          <p:attrName>style.visibility</p:attrName>
                                        </p:attrNameLst>
                                      </p:cBhvr>
                                      <p:to>
                                        <p:strVal val="visible"/>
                                      </p:to>
                                    </p:set>
                                    <p:animEffect transition="in" filter="fade">
                                      <p:cBhvr>
                                        <p:cTn id="57" dur="500"/>
                                        <p:tgtEl>
                                          <p:spTgt spid="6">
                                            <p:txEl>
                                              <p:pRg st="6" end="6"/>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
                                            <p:txEl>
                                              <p:pRg st="7" end="7"/>
                                            </p:txEl>
                                          </p:spTgt>
                                        </p:tgtEl>
                                        <p:attrNameLst>
                                          <p:attrName>style.visibility</p:attrName>
                                        </p:attrNameLst>
                                      </p:cBhvr>
                                      <p:to>
                                        <p:strVal val="visible"/>
                                      </p:to>
                                    </p:set>
                                    <p:animEffect transition="in" filter="fade">
                                      <p:cBhvr>
                                        <p:cTn id="62" dur="500"/>
                                        <p:tgtEl>
                                          <p:spTgt spid="6">
                                            <p:txEl>
                                              <p:pRg st="7" end="7"/>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500"/>
                                        <p:tgtEl>
                                          <p:spTgt spid="12"/>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500"/>
                                        <p:tgtEl>
                                          <p:spTgt spid="9"/>
                                        </p:tgtEl>
                                      </p:cBhvr>
                                    </p:animEffect>
                                  </p:childTnLst>
                                </p:cTn>
                              </p:par>
                              <p:par>
                                <p:cTn id="76" presetID="10" presetClass="entr" presetSubtype="0" fill="hold" nodeType="with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fade">
                                      <p:cBhvr>
                                        <p:cTn id="81" dur="500"/>
                                        <p:tgtEl>
                                          <p:spTgt spid="11"/>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500"/>
                                        <p:tgtEl>
                                          <p:spTgt spid="15"/>
                                        </p:tgtEl>
                                      </p:cBhvr>
                                    </p:animEffect>
                                  </p:childTnLst>
                                </p:cTn>
                              </p:par>
                              <p:par>
                                <p:cTn id="87" presetID="10" presetClass="entr" presetSubtype="0" fill="hold"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4"/>
                                        </p:tgtEl>
                                        <p:attrNameLst>
                                          <p:attrName>style.visibility</p:attrName>
                                        </p:attrNameLst>
                                      </p:cBhvr>
                                      <p:to>
                                        <p:strVal val="visible"/>
                                      </p:to>
                                    </p:set>
                                    <p:animEffect transition="in" filter="fade">
                                      <p:cBhvr>
                                        <p:cTn id="92" dur="500"/>
                                        <p:tgtEl>
                                          <p:spTgt spid="14"/>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fade">
                                      <p:cBhvr>
                                        <p:cTn id="97" dur="500"/>
                                        <p:tgtEl>
                                          <p:spTgt spid="18"/>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fade">
                                      <p:cBhvr>
                                        <p:cTn id="100" dur="500"/>
                                        <p:tgtEl>
                                          <p:spTgt spid="17"/>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6"/>
                                        </p:tgtEl>
                                        <p:attrNameLst>
                                          <p:attrName>style.visibility</p:attrName>
                                        </p:attrNameLst>
                                      </p:cBhvr>
                                      <p:to>
                                        <p:strVal val="visible"/>
                                      </p:to>
                                    </p:set>
                                    <p:animEffect transition="in" filter="fade">
                                      <p:cBhvr>
                                        <p:cTn id="10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P spid="14" grpId="0"/>
      <p:bldP spid="15" grpId="0" animBg="1"/>
      <p:bldP spid="16" grpId="0"/>
      <p:bldP spid="17" grpId="0"/>
      <p:bldP spid="18"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1513</TotalTime>
  <Words>1582</Words>
  <Application>Microsoft Office PowerPoint</Application>
  <PresentationFormat>Widescreen</PresentationFormat>
  <Paragraphs>81</Paragraphs>
  <Slides>8</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8</vt:i4>
      </vt:variant>
    </vt:vector>
  </HeadingPairs>
  <TitlesOfParts>
    <vt:vector size="12" baseType="lpstr">
      <vt:lpstr>Arial</vt:lpstr>
      <vt:lpstr>Calibri</vt:lpstr>
      <vt:lpstr>Calibri Light</vt:lpstr>
      <vt:lpstr>Tema di Office</vt:lpstr>
      <vt:lpstr>Containers 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Containers 3</dc:title>
  <dc:creator>Docenti1</dc:creator>
  <cp:lastModifiedBy>Mobile</cp:lastModifiedBy>
  <cp:revision>54</cp:revision>
  <dcterms:created xsi:type="dcterms:W3CDTF">2021-02-05T07:24:26Z</dcterms:created>
  <dcterms:modified xsi:type="dcterms:W3CDTF">2021-02-13T17:01:35Z</dcterms:modified>
</cp:coreProperties>
</file>