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637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959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218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940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2162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7743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5251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749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125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270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84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212E6-F818-4D11-8164-C8C9AC2DE209}" type="datetimeFigureOut">
              <a:rPr lang="it-IT" smtClean="0"/>
              <a:pPr/>
              <a:t>13/02/2021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14E57-76C4-49F6-A391-E1678B3FDBF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027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Containers</a:t>
            </a:r>
            <a:br>
              <a:rPr lang="it-IT" dirty="0" smtClean="0"/>
            </a:br>
            <a:r>
              <a:rPr lang="it-IT" sz="8800" b="1" dirty="0" smtClean="0"/>
              <a:t>4</a:t>
            </a:r>
            <a:endParaRPr lang="it-IT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260143"/>
          </a:xfrm>
        </p:spPr>
        <p:txBody>
          <a:bodyPr>
            <a:normAutofit/>
          </a:bodyPr>
          <a:lstStyle/>
          <a:p>
            <a:r>
              <a:rPr lang="it-IT" dirty="0" smtClean="0"/>
              <a:t>Cosa va scritto sulla Polizza di Carico per ogni singolo Container?</a:t>
            </a:r>
          </a:p>
          <a:p>
            <a:endParaRPr lang="it-IT" dirty="0" smtClean="0"/>
          </a:p>
          <a:p>
            <a:r>
              <a:rPr lang="it-IT" dirty="0" smtClean="0"/>
              <a:t>Semplici animazioni per chiarire le 16 possibili combinazioni</a:t>
            </a:r>
          </a:p>
          <a:p>
            <a:r>
              <a:rPr lang="it-IT" dirty="0"/>
              <a:t>t</a:t>
            </a:r>
            <a:r>
              <a:rPr lang="it-IT" dirty="0" smtClean="0"/>
              <a:t>ra le 4 in USCITA e le 4 in INGRESSO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1399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magine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94" y="4653149"/>
            <a:ext cx="1089752" cy="623059"/>
          </a:xfrm>
          <a:prstGeom prst="rect">
            <a:avLst/>
          </a:prstGeom>
        </p:spPr>
      </p:pic>
      <p:grpSp>
        <p:nvGrpSpPr>
          <p:cNvPr id="28" name="Gruppo 27"/>
          <p:cNvGrpSpPr/>
          <p:nvPr/>
        </p:nvGrpSpPr>
        <p:grpSpPr>
          <a:xfrm>
            <a:off x="443571" y="1961107"/>
            <a:ext cx="1270385" cy="666640"/>
            <a:chOff x="9342409" y="400793"/>
            <a:chExt cx="1270385" cy="666640"/>
          </a:xfrm>
        </p:grpSpPr>
        <p:pic>
          <p:nvPicPr>
            <p:cNvPr id="24" name="Immagin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6817" y="400793"/>
              <a:ext cx="1165977" cy="666640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9342409" y="417023"/>
              <a:ext cx="873457" cy="3355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 smtClean="0">
                  <a:solidFill>
                    <a:schemeClr val="tx1"/>
                  </a:solidFill>
                </a:rPr>
                <a:t>FULL</a:t>
              </a:r>
              <a:endParaRPr lang="it-IT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uppo 26"/>
          <p:cNvGrpSpPr/>
          <p:nvPr/>
        </p:nvGrpSpPr>
        <p:grpSpPr>
          <a:xfrm>
            <a:off x="6778161" y="1967054"/>
            <a:ext cx="1245578" cy="666640"/>
            <a:chOff x="6778161" y="2785920"/>
            <a:chExt cx="1245578" cy="666640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78161" y="2785920"/>
              <a:ext cx="1165977" cy="666640"/>
            </a:xfrm>
            <a:prstGeom prst="rect">
              <a:avLst/>
            </a:prstGeom>
          </p:spPr>
        </p:pic>
        <p:sp>
          <p:nvSpPr>
            <p:cNvPr id="23" name="Rettangolo 22"/>
            <p:cNvSpPr/>
            <p:nvPr/>
          </p:nvSpPr>
          <p:spPr>
            <a:xfrm>
              <a:off x="7150282" y="2785920"/>
              <a:ext cx="873457" cy="335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 smtClean="0">
                  <a:solidFill>
                    <a:schemeClr val="tx1"/>
                  </a:solidFill>
                </a:rPr>
                <a:t>EMPTY</a:t>
              </a:r>
              <a:endParaRPr lang="it-IT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CasellaDiTesto 1"/>
          <p:cNvSpPr txBox="1"/>
          <p:nvPr/>
        </p:nvSpPr>
        <p:spPr>
          <a:xfrm>
            <a:off x="0" y="122830"/>
            <a:ext cx="7071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Cosa va scritto nella POLIZZA di CARICO?</a:t>
            </a:r>
            <a:endParaRPr lang="it-IT" sz="32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0" y="707605"/>
            <a:ext cx="2076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/>
              <a:t>IN USCITA</a:t>
            </a:r>
            <a:endParaRPr lang="it-IT" sz="3600" b="1" dirty="0"/>
          </a:p>
        </p:txBody>
      </p:sp>
      <p:sp>
        <p:nvSpPr>
          <p:cNvPr id="4" name="Freccia a destra 3"/>
          <p:cNvSpPr/>
          <p:nvPr/>
        </p:nvSpPr>
        <p:spPr>
          <a:xfrm>
            <a:off x="2076787" y="734113"/>
            <a:ext cx="1075846" cy="593314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0" y="1380444"/>
            <a:ext cx="5728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FCL – CH (Full Container </a:t>
            </a:r>
            <a:r>
              <a:rPr lang="it-IT" dirty="0" err="1" smtClean="0"/>
              <a:t>Loaded</a:t>
            </a:r>
            <a:r>
              <a:rPr lang="it-IT" dirty="0" smtClean="0"/>
              <a:t> – Variante Carrier </a:t>
            </a:r>
            <a:r>
              <a:rPr lang="it-IT" dirty="0" err="1" smtClean="0"/>
              <a:t>Haulage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321885" y="1938711"/>
            <a:ext cx="1433015" cy="723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Caricatore</a:t>
            </a:r>
            <a:endParaRPr lang="it-IT" sz="2000" b="1" dirty="0"/>
          </a:p>
        </p:txBody>
      </p:sp>
      <p:cxnSp>
        <p:nvCxnSpPr>
          <p:cNvPr id="9" name="Connettore diritto 8"/>
          <p:cNvCxnSpPr/>
          <p:nvPr/>
        </p:nvCxnSpPr>
        <p:spPr>
          <a:xfrm>
            <a:off x="177421" y="2662042"/>
            <a:ext cx="7356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6627146" y="1938710"/>
            <a:ext cx="1760561" cy="723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Vettore</a:t>
            </a:r>
            <a:endParaRPr lang="it-IT" b="1" dirty="0"/>
          </a:p>
        </p:txBody>
      </p:sp>
      <p:sp>
        <p:nvSpPr>
          <p:cNvPr id="13" name="Rettangolo 12"/>
          <p:cNvSpPr/>
          <p:nvPr/>
        </p:nvSpPr>
        <p:spPr>
          <a:xfrm>
            <a:off x="8434314" y="2662042"/>
            <a:ext cx="1269242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Porto di partenza</a:t>
            </a:r>
            <a:endParaRPr lang="it-IT" b="1" dirty="0">
              <a:solidFill>
                <a:schemeClr val="tx1"/>
              </a:solidFill>
            </a:endParaRPr>
          </a:p>
        </p:txBody>
      </p:sp>
      <p:cxnSp>
        <p:nvCxnSpPr>
          <p:cNvPr id="15" name="Connettore diritto 14"/>
          <p:cNvCxnSpPr/>
          <p:nvPr/>
        </p:nvCxnSpPr>
        <p:spPr>
          <a:xfrm>
            <a:off x="9703558" y="3576442"/>
            <a:ext cx="21017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diritto 16"/>
          <p:cNvCxnSpPr/>
          <p:nvPr/>
        </p:nvCxnSpPr>
        <p:spPr>
          <a:xfrm flipV="1">
            <a:off x="9703558" y="2662042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diritto 18"/>
          <p:cNvCxnSpPr/>
          <p:nvPr/>
        </p:nvCxnSpPr>
        <p:spPr>
          <a:xfrm flipH="1" flipV="1">
            <a:off x="7533564" y="2662042"/>
            <a:ext cx="216999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321885" y="2696336"/>
            <a:ext cx="80658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it-IT" dirty="0" smtClean="0"/>
              <a:t>Il vettore marittimo porta il container VUOTO nello stabilimento del Caricatore</a:t>
            </a:r>
          </a:p>
          <a:p>
            <a:pPr marL="342900" indent="-342900">
              <a:buAutoNum type="arabicParenR"/>
            </a:pPr>
            <a:r>
              <a:rPr lang="it-IT" dirty="0" smtClean="0"/>
              <a:t>Il vettore riceve dal caricatore il Container PIENO e ne cura il trasporto terrestre fino al porto di partenza</a:t>
            </a:r>
          </a:p>
          <a:p>
            <a:pPr marL="342900" indent="-342900">
              <a:buAutoNum type="arabicParenR"/>
            </a:pPr>
            <a:r>
              <a:rPr lang="it-IT" dirty="0" smtClean="0"/>
              <a:t>Il vettore cura il trasporto marittimo del container fino al porto di arrivo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15920" y="4084972"/>
            <a:ext cx="6098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FCL – MH (Full Container </a:t>
            </a:r>
            <a:r>
              <a:rPr lang="it-IT" dirty="0" err="1" smtClean="0"/>
              <a:t>Loaded</a:t>
            </a:r>
            <a:r>
              <a:rPr lang="it-IT" dirty="0" smtClean="0"/>
              <a:t> – Variante </a:t>
            </a:r>
            <a:r>
              <a:rPr lang="it-IT" dirty="0" err="1" smtClean="0"/>
              <a:t>Marchant</a:t>
            </a:r>
            <a:r>
              <a:rPr lang="it-IT" dirty="0" smtClean="0"/>
              <a:t> </a:t>
            </a:r>
            <a:r>
              <a:rPr lang="it-IT" dirty="0" err="1" smtClean="0"/>
              <a:t>Haulage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15920" y="5398773"/>
            <a:ext cx="80658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it-IT" dirty="0" smtClean="0"/>
              <a:t>Il caricatore va a prendersi, con un proprio mezzo, il container VUOTO nello stabilimento del vettore (</a:t>
            </a:r>
            <a:r>
              <a:rPr lang="it-IT" b="1" dirty="0" smtClean="0"/>
              <a:t>o in un altro stabilimento autorizzato dal Vettore)</a:t>
            </a:r>
            <a:endParaRPr lang="it-IT" dirty="0" smtClean="0"/>
          </a:p>
          <a:p>
            <a:pPr marL="342900" indent="-342900">
              <a:buAutoNum type="arabicParenR"/>
            </a:pPr>
            <a:r>
              <a:rPr lang="it-IT" dirty="0" smtClean="0"/>
              <a:t>Il caricatore porta il container VUOTO nel suo stabilimento e lo riempie</a:t>
            </a:r>
          </a:p>
          <a:p>
            <a:pPr marL="342900" indent="-342900">
              <a:buAutoNum type="arabicParenR"/>
            </a:pPr>
            <a:r>
              <a:rPr lang="it-IT" dirty="0" smtClean="0"/>
              <a:t>Il caricatore consegna al vettore il container PIENO nel porto di partenza</a:t>
            </a:r>
          </a:p>
          <a:p>
            <a:pPr marL="342900" indent="-342900">
              <a:buAutoNum type="arabicParenR"/>
            </a:pPr>
            <a:r>
              <a:rPr lang="it-IT" dirty="0" smtClean="0"/>
              <a:t>Il vettore cura il trasporto marittimo del container fino al porto di arrivo</a:t>
            </a:r>
            <a:endParaRPr lang="it-IT" dirty="0"/>
          </a:p>
        </p:txBody>
      </p:sp>
      <p:grpSp>
        <p:nvGrpSpPr>
          <p:cNvPr id="31" name="Gruppo 30"/>
          <p:cNvGrpSpPr/>
          <p:nvPr/>
        </p:nvGrpSpPr>
        <p:grpSpPr>
          <a:xfrm>
            <a:off x="473139" y="4583756"/>
            <a:ext cx="1270385" cy="666640"/>
            <a:chOff x="9342409" y="400793"/>
            <a:chExt cx="1270385" cy="666640"/>
          </a:xfrm>
        </p:grpSpPr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6817" y="400793"/>
              <a:ext cx="1165977" cy="666640"/>
            </a:xfrm>
            <a:prstGeom prst="rect">
              <a:avLst/>
            </a:prstGeom>
          </p:spPr>
        </p:pic>
        <p:sp>
          <p:nvSpPr>
            <p:cNvPr id="33" name="Rettangolo 32"/>
            <p:cNvSpPr/>
            <p:nvPr/>
          </p:nvSpPr>
          <p:spPr>
            <a:xfrm>
              <a:off x="9342409" y="417023"/>
              <a:ext cx="873457" cy="3355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 smtClean="0">
                  <a:solidFill>
                    <a:schemeClr val="tx1"/>
                  </a:solidFill>
                </a:rPr>
                <a:t>FULL</a:t>
              </a:r>
              <a:endParaRPr lang="it-IT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Gruppo 33"/>
          <p:cNvGrpSpPr/>
          <p:nvPr/>
        </p:nvGrpSpPr>
        <p:grpSpPr>
          <a:xfrm>
            <a:off x="6807729" y="4589703"/>
            <a:ext cx="1245578" cy="666640"/>
            <a:chOff x="6778161" y="2785920"/>
            <a:chExt cx="1245578" cy="666640"/>
          </a:xfrm>
        </p:grpSpPr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78161" y="2785920"/>
              <a:ext cx="1165977" cy="666640"/>
            </a:xfrm>
            <a:prstGeom prst="rect">
              <a:avLst/>
            </a:prstGeom>
          </p:spPr>
        </p:pic>
        <p:sp>
          <p:nvSpPr>
            <p:cNvPr id="36" name="Rettangolo 35"/>
            <p:cNvSpPr/>
            <p:nvPr/>
          </p:nvSpPr>
          <p:spPr>
            <a:xfrm>
              <a:off x="7150282" y="2785920"/>
              <a:ext cx="873457" cy="335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 smtClean="0">
                  <a:solidFill>
                    <a:schemeClr val="tx1"/>
                  </a:solidFill>
                </a:rPr>
                <a:t>EMPTY</a:t>
              </a:r>
              <a:endParaRPr lang="it-IT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7" name="Rettangolo 36"/>
          <p:cNvSpPr/>
          <p:nvPr/>
        </p:nvSpPr>
        <p:spPr>
          <a:xfrm>
            <a:off x="321885" y="4561358"/>
            <a:ext cx="1433015" cy="723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Caricatore</a:t>
            </a:r>
            <a:endParaRPr lang="it-IT" sz="2000" b="1" dirty="0"/>
          </a:p>
        </p:txBody>
      </p:sp>
      <p:cxnSp>
        <p:nvCxnSpPr>
          <p:cNvPr id="38" name="Connettore diritto 37"/>
          <p:cNvCxnSpPr/>
          <p:nvPr/>
        </p:nvCxnSpPr>
        <p:spPr>
          <a:xfrm>
            <a:off x="206989" y="5284691"/>
            <a:ext cx="7356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ttangolo 38"/>
          <p:cNvSpPr/>
          <p:nvPr/>
        </p:nvSpPr>
        <p:spPr>
          <a:xfrm>
            <a:off x="6656714" y="4561363"/>
            <a:ext cx="1760561" cy="723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Vettore</a:t>
            </a:r>
            <a:endParaRPr lang="it-IT" b="1" dirty="0"/>
          </a:p>
        </p:txBody>
      </p:sp>
      <p:sp>
        <p:nvSpPr>
          <p:cNvPr id="40" name="Rettangolo 39"/>
          <p:cNvSpPr/>
          <p:nvPr/>
        </p:nvSpPr>
        <p:spPr>
          <a:xfrm>
            <a:off x="8463882" y="5284691"/>
            <a:ext cx="1269242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Porto di partenza</a:t>
            </a:r>
            <a:endParaRPr lang="it-IT" b="1" dirty="0">
              <a:solidFill>
                <a:schemeClr val="tx1"/>
              </a:solidFill>
            </a:endParaRPr>
          </a:p>
        </p:txBody>
      </p:sp>
      <p:cxnSp>
        <p:nvCxnSpPr>
          <p:cNvPr id="41" name="Connettore diritto 40"/>
          <p:cNvCxnSpPr/>
          <p:nvPr/>
        </p:nvCxnSpPr>
        <p:spPr>
          <a:xfrm>
            <a:off x="9733126" y="6199091"/>
            <a:ext cx="21017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diritto 41"/>
          <p:cNvCxnSpPr/>
          <p:nvPr/>
        </p:nvCxnSpPr>
        <p:spPr>
          <a:xfrm flipV="1">
            <a:off x="9733126" y="5284691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diritto 42"/>
          <p:cNvCxnSpPr/>
          <p:nvPr/>
        </p:nvCxnSpPr>
        <p:spPr>
          <a:xfrm flipH="1" flipV="1">
            <a:off x="7563132" y="5284691"/>
            <a:ext cx="216999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sellaDiTesto 44"/>
          <p:cNvSpPr txBox="1"/>
          <p:nvPr/>
        </p:nvSpPr>
        <p:spPr>
          <a:xfrm>
            <a:off x="8898340" y="419227"/>
            <a:ext cx="29365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/>
              <a:t>NOTA BENE</a:t>
            </a:r>
            <a:endParaRPr lang="it-IT" b="1" dirty="0"/>
          </a:p>
          <a:p>
            <a:pPr algn="ctr"/>
            <a:r>
              <a:rPr lang="it-IT" b="1" dirty="0" smtClean="0"/>
              <a:t>Nel caso la nave NON sia ancora pronta al CARICO, il container sosta nel CONTAINER YARD (CY)</a:t>
            </a:r>
            <a:endParaRPr lang="it-IT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/>
          <a:srcRect t="51519"/>
          <a:stretch/>
        </p:blipFill>
        <p:spPr>
          <a:xfrm>
            <a:off x="9703555" y="3026397"/>
            <a:ext cx="2328065" cy="550045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 rotWithShape="1">
          <a:blip r:embed="rId4"/>
          <a:srcRect t="51519"/>
          <a:stretch/>
        </p:blipFill>
        <p:spPr>
          <a:xfrm>
            <a:off x="9733124" y="5704365"/>
            <a:ext cx="2328065" cy="55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3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3.33333E-6 L -0.51966 0.00023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7.40741E-7 L 0.54063 -0.00278 " pathEditMode="relative" rAng="0" ptsTypes="AA">
                                      <p:cBhvr>
                                        <p:cTn id="20" dur="6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31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2.59259E-6 L 0.52644 -0.00602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15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-0.51967 0.00024 " pathEditMode="relative" rAng="0" ptsTypes="AA">
                                      <p:cBhvr>
                                        <p:cTn id="43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1.85185E-6 L 0.54062 -0.00278 " pathEditMode="relative" rAng="0" ptsTypes="AA">
                                      <p:cBhvr>
                                        <p:cTn id="52" dur="6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31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magine 4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8777"/>
          <a:stretch/>
        </p:blipFill>
        <p:spPr>
          <a:xfrm>
            <a:off x="511172" y="5813966"/>
            <a:ext cx="1136463" cy="529402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8777"/>
          <a:stretch/>
        </p:blipFill>
        <p:spPr>
          <a:xfrm>
            <a:off x="590642" y="5021665"/>
            <a:ext cx="1136463" cy="529402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0" y="122830"/>
            <a:ext cx="7071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Cosa va scritto nella POLIZZA di CARICO?</a:t>
            </a:r>
            <a:endParaRPr lang="it-IT" sz="32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0" y="707605"/>
            <a:ext cx="2076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/>
              <a:t>IN USCITA</a:t>
            </a:r>
            <a:endParaRPr lang="it-IT" sz="3600" b="1" dirty="0"/>
          </a:p>
        </p:txBody>
      </p:sp>
      <p:sp>
        <p:nvSpPr>
          <p:cNvPr id="4" name="Freccia a destra 3"/>
          <p:cNvSpPr/>
          <p:nvPr/>
        </p:nvSpPr>
        <p:spPr>
          <a:xfrm>
            <a:off x="2076787" y="734113"/>
            <a:ext cx="1075846" cy="593314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0" y="1271260"/>
            <a:ext cx="5870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LCL – 1 (</a:t>
            </a:r>
            <a:r>
              <a:rPr lang="it-IT" dirty="0" err="1" smtClean="0"/>
              <a:t>Less</a:t>
            </a:r>
            <a:r>
              <a:rPr lang="it-IT" dirty="0" smtClean="0"/>
              <a:t> Container </a:t>
            </a:r>
            <a:r>
              <a:rPr lang="it-IT" dirty="0" err="1" smtClean="0"/>
              <a:t>Loaded</a:t>
            </a:r>
            <a:r>
              <a:rPr lang="it-IT" dirty="0" smtClean="0"/>
              <a:t> – Variante UN CARICATORE)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5920" y="3648236"/>
            <a:ext cx="6350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LCL – 2 (</a:t>
            </a:r>
            <a:r>
              <a:rPr lang="it-IT" dirty="0" err="1" smtClean="0"/>
              <a:t>Less</a:t>
            </a:r>
            <a:r>
              <a:rPr lang="it-IT" dirty="0" smtClean="0"/>
              <a:t> Container </a:t>
            </a:r>
            <a:r>
              <a:rPr lang="it-IT" dirty="0" err="1" smtClean="0"/>
              <a:t>Loaded</a:t>
            </a:r>
            <a:r>
              <a:rPr lang="it-IT" dirty="0" smtClean="0"/>
              <a:t> – Variante PIÚ DI UN CARICATORE)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6627146" y="903690"/>
            <a:ext cx="1996154" cy="15084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600" b="1" dirty="0" smtClean="0"/>
              <a:t>Vettore</a:t>
            </a:r>
          </a:p>
          <a:p>
            <a:pPr algn="r"/>
            <a:r>
              <a:rPr lang="it-IT" sz="1600" b="1" dirty="0" smtClean="0"/>
              <a:t>CONTAINER FREIGHT STATION</a:t>
            </a:r>
          </a:p>
          <a:p>
            <a:pPr algn="ctr"/>
            <a:endParaRPr lang="it-IT" sz="1600" b="1" dirty="0"/>
          </a:p>
          <a:p>
            <a:pPr algn="ctr"/>
            <a:endParaRPr lang="it-IT" sz="1600" b="1" dirty="0" smtClean="0"/>
          </a:p>
          <a:p>
            <a:pPr algn="ctr"/>
            <a:endParaRPr lang="it-IT" sz="1600" b="1" dirty="0"/>
          </a:p>
        </p:txBody>
      </p:sp>
      <p:sp>
        <p:nvSpPr>
          <p:cNvPr id="10" name="Rettangolo 9"/>
          <p:cNvSpPr/>
          <p:nvPr/>
        </p:nvSpPr>
        <p:spPr>
          <a:xfrm>
            <a:off x="8434314" y="2412178"/>
            <a:ext cx="1269242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Porto di partenza</a:t>
            </a:r>
            <a:endParaRPr lang="it-IT" b="1" dirty="0">
              <a:solidFill>
                <a:schemeClr val="tx1"/>
              </a:solidFill>
            </a:endParaRPr>
          </a:p>
        </p:txBody>
      </p:sp>
      <p:cxnSp>
        <p:nvCxnSpPr>
          <p:cNvPr id="11" name="Connettore diritto 10"/>
          <p:cNvCxnSpPr/>
          <p:nvPr/>
        </p:nvCxnSpPr>
        <p:spPr>
          <a:xfrm>
            <a:off x="9703558" y="3326578"/>
            <a:ext cx="21017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/>
          <p:cNvCxnSpPr/>
          <p:nvPr/>
        </p:nvCxnSpPr>
        <p:spPr>
          <a:xfrm flipV="1">
            <a:off x="9703558" y="2412178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diritto 12"/>
          <p:cNvCxnSpPr/>
          <p:nvPr/>
        </p:nvCxnSpPr>
        <p:spPr>
          <a:xfrm flipH="1" flipV="1">
            <a:off x="7533564" y="2412178"/>
            <a:ext cx="216999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diritto 21"/>
          <p:cNvCxnSpPr/>
          <p:nvPr/>
        </p:nvCxnSpPr>
        <p:spPr>
          <a:xfrm>
            <a:off x="189141" y="4783277"/>
            <a:ext cx="7356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23"/>
          <p:cNvSpPr/>
          <p:nvPr/>
        </p:nvSpPr>
        <p:spPr>
          <a:xfrm>
            <a:off x="8446034" y="4783277"/>
            <a:ext cx="1269242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Porto di partenza</a:t>
            </a:r>
            <a:endParaRPr lang="it-IT" b="1" dirty="0">
              <a:solidFill>
                <a:schemeClr val="tx1"/>
              </a:solidFill>
            </a:endParaRPr>
          </a:p>
        </p:txBody>
      </p:sp>
      <p:cxnSp>
        <p:nvCxnSpPr>
          <p:cNvPr id="25" name="Connettore diritto 24"/>
          <p:cNvCxnSpPr/>
          <p:nvPr/>
        </p:nvCxnSpPr>
        <p:spPr>
          <a:xfrm>
            <a:off x="9715278" y="5697677"/>
            <a:ext cx="21017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diritto 25"/>
          <p:cNvCxnSpPr/>
          <p:nvPr/>
        </p:nvCxnSpPr>
        <p:spPr>
          <a:xfrm flipV="1">
            <a:off x="9715278" y="4783277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diritto 26"/>
          <p:cNvCxnSpPr/>
          <p:nvPr/>
        </p:nvCxnSpPr>
        <p:spPr>
          <a:xfrm flipH="1" flipV="1">
            <a:off x="7545284" y="4783277"/>
            <a:ext cx="2169994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27"/>
          <p:cNvSpPr/>
          <p:nvPr/>
        </p:nvSpPr>
        <p:spPr>
          <a:xfrm>
            <a:off x="6638866" y="3656519"/>
            <a:ext cx="1984434" cy="309644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it-IT" sz="1600" b="1" dirty="0" smtClean="0"/>
              <a:t>Vettore</a:t>
            </a:r>
          </a:p>
          <a:p>
            <a:pPr algn="r"/>
            <a:r>
              <a:rPr lang="it-IT" sz="1600" b="1" dirty="0" smtClean="0"/>
              <a:t>CONTAINER FREIGHT STATION</a:t>
            </a:r>
          </a:p>
          <a:p>
            <a:pPr algn="r"/>
            <a:endParaRPr lang="it-IT" sz="1600" b="1" dirty="0"/>
          </a:p>
          <a:p>
            <a:pPr algn="r"/>
            <a:endParaRPr lang="it-IT" sz="1600" b="1" dirty="0" smtClean="0"/>
          </a:p>
          <a:p>
            <a:pPr algn="r"/>
            <a:endParaRPr lang="it-IT" sz="1600" b="1" dirty="0"/>
          </a:p>
          <a:p>
            <a:pPr algn="r"/>
            <a:endParaRPr lang="it-IT" sz="1600" b="1" dirty="0" smtClean="0"/>
          </a:p>
          <a:p>
            <a:pPr algn="r"/>
            <a:endParaRPr lang="it-IT" sz="1600" b="1" dirty="0"/>
          </a:p>
          <a:p>
            <a:pPr algn="r"/>
            <a:endParaRPr lang="it-IT" sz="1600" b="1" dirty="0" smtClean="0"/>
          </a:p>
          <a:p>
            <a:pPr algn="r"/>
            <a:endParaRPr lang="it-IT" sz="1600" b="1" dirty="0"/>
          </a:p>
          <a:p>
            <a:pPr algn="r"/>
            <a:endParaRPr lang="it-IT" sz="1600" b="1" dirty="0" smtClean="0"/>
          </a:p>
          <a:p>
            <a:pPr algn="r"/>
            <a:endParaRPr lang="it-IT" sz="1600" b="1" dirty="0"/>
          </a:p>
        </p:txBody>
      </p:sp>
      <p:sp>
        <p:nvSpPr>
          <p:cNvPr id="14" name="Rettangolo 13"/>
          <p:cNvSpPr/>
          <p:nvPr/>
        </p:nvSpPr>
        <p:spPr>
          <a:xfrm>
            <a:off x="7026290" y="1775387"/>
            <a:ext cx="1070743" cy="481266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EMPTY</a:t>
            </a:r>
            <a:endParaRPr lang="it-IT" dirty="0"/>
          </a:p>
        </p:txBody>
      </p:sp>
      <p:sp>
        <p:nvSpPr>
          <p:cNvPr id="16" name="Figura a mano libera 15"/>
          <p:cNvSpPr/>
          <p:nvPr/>
        </p:nvSpPr>
        <p:spPr>
          <a:xfrm>
            <a:off x="6826250" y="1548166"/>
            <a:ext cx="1295400" cy="857250"/>
          </a:xfrm>
          <a:custGeom>
            <a:avLst/>
            <a:gdLst>
              <a:gd name="connsiteX0" fmla="*/ 6350 w 1295400"/>
              <a:gd name="connsiteY0" fmla="*/ 0 h 857250"/>
              <a:gd name="connsiteX1" fmla="*/ 184150 w 1295400"/>
              <a:gd name="connsiteY1" fmla="*/ 215900 h 857250"/>
              <a:gd name="connsiteX2" fmla="*/ 1282700 w 1295400"/>
              <a:gd name="connsiteY2" fmla="*/ 215900 h 857250"/>
              <a:gd name="connsiteX3" fmla="*/ 1295400 w 1295400"/>
              <a:gd name="connsiteY3" fmla="*/ 730250 h 857250"/>
              <a:gd name="connsiteX4" fmla="*/ 184150 w 1295400"/>
              <a:gd name="connsiteY4" fmla="*/ 723900 h 857250"/>
              <a:gd name="connsiteX5" fmla="*/ 0 w 1295400"/>
              <a:gd name="connsiteY5" fmla="*/ 8572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5400" h="857250">
                <a:moveTo>
                  <a:pt x="6350" y="0"/>
                </a:moveTo>
                <a:lnTo>
                  <a:pt x="184150" y="215900"/>
                </a:lnTo>
                <a:lnTo>
                  <a:pt x="1282700" y="215900"/>
                </a:lnTo>
                <a:lnTo>
                  <a:pt x="1295400" y="730250"/>
                </a:lnTo>
                <a:lnTo>
                  <a:pt x="184150" y="723900"/>
                </a:lnTo>
                <a:lnTo>
                  <a:pt x="0" y="857250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8777"/>
          <a:stretch/>
        </p:blipFill>
        <p:spPr>
          <a:xfrm>
            <a:off x="484287" y="1867495"/>
            <a:ext cx="1136463" cy="529402"/>
          </a:xfrm>
          <a:prstGeom prst="rect">
            <a:avLst/>
          </a:prstGeom>
        </p:spPr>
      </p:pic>
      <p:cxnSp>
        <p:nvCxnSpPr>
          <p:cNvPr id="8" name="Connettore diritto 7"/>
          <p:cNvCxnSpPr/>
          <p:nvPr/>
        </p:nvCxnSpPr>
        <p:spPr>
          <a:xfrm>
            <a:off x="177421" y="2412178"/>
            <a:ext cx="7356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ttangolo 17"/>
          <p:cNvSpPr/>
          <p:nvPr/>
        </p:nvSpPr>
        <p:spPr>
          <a:xfrm>
            <a:off x="489887" y="1936186"/>
            <a:ext cx="345137" cy="22232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M1</a:t>
            </a:r>
            <a:endParaRPr lang="it-IT" dirty="0"/>
          </a:p>
        </p:txBody>
      </p:sp>
      <p:sp>
        <p:nvSpPr>
          <p:cNvPr id="29" name="Rettangolo 28"/>
          <p:cNvSpPr/>
          <p:nvPr/>
        </p:nvSpPr>
        <p:spPr>
          <a:xfrm>
            <a:off x="835024" y="1974087"/>
            <a:ext cx="385764" cy="18442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M2</a:t>
            </a:r>
            <a:endParaRPr lang="it-IT" dirty="0"/>
          </a:p>
        </p:txBody>
      </p:sp>
      <p:sp>
        <p:nvSpPr>
          <p:cNvPr id="30" name="Rettangolo 29"/>
          <p:cNvSpPr/>
          <p:nvPr/>
        </p:nvSpPr>
        <p:spPr>
          <a:xfrm>
            <a:off x="835023" y="1735698"/>
            <a:ext cx="323851" cy="22232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M3</a:t>
            </a:r>
            <a:endParaRPr lang="it-IT" dirty="0"/>
          </a:p>
        </p:txBody>
      </p:sp>
      <p:sp>
        <p:nvSpPr>
          <p:cNvPr id="31" name="Rettangolo 30"/>
          <p:cNvSpPr/>
          <p:nvPr/>
        </p:nvSpPr>
        <p:spPr>
          <a:xfrm>
            <a:off x="511172" y="1705830"/>
            <a:ext cx="323849" cy="22232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M4</a:t>
            </a:r>
            <a:endParaRPr lang="it-IT" dirty="0"/>
          </a:p>
        </p:txBody>
      </p:sp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7" b="8777"/>
          <a:stretch/>
        </p:blipFill>
        <p:spPr>
          <a:xfrm>
            <a:off x="511172" y="4197161"/>
            <a:ext cx="1136463" cy="529402"/>
          </a:xfrm>
          <a:prstGeom prst="rect">
            <a:avLst/>
          </a:prstGeom>
        </p:spPr>
      </p:pic>
      <p:sp>
        <p:nvSpPr>
          <p:cNvPr id="33" name="Rettangolo 32"/>
          <p:cNvSpPr/>
          <p:nvPr/>
        </p:nvSpPr>
        <p:spPr>
          <a:xfrm>
            <a:off x="516772" y="4265852"/>
            <a:ext cx="345137" cy="22232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M1</a:t>
            </a:r>
            <a:endParaRPr lang="it-IT" dirty="0"/>
          </a:p>
        </p:txBody>
      </p:sp>
      <p:sp>
        <p:nvSpPr>
          <p:cNvPr id="34" name="Rettangolo 33"/>
          <p:cNvSpPr/>
          <p:nvPr/>
        </p:nvSpPr>
        <p:spPr>
          <a:xfrm>
            <a:off x="861909" y="4303753"/>
            <a:ext cx="385764" cy="18442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M2</a:t>
            </a:r>
            <a:endParaRPr lang="it-IT" dirty="0"/>
          </a:p>
        </p:txBody>
      </p:sp>
      <p:sp>
        <p:nvSpPr>
          <p:cNvPr id="36" name="Rettangolo 35"/>
          <p:cNvSpPr/>
          <p:nvPr/>
        </p:nvSpPr>
        <p:spPr>
          <a:xfrm>
            <a:off x="746427" y="5886590"/>
            <a:ext cx="323849" cy="222323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M4</a:t>
            </a:r>
            <a:endParaRPr lang="it-IT" dirty="0"/>
          </a:p>
        </p:txBody>
      </p:sp>
      <p:sp>
        <p:nvSpPr>
          <p:cNvPr id="37" name="Rettangolo 36"/>
          <p:cNvSpPr/>
          <p:nvPr/>
        </p:nvSpPr>
        <p:spPr>
          <a:xfrm>
            <a:off x="7559675" y="2031746"/>
            <a:ext cx="345137" cy="22232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M1</a:t>
            </a:r>
            <a:endParaRPr lang="it-IT" dirty="0"/>
          </a:p>
        </p:txBody>
      </p:sp>
      <p:sp>
        <p:nvSpPr>
          <p:cNvPr id="35" name="Rettangolo 34"/>
          <p:cNvSpPr/>
          <p:nvPr/>
        </p:nvSpPr>
        <p:spPr>
          <a:xfrm>
            <a:off x="797019" y="5096183"/>
            <a:ext cx="323851" cy="22232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M3</a:t>
            </a:r>
            <a:endParaRPr lang="it-IT" dirty="0"/>
          </a:p>
        </p:txBody>
      </p:sp>
      <p:sp>
        <p:nvSpPr>
          <p:cNvPr id="38" name="Rettangolo 37"/>
          <p:cNvSpPr/>
          <p:nvPr/>
        </p:nvSpPr>
        <p:spPr>
          <a:xfrm>
            <a:off x="7186209" y="1837118"/>
            <a:ext cx="385764" cy="18442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M2</a:t>
            </a:r>
            <a:endParaRPr lang="it-IT" dirty="0"/>
          </a:p>
        </p:txBody>
      </p:sp>
      <p:sp>
        <p:nvSpPr>
          <p:cNvPr id="39" name="Rettangolo 38"/>
          <p:cNvSpPr/>
          <p:nvPr/>
        </p:nvSpPr>
        <p:spPr>
          <a:xfrm>
            <a:off x="7549022" y="1805341"/>
            <a:ext cx="323851" cy="22232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M3</a:t>
            </a:r>
            <a:endParaRPr lang="it-IT" dirty="0"/>
          </a:p>
        </p:txBody>
      </p:sp>
      <p:sp>
        <p:nvSpPr>
          <p:cNvPr id="40" name="Rettangolo 39"/>
          <p:cNvSpPr/>
          <p:nvPr/>
        </p:nvSpPr>
        <p:spPr>
          <a:xfrm>
            <a:off x="7235895" y="2022659"/>
            <a:ext cx="323849" cy="22232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M4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321885" y="1688847"/>
            <a:ext cx="1433015" cy="723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Caricatore</a:t>
            </a:r>
            <a:endParaRPr lang="it-IT" sz="2000" b="1" dirty="0"/>
          </a:p>
        </p:txBody>
      </p:sp>
      <p:sp>
        <p:nvSpPr>
          <p:cNvPr id="41" name="CasellaDiTesto 40"/>
          <p:cNvSpPr txBox="1"/>
          <p:nvPr/>
        </p:nvSpPr>
        <p:spPr>
          <a:xfrm>
            <a:off x="321885" y="2477968"/>
            <a:ext cx="8065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it-IT" dirty="0" smtClean="0"/>
              <a:t>UN SOLO caricatore porta la merce IN COLLI alla CFS del porto d’imbarco</a:t>
            </a:r>
          </a:p>
          <a:p>
            <a:pPr marL="342900" indent="-342900">
              <a:buAutoNum type="arabicParenR"/>
            </a:pPr>
            <a:r>
              <a:rPr lang="it-IT" dirty="0" smtClean="0"/>
              <a:t>Il Vettore si occupa di riempire, consolidare e chiudere il container</a:t>
            </a:r>
          </a:p>
          <a:p>
            <a:pPr marL="342900" indent="-342900">
              <a:buAutoNum type="arabicParenR"/>
            </a:pPr>
            <a:r>
              <a:rPr lang="it-IT" dirty="0" smtClean="0"/>
              <a:t>Il vettore cura il trasporto marittimo del container fino al porto di arrivo</a:t>
            </a:r>
            <a:endParaRPr lang="it-IT" dirty="0"/>
          </a:p>
        </p:txBody>
      </p:sp>
      <p:sp>
        <p:nvSpPr>
          <p:cNvPr id="19" name="Rettangolo 18"/>
          <p:cNvSpPr/>
          <p:nvPr/>
        </p:nvSpPr>
        <p:spPr>
          <a:xfrm>
            <a:off x="7008019" y="1752954"/>
            <a:ext cx="1113631" cy="535781"/>
          </a:xfrm>
          <a:prstGeom prst="rect">
            <a:avLst/>
          </a:prstGeom>
          <a:solidFill>
            <a:schemeClr val="bg1">
              <a:alpha val="7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FULL</a:t>
            </a:r>
            <a:endParaRPr lang="it-IT" dirty="0">
              <a:solidFill>
                <a:srgbClr val="0070C0"/>
              </a:solidFill>
            </a:endParaRPr>
          </a:p>
        </p:txBody>
      </p:sp>
      <p:cxnSp>
        <p:nvCxnSpPr>
          <p:cNvPr id="43" name="Connettore diritto 42"/>
          <p:cNvCxnSpPr/>
          <p:nvPr/>
        </p:nvCxnSpPr>
        <p:spPr>
          <a:xfrm>
            <a:off x="189141" y="5563323"/>
            <a:ext cx="7356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diritto 44"/>
          <p:cNvCxnSpPr/>
          <p:nvPr/>
        </p:nvCxnSpPr>
        <p:spPr>
          <a:xfrm>
            <a:off x="177767" y="6357170"/>
            <a:ext cx="73561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9715276" y="3327561"/>
            <a:ext cx="24767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1400" dirty="0" smtClean="0"/>
              <a:t>La Merce divisa in COLLI viene portata </a:t>
            </a:r>
            <a:r>
              <a:rPr lang="it-IT" sz="1400" b="1" dirty="0" smtClean="0"/>
              <a:t>anche in tempi diversi </a:t>
            </a:r>
            <a:r>
              <a:rPr lang="it-IT" sz="1400" dirty="0" smtClean="0"/>
              <a:t>alla CFS del porto di imbarco da più di un caricatore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400" dirty="0" smtClean="0"/>
              <a:t>Il Vettore si occupa di riempire il container </a:t>
            </a:r>
            <a:r>
              <a:rPr lang="it-IT" sz="1400" b="1" dirty="0" smtClean="0"/>
              <a:t>MANO A MANO </a:t>
            </a:r>
            <a:r>
              <a:rPr lang="it-IT" sz="1400" dirty="0" smtClean="0"/>
              <a:t>che i colli arrivano alla CFS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400" dirty="0" smtClean="0"/>
              <a:t>Il Vettore consolida e chiude il container una volta caricato </a:t>
            </a:r>
            <a:r>
              <a:rPr lang="it-IT" sz="1400" b="1" dirty="0" smtClean="0"/>
              <a:t>l’ultimo collo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400" dirty="0" smtClean="0"/>
              <a:t>Il vettore cura il trasporto marittimo del container fino al porto di arrivo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7732243" y="5096183"/>
            <a:ext cx="551948" cy="11025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EMPTY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48" name="Figura a mano libera 47"/>
          <p:cNvSpPr/>
          <p:nvPr/>
        </p:nvSpPr>
        <p:spPr>
          <a:xfrm rot="5400000">
            <a:off x="7397316" y="5122442"/>
            <a:ext cx="1295400" cy="857250"/>
          </a:xfrm>
          <a:custGeom>
            <a:avLst/>
            <a:gdLst>
              <a:gd name="connsiteX0" fmla="*/ 6350 w 1295400"/>
              <a:gd name="connsiteY0" fmla="*/ 0 h 857250"/>
              <a:gd name="connsiteX1" fmla="*/ 184150 w 1295400"/>
              <a:gd name="connsiteY1" fmla="*/ 215900 h 857250"/>
              <a:gd name="connsiteX2" fmla="*/ 1282700 w 1295400"/>
              <a:gd name="connsiteY2" fmla="*/ 215900 h 857250"/>
              <a:gd name="connsiteX3" fmla="*/ 1295400 w 1295400"/>
              <a:gd name="connsiteY3" fmla="*/ 730250 h 857250"/>
              <a:gd name="connsiteX4" fmla="*/ 184150 w 1295400"/>
              <a:gd name="connsiteY4" fmla="*/ 723900 h 857250"/>
              <a:gd name="connsiteX5" fmla="*/ 0 w 1295400"/>
              <a:gd name="connsiteY5" fmla="*/ 8572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5400" h="857250">
                <a:moveTo>
                  <a:pt x="6350" y="0"/>
                </a:moveTo>
                <a:lnTo>
                  <a:pt x="184150" y="215900"/>
                </a:lnTo>
                <a:lnTo>
                  <a:pt x="1282700" y="215900"/>
                </a:lnTo>
                <a:lnTo>
                  <a:pt x="1295400" y="730250"/>
                </a:lnTo>
                <a:lnTo>
                  <a:pt x="184150" y="723900"/>
                </a:lnTo>
                <a:lnTo>
                  <a:pt x="0" y="857250"/>
                </a:ln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Rettangolo 48"/>
          <p:cNvSpPr/>
          <p:nvPr/>
        </p:nvSpPr>
        <p:spPr>
          <a:xfrm rot="5400000">
            <a:off x="7715179" y="5649758"/>
            <a:ext cx="345137" cy="22232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M1</a:t>
            </a:r>
            <a:endParaRPr lang="it-IT" dirty="0"/>
          </a:p>
        </p:txBody>
      </p:sp>
      <p:sp>
        <p:nvSpPr>
          <p:cNvPr id="50" name="Rettangolo 49"/>
          <p:cNvSpPr/>
          <p:nvPr/>
        </p:nvSpPr>
        <p:spPr>
          <a:xfrm>
            <a:off x="7776586" y="5941883"/>
            <a:ext cx="385764" cy="18442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M2</a:t>
            </a:r>
            <a:endParaRPr lang="it-IT" dirty="0"/>
          </a:p>
        </p:txBody>
      </p:sp>
      <p:sp>
        <p:nvSpPr>
          <p:cNvPr id="51" name="Rettangolo 50"/>
          <p:cNvSpPr/>
          <p:nvPr/>
        </p:nvSpPr>
        <p:spPr>
          <a:xfrm rot="5400000">
            <a:off x="7959725" y="5657734"/>
            <a:ext cx="323849" cy="222323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M4</a:t>
            </a:r>
            <a:endParaRPr lang="it-IT" dirty="0"/>
          </a:p>
        </p:txBody>
      </p:sp>
      <p:sp>
        <p:nvSpPr>
          <p:cNvPr id="53" name="Rettangolo 52"/>
          <p:cNvSpPr/>
          <p:nvPr/>
        </p:nvSpPr>
        <p:spPr>
          <a:xfrm>
            <a:off x="7836984" y="5357633"/>
            <a:ext cx="323851" cy="222323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800" dirty="0" smtClean="0"/>
              <a:t>M3</a:t>
            </a:r>
            <a:endParaRPr lang="it-IT" dirty="0"/>
          </a:p>
        </p:txBody>
      </p:sp>
      <p:sp>
        <p:nvSpPr>
          <p:cNvPr id="54" name="Rettangolo 53"/>
          <p:cNvSpPr/>
          <p:nvPr/>
        </p:nvSpPr>
        <p:spPr>
          <a:xfrm rot="5400000">
            <a:off x="7430817" y="5365948"/>
            <a:ext cx="1113631" cy="535781"/>
          </a:xfrm>
          <a:prstGeom prst="rect">
            <a:avLst/>
          </a:prstGeom>
          <a:solidFill>
            <a:schemeClr val="bg1">
              <a:alpha val="7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rgbClr val="0070C0"/>
                </a:solidFill>
              </a:rPr>
              <a:t>FULL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42" name="Rettangolo 41"/>
          <p:cNvSpPr/>
          <p:nvPr/>
        </p:nvSpPr>
        <p:spPr>
          <a:xfrm>
            <a:off x="333605" y="4839992"/>
            <a:ext cx="1433015" cy="723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Caricatore B</a:t>
            </a:r>
            <a:endParaRPr lang="it-IT" b="1" dirty="0"/>
          </a:p>
        </p:txBody>
      </p:sp>
      <p:sp>
        <p:nvSpPr>
          <p:cNvPr id="44" name="Rettangolo 43"/>
          <p:cNvSpPr/>
          <p:nvPr/>
        </p:nvSpPr>
        <p:spPr>
          <a:xfrm>
            <a:off x="322231" y="5633839"/>
            <a:ext cx="1433015" cy="723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Caricatore C</a:t>
            </a:r>
            <a:endParaRPr lang="it-IT" b="1" dirty="0"/>
          </a:p>
        </p:txBody>
      </p:sp>
      <p:sp>
        <p:nvSpPr>
          <p:cNvPr id="21" name="Rettangolo 20"/>
          <p:cNvSpPr/>
          <p:nvPr/>
        </p:nvSpPr>
        <p:spPr>
          <a:xfrm>
            <a:off x="333605" y="4059946"/>
            <a:ext cx="1433015" cy="723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Caricatore A</a:t>
            </a:r>
            <a:endParaRPr lang="it-IT" b="1" dirty="0"/>
          </a:p>
        </p:txBody>
      </p:sp>
      <p:pic>
        <p:nvPicPr>
          <p:cNvPr id="55" name="Immagine 54"/>
          <p:cNvPicPr>
            <a:picLocks noChangeAspect="1"/>
          </p:cNvPicPr>
          <p:nvPr/>
        </p:nvPicPr>
        <p:blipFill rotWithShape="1">
          <a:blip r:embed="rId3"/>
          <a:srcRect t="51519"/>
          <a:stretch/>
        </p:blipFill>
        <p:spPr>
          <a:xfrm>
            <a:off x="9715273" y="2776042"/>
            <a:ext cx="2328065" cy="550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64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3.7037E-7 L 0.41081 -0.00208 L 0.41081 -0.00185 " pathEditMode="relative" rAng="0" ptsTypes="AAA">
                                      <p:cBhvr>
                                        <p:cTn id="1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34" y="-11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1.11111E-6 L 0.4108 -0.00208 L 0.4108 -0.00185 " pathEditMode="relative" rAng="0" ptsTypes="AAA">
                                      <p:cBhvr>
                                        <p:cTn id="1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34" y="-11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1.11111E-6 L 0.41081 -0.00208 L 0.41081 -0.00185 " pathEditMode="relative" rAng="0" ptsTypes="AAA">
                                      <p:cBhvr>
                                        <p:cTn id="15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34" y="-11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0.41081 -0.00208 L 0.41081 -0.00185 " pathEditMode="relative" rAng="0" ptsTypes="AAA">
                                      <p:cBhvr>
                                        <p:cTn id="17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34" y="-11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L 0.41081 -0.00209 L 0.41081 -0.00186 " pathEditMode="relative" rAng="0" ptsTypes="AAA">
                                      <p:cBhvr>
                                        <p:cTn id="19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34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0755 0 L 0.40755 0 " pathEditMode="relative" ptsTypes="AAA">
                                      <p:cBhvr>
                                        <p:cTn id="7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0755 0 L 0.40755 0 " pathEditMode="relative" ptsTypes="AAA">
                                      <p:cBhvr>
                                        <p:cTn id="8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0755 0 L 0.40755 0 " pathEditMode="relative" ptsTypes="AAA">
                                      <p:cBhvr>
                                        <p:cTn id="8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0755 0 " pathEditMode="relative" ptsTypes="AA">
                                      <p:cBhvr>
                                        <p:cTn id="8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0755 0 " pathEditMode="relative" ptsTypes="AA">
                                      <p:cBhvr>
                                        <p:cTn id="8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0078 0 " pathEditMode="relative" ptsTypes="AA">
                                      <p:cBhvr>
                                        <p:cTn id="9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0078 0 " pathEditMode="relative" ptsTypes="AA">
                                      <p:cBhvr>
                                        <p:cTn id="9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3" grpId="0" animBg="1"/>
      <p:bldP spid="33" grpId="1" animBg="1"/>
      <p:bldP spid="34" grpId="0" animBg="1"/>
      <p:bldP spid="34" grpId="1" animBg="1"/>
      <p:bldP spid="36" grpId="0" animBg="1"/>
      <p:bldP spid="36" grpId="1" animBg="1"/>
      <p:bldP spid="37" grpId="0" animBg="1"/>
      <p:bldP spid="35" grpId="0" animBg="1"/>
      <p:bldP spid="35" grpId="1" animBg="1"/>
      <p:bldP spid="38" grpId="0" animBg="1"/>
      <p:bldP spid="39" grpId="0" animBg="1"/>
      <p:bldP spid="40" grpId="0" animBg="1"/>
      <p:bldP spid="19" grpId="0" animBg="1"/>
      <p:bldP spid="48" grpId="0" animBg="1"/>
      <p:bldP spid="49" grpId="0" animBg="1"/>
      <p:bldP spid="50" grpId="0" animBg="1"/>
      <p:bldP spid="51" grpId="0" animBg="1"/>
      <p:bldP spid="53" grpId="0" animBg="1"/>
      <p:bldP spid="5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magin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69777" y="4442149"/>
            <a:ext cx="1089752" cy="623059"/>
          </a:xfrm>
          <a:prstGeom prst="rect">
            <a:avLst/>
          </a:prstGeom>
        </p:spPr>
      </p:pic>
      <p:grpSp>
        <p:nvGrpSpPr>
          <p:cNvPr id="17" name="Gruppo 16"/>
          <p:cNvGrpSpPr/>
          <p:nvPr/>
        </p:nvGrpSpPr>
        <p:grpSpPr>
          <a:xfrm>
            <a:off x="9969032" y="1748688"/>
            <a:ext cx="1245578" cy="666640"/>
            <a:chOff x="6778161" y="2785920"/>
            <a:chExt cx="1245578" cy="666640"/>
          </a:xfrm>
        </p:grpSpPr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78161" y="2785920"/>
              <a:ext cx="1165977" cy="666640"/>
            </a:xfrm>
            <a:prstGeom prst="rect">
              <a:avLst/>
            </a:prstGeom>
          </p:spPr>
        </p:pic>
        <p:sp>
          <p:nvSpPr>
            <p:cNvPr id="19" name="Rettangolo 18"/>
            <p:cNvSpPr/>
            <p:nvPr/>
          </p:nvSpPr>
          <p:spPr>
            <a:xfrm>
              <a:off x="7150282" y="2785920"/>
              <a:ext cx="873457" cy="335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 smtClean="0">
                  <a:solidFill>
                    <a:schemeClr val="tx1"/>
                  </a:solidFill>
                </a:rPr>
                <a:t>EMPTY</a:t>
              </a:r>
              <a:endParaRPr lang="it-IT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uppo 12"/>
          <p:cNvGrpSpPr/>
          <p:nvPr/>
        </p:nvGrpSpPr>
        <p:grpSpPr>
          <a:xfrm>
            <a:off x="3403977" y="1786956"/>
            <a:ext cx="1270385" cy="666640"/>
            <a:chOff x="9342409" y="400793"/>
            <a:chExt cx="1270385" cy="666640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6817" y="400793"/>
              <a:ext cx="1165977" cy="666640"/>
            </a:xfrm>
            <a:prstGeom prst="rect">
              <a:avLst/>
            </a:prstGeom>
          </p:spPr>
        </p:pic>
        <p:sp>
          <p:nvSpPr>
            <p:cNvPr id="15" name="Rettangolo 14"/>
            <p:cNvSpPr/>
            <p:nvPr/>
          </p:nvSpPr>
          <p:spPr>
            <a:xfrm>
              <a:off x="9342409" y="417023"/>
              <a:ext cx="873457" cy="3355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 smtClean="0">
                  <a:solidFill>
                    <a:schemeClr val="tx1"/>
                  </a:solidFill>
                </a:rPr>
                <a:t>FULL</a:t>
              </a:r>
              <a:endParaRPr lang="it-IT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CasellaDiTesto 1"/>
          <p:cNvSpPr txBox="1"/>
          <p:nvPr/>
        </p:nvSpPr>
        <p:spPr>
          <a:xfrm>
            <a:off x="0" y="122830"/>
            <a:ext cx="7071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Cosa va scritto nella POLIZZA di CARICO?</a:t>
            </a:r>
            <a:endParaRPr lang="it-IT" sz="32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351119" y="707605"/>
            <a:ext cx="2452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/>
              <a:t>IN ENTRATA</a:t>
            </a:r>
            <a:endParaRPr lang="it-IT" sz="3600" b="1" dirty="0"/>
          </a:p>
        </p:txBody>
      </p:sp>
      <p:sp>
        <p:nvSpPr>
          <p:cNvPr id="4" name="Freccia a destra 3"/>
          <p:cNvSpPr/>
          <p:nvPr/>
        </p:nvSpPr>
        <p:spPr>
          <a:xfrm>
            <a:off x="275273" y="734113"/>
            <a:ext cx="1075846" cy="59331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igura a mano libera 5"/>
          <p:cNvSpPr/>
          <p:nvPr/>
        </p:nvSpPr>
        <p:spPr>
          <a:xfrm>
            <a:off x="341194" y="2442945"/>
            <a:ext cx="11518710" cy="723331"/>
          </a:xfrm>
          <a:custGeom>
            <a:avLst/>
            <a:gdLst>
              <a:gd name="connsiteX0" fmla="*/ 0 w 11518710"/>
              <a:gd name="connsiteY0" fmla="*/ 723331 h 723331"/>
              <a:gd name="connsiteX1" fmla="*/ 2156346 w 11518710"/>
              <a:gd name="connsiteY1" fmla="*/ 723331 h 723331"/>
              <a:gd name="connsiteX2" fmla="*/ 2169994 w 11518710"/>
              <a:gd name="connsiteY2" fmla="*/ 0 h 723331"/>
              <a:gd name="connsiteX3" fmla="*/ 11518710 w 11518710"/>
              <a:gd name="connsiteY3" fmla="*/ 0 h 72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18710" h="723331">
                <a:moveTo>
                  <a:pt x="0" y="723331"/>
                </a:moveTo>
                <a:lnTo>
                  <a:pt x="2156346" y="723331"/>
                </a:lnTo>
                <a:lnTo>
                  <a:pt x="2169994" y="0"/>
                </a:lnTo>
                <a:lnTo>
                  <a:pt x="1151871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9875314" y="1706695"/>
            <a:ext cx="1433015" cy="723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Ricevitore</a:t>
            </a:r>
            <a:endParaRPr lang="it-IT" sz="2000" b="1" dirty="0"/>
          </a:p>
        </p:txBody>
      </p:sp>
      <p:sp>
        <p:nvSpPr>
          <p:cNvPr id="8" name="Rettangolo 7"/>
          <p:cNvSpPr/>
          <p:nvPr/>
        </p:nvSpPr>
        <p:spPr>
          <a:xfrm>
            <a:off x="3201558" y="1733990"/>
            <a:ext cx="1760561" cy="723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Vettore</a:t>
            </a:r>
            <a:endParaRPr lang="it-IT" b="1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0" y="1298556"/>
            <a:ext cx="5728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FCL – CH (Full Container </a:t>
            </a:r>
            <a:r>
              <a:rPr lang="it-IT" dirty="0" err="1" smtClean="0"/>
              <a:t>Loaded</a:t>
            </a:r>
            <a:r>
              <a:rPr lang="it-IT" dirty="0" smtClean="0"/>
              <a:t> – Variante Carrier </a:t>
            </a:r>
            <a:r>
              <a:rPr lang="it-IT" dirty="0" err="1" smtClean="0"/>
              <a:t>Haulage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4081838" y="2430026"/>
            <a:ext cx="80658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it-IT" dirty="0"/>
              <a:t>Il vettore </a:t>
            </a:r>
            <a:r>
              <a:rPr lang="it-IT" dirty="0" smtClean="0"/>
              <a:t>marittimo cura </a:t>
            </a:r>
            <a:r>
              <a:rPr lang="it-IT" dirty="0"/>
              <a:t>lo scarico del container nel porto di </a:t>
            </a:r>
            <a:r>
              <a:rPr lang="it-IT" dirty="0" smtClean="0"/>
              <a:t>arrivo</a:t>
            </a:r>
            <a:endParaRPr lang="it-IT" dirty="0"/>
          </a:p>
          <a:p>
            <a:pPr marL="342900" indent="-342900">
              <a:buAutoNum type="arabicParenR"/>
            </a:pPr>
            <a:r>
              <a:rPr lang="it-IT" dirty="0" smtClean="0"/>
              <a:t>Il vettore marittimo porta il container PIENO nello stabilimento del Ricevitore con un proprio mezzo</a:t>
            </a:r>
          </a:p>
          <a:p>
            <a:pPr marL="342900" indent="-342900">
              <a:buAutoNum type="arabicParenR"/>
            </a:pPr>
            <a:r>
              <a:rPr lang="it-IT" dirty="0" smtClean="0"/>
              <a:t>Dopo aver svuotato il container, il Ricevitore lo mette VUOTO sullo stesso mezzo (che riporta il container dal Vettore </a:t>
            </a:r>
            <a:r>
              <a:rPr lang="it-IT" b="1" dirty="0" smtClean="0"/>
              <a:t>o in uno stabilimento scelto dal Vettore</a:t>
            </a:r>
            <a:r>
              <a:rPr lang="it-IT" dirty="0" smtClean="0"/>
              <a:t>)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534536" y="2606354"/>
            <a:ext cx="1269242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Porto di arrivo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4"/>
          <a:srcRect t="51519"/>
          <a:stretch/>
        </p:blipFill>
        <p:spPr>
          <a:xfrm>
            <a:off x="187086" y="2616231"/>
            <a:ext cx="2328065" cy="550045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15920" y="3975788"/>
            <a:ext cx="6098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FCL – MH (Full Container </a:t>
            </a:r>
            <a:r>
              <a:rPr lang="it-IT" dirty="0" err="1" smtClean="0"/>
              <a:t>Loaded</a:t>
            </a:r>
            <a:r>
              <a:rPr lang="it-IT" dirty="0" smtClean="0"/>
              <a:t> – Variante </a:t>
            </a:r>
            <a:r>
              <a:rPr lang="it-IT" dirty="0" err="1" smtClean="0"/>
              <a:t>Marchant</a:t>
            </a:r>
            <a:r>
              <a:rPr lang="it-IT" dirty="0" smtClean="0"/>
              <a:t> </a:t>
            </a:r>
            <a:r>
              <a:rPr lang="it-IT" dirty="0" err="1" smtClean="0"/>
              <a:t>Haulage</a:t>
            </a:r>
            <a:r>
              <a:rPr lang="it-IT" dirty="0" smtClean="0"/>
              <a:t>)</a:t>
            </a:r>
            <a:endParaRPr lang="it-IT" dirty="0"/>
          </a:p>
        </p:txBody>
      </p:sp>
      <p:grpSp>
        <p:nvGrpSpPr>
          <p:cNvPr id="21" name="Gruppo 20"/>
          <p:cNvGrpSpPr/>
          <p:nvPr/>
        </p:nvGrpSpPr>
        <p:grpSpPr>
          <a:xfrm>
            <a:off x="9971304" y="4398626"/>
            <a:ext cx="1245578" cy="666640"/>
            <a:chOff x="6778161" y="2785920"/>
            <a:chExt cx="1245578" cy="666640"/>
          </a:xfrm>
        </p:grpSpPr>
        <p:pic>
          <p:nvPicPr>
            <p:cNvPr id="22" name="Immagine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778161" y="2785920"/>
              <a:ext cx="1165977" cy="666640"/>
            </a:xfrm>
            <a:prstGeom prst="rect">
              <a:avLst/>
            </a:prstGeom>
          </p:spPr>
        </p:pic>
        <p:sp>
          <p:nvSpPr>
            <p:cNvPr id="23" name="Rettangolo 22"/>
            <p:cNvSpPr/>
            <p:nvPr/>
          </p:nvSpPr>
          <p:spPr>
            <a:xfrm>
              <a:off x="7150282" y="2785920"/>
              <a:ext cx="873457" cy="335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 smtClean="0">
                  <a:solidFill>
                    <a:schemeClr val="tx1"/>
                  </a:solidFill>
                </a:rPr>
                <a:t>EMPTY</a:t>
              </a:r>
              <a:endParaRPr lang="it-IT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uppo 23"/>
          <p:cNvGrpSpPr/>
          <p:nvPr/>
        </p:nvGrpSpPr>
        <p:grpSpPr>
          <a:xfrm>
            <a:off x="3406249" y="4436894"/>
            <a:ext cx="1270385" cy="666640"/>
            <a:chOff x="9342409" y="400793"/>
            <a:chExt cx="1270385" cy="666640"/>
          </a:xfrm>
        </p:grpSpPr>
        <p:pic>
          <p:nvPicPr>
            <p:cNvPr id="25" name="Immagin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6817" y="400793"/>
              <a:ext cx="1165977" cy="666640"/>
            </a:xfrm>
            <a:prstGeom prst="rect">
              <a:avLst/>
            </a:prstGeom>
          </p:spPr>
        </p:pic>
        <p:sp>
          <p:nvSpPr>
            <p:cNvPr id="26" name="Rettangolo 25"/>
            <p:cNvSpPr/>
            <p:nvPr/>
          </p:nvSpPr>
          <p:spPr>
            <a:xfrm>
              <a:off x="9342409" y="417023"/>
              <a:ext cx="873457" cy="3355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b="1" dirty="0" smtClean="0">
                  <a:solidFill>
                    <a:schemeClr val="tx1"/>
                  </a:solidFill>
                </a:rPr>
                <a:t>FULL</a:t>
              </a:r>
              <a:endParaRPr lang="it-IT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Figura a mano libera 26"/>
          <p:cNvSpPr/>
          <p:nvPr/>
        </p:nvSpPr>
        <p:spPr>
          <a:xfrm>
            <a:off x="343466" y="5092883"/>
            <a:ext cx="11518710" cy="723331"/>
          </a:xfrm>
          <a:custGeom>
            <a:avLst/>
            <a:gdLst>
              <a:gd name="connsiteX0" fmla="*/ 0 w 11518710"/>
              <a:gd name="connsiteY0" fmla="*/ 723331 h 723331"/>
              <a:gd name="connsiteX1" fmla="*/ 2156346 w 11518710"/>
              <a:gd name="connsiteY1" fmla="*/ 723331 h 723331"/>
              <a:gd name="connsiteX2" fmla="*/ 2169994 w 11518710"/>
              <a:gd name="connsiteY2" fmla="*/ 0 h 723331"/>
              <a:gd name="connsiteX3" fmla="*/ 11518710 w 11518710"/>
              <a:gd name="connsiteY3" fmla="*/ 0 h 72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18710" h="723331">
                <a:moveTo>
                  <a:pt x="0" y="723331"/>
                </a:moveTo>
                <a:lnTo>
                  <a:pt x="2156346" y="723331"/>
                </a:lnTo>
                <a:lnTo>
                  <a:pt x="2169994" y="0"/>
                </a:lnTo>
                <a:lnTo>
                  <a:pt x="1151871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9877586" y="4356633"/>
            <a:ext cx="1433015" cy="723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Ricevitore</a:t>
            </a:r>
            <a:endParaRPr lang="it-IT" sz="2000" b="1" dirty="0"/>
          </a:p>
        </p:txBody>
      </p:sp>
      <p:sp>
        <p:nvSpPr>
          <p:cNvPr id="29" name="Rettangolo 28"/>
          <p:cNvSpPr/>
          <p:nvPr/>
        </p:nvSpPr>
        <p:spPr>
          <a:xfrm>
            <a:off x="3203830" y="4383928"/>
            <a:ext cx="1760561" cy="723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/>
              <a:t>Vettore</a:t>
            </a:r>
            <a:endParaRPr lang="it-IT" b="1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3671248" y="5079964"/>
            <a:ext cx="8478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it-IT" dirty="0"/>
              <a:t>Il vettore </a:t>
            </a:r>
            <a:r>
              <a:rPr lang="it-IT" dirty="0" smtClean="0"/>
              <a:t>marittimo cura </a:t>
            </a:r>
            <a:r>
              <a:rPr lang="it-IT" dirty="0"/>
              <a:t>lo scarico del container nel porto di </a:t>
            </a:r>
            <a:r>
              <a:rPr lang="it-IT" dirty="0" smtClean="0"/>
              <a:t>arrivo</a:t>
            </a:r>
          </a:p>
          <a:p>
            <a:pPr marL="342900" indent="-342900">
              <a:buFontTx/>
              <a:buAutoNum type="arabicParenR"/>
            </a:pPr>
            <a:r>
              <a:rPr lang="it-IT" dirty="0" smtClean="0"/>
              <a:t>Il Ricevitore manda un proprio mezzo dal Vettore marittimo</a:t>
            </a:r>
            <a:endParaRPr lang="it-IT" dirty="0"/>
          </a:p>
          <a:p>
            <a:pPr marL="342900" indent="-342900">
              <a:buAutoNum type="arabicParenR"/>
            </a:pPr>
            <a:r>
              <a:rPr lang="it-IT" dirty="0" smtClean="0"/>
              <a:t>Il vettore marittimo carica il container PIENO sul mezzo (che lo porta nello stabilimento del Ricevitore)</a:t>
            </a:r>
          </a:p>
          <a:p>
            <a:pPr marL="342900" indent="-342900">
              <a:buAutoNum type="arabicParenR"/>
            </a:pPr>
            <a:r>
              <a:rPr lang="it-IT" dirty="0" smtClean="0"/>
              <a:t>Dopo aver svuotato il container, il Ricevitore lo mette VUOTO sullo stesso mezzo (che riporta il container dal Vettore </a:t>
            </a:r>
            <a:r>
              <a:rPr lang="it-IT" b="1" dirty="0" smtClean="0"/>
              <a:t>o in uno stabilimento scelto dal Vettore</a:t>
            </a:r>
            <a:r>
              <a:rPr lang="it-IT" dirty="0" smtClean="0"/>
              <a:t>)</a:t>
            </a:r>
          </a:p>
        </p:txBody>
      </p:sp>
      <p:sp>
        <p:nvSpPr>
          <p:cNvPr id="31" name="Rettangolo 30"/>
          <p:cNvSpPr/>
          <p:nvPr/>
        </p:nvSpPr>
        <p:spPr>
          <a:xfrm>
            <a:off x="2527112" y="5120178"/>
            <a:ext cx="1269242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Porto di arrivo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4"/>
          <a:srcRect t="51519"/>
          <a:stretch/>
        </p:blipFill>
        <p:spPr>
          <a:xfrm>
            <a:off x="189358" y="5266169"/>
            <a:ext cx="2328065" cy="550045"/>
          </a:xfrm>
          <a:prstGeom prst="rect">
            <a:avLst/>
          </a:prstGeom>
        </p:spPr>
      </p:pic>
      <p:sp>
        <p:nvSpPr>
          <p:cNvPr id="38" name="CasellaDiTesto 37"/>
          <p:cNvSpPr txBox="1"/>
          <p:nvPr/>
        </p:nvSpPr>
        <p:spPr>
          <a:xfrm>
            <a:off x="55710" y="5735490"/>
            <a:ext cx="36155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NOTA BENE</a:t>
            </a:r>
            <a:endParaRPr lang="it-IT" sz="1400" b="1" dirty="0"/>
          </a:p>
          <a:p>
            <a:pPr algn="ctr"/>
            <a:r>
              <a:rPr lang="it-IT" sz="1600" b="1" dirty="0" smtClean="0"/>
              <a:t>Nel caso non sia ancora arrivato il mezzo del compratore, il container sosta nel CONTAINER YARD (CY)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60266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7.40741E-7 L 0.54063 -0.00278 " pathEditMode="relative" rAng="0" ptsTypes="AA">
                                      <p:cBhvr>
                                        <p:cTn id="16" dur="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31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22222E-6 L -0.51966 0.00023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4.44444E-6 L -0.55157 -0.0051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78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1.85185E-6 L 0.54063 -0.00278 " pathEditMode="relative" rAng="0" ptsTypes="AA">
                                      <p:cBhvr>
                                        <p:cTn id="48" dur="6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31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3.7037E-6 L -0.51966 0.00023 " pathEditMode="relative" rAng="0" ptsTypes="AA">
                                      <p:cBhvr>
                                        <p:cTn id="5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593" y="1843609"/>
            <a:ext cx="1089752" cy="623059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0" y="122830"/>
            <a:ext cx="7071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Cosa va scritto nella POLIZZA di CARICO?</a:t>
            </a:r>
            <a:endParaRPr lang="it-IT" sz="32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351119" y="707605"/>
            <a:ext cx="2452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/>
              <a:t>IN ENTRATA</a:t>
            </a:r>
            <a:endParaRPr lang="it-IT" sz="3600" b="1" dirty="0"/>
          </a:p>
        </p:txBody>
      </p:sp>
      <p:sp>
        <p:nvSpPr>
          <p:cNvPr id="4" name="Freccia a destra 3"/>
          <p:cNvSpPr/>
          <p:nvPr/>
        </p:nvSpPr>
        <p:spPr>
          <a:xfrm>
            <a:off x="275273" y="734113"/>
            <a:ext cx="1075846" cy="59331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2429569" y="2374706"/>
            <a:ext cx="1269242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Porto di arrivo</a:t>
            </a:r>
            <a:endParaRPr lang="it-IT" b="1" dirty="0">
              <a:solidFill>
                <a:schemeClr val="tx1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/>
          <a:srcRect t="51519"/>
          <a:stretch/>
        </p:blipFill>
        <p:spPr>
          <a:xfrm>
            <a:off x="187086" y="2643527"/>
            <a:ext cx="2328065" cy="550045"/>
          </a:xfrm>
          <a:prstGeom prst="rect">
            <a:avLst/>
          </a:prstGeom>
        </p:spPr>
      </p:pic>
      <p:sp>
        <p:nvSpPr>
          <p:cNvPr id="9" name="Figura a mano libera 8"/>
          <p:cNvSpPr/>
          <p:nvPr/>
        </p:nvSpPr>
        <p:spPr>
          <a:xfrm>
            <a:off x="341194" y="2470241"/>
            <a:ext cx="11518710" cy="723331"/>
          </a:xfrm>
          <a:custGeom>
            <a:avLst/>
            <a:gdLst>
              <a:gd name="connsiteX0" fmla="*/ 0 w 11518710"/>
              <a:gd name="connsiteY0" fmla="*/ 723331 h 723331"/>
              <a:gd name="connsiteX1" fmla="*/ 2156346 w 11518710"/>
              <a:gd name="connsiteY1" fmla="*/ 723331 h 723331"/>
              <a:gd name="connsiteX2" fmla="*/ 2169994 w 11518710"/>
              <a:gd name="connsiteY2" fmla="*/ 0 h 723331"/>
              <a:gd name="connsiteX3" fmla="*/ 11518710 w 11518710"/>
              <a:gd name="connsiteY3" fmla="*/ 0 h 72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18710" h="723331">
                <a:moveTo>
                  <a:pt x="0" y="723331"/>
                </a:moveTo>
                <a:lnTo>
                  <a:pt x="2156346" y="723331"/>
                </a:lnTo>
                <a:lnTo>
                  <a:pt x="2169994" y="0"/>
                </a:lnTo>
                <a:lnTo>
                  <a:pt x="1151871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3803771" y="961752"/>
            <a:ext cx="1996154" cy="150848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b="1" dirty="0" smtClean="0"/>
              <a:t>Vettore</a:t>
            </a:r>
          </a:p>
          <a:p>
            <a:r>
              <a:rPr lang="it-IT" sz="1600" b="1" dirty="0" smtClean="0"/>
              <a:t>CONTAINER FREIGHT STATION</a:t>
            </a:r>
          </a:p>
          <a:p>
            <a:endParaRPr lang="it-IT" sz="1600" b="1" dirty="0"/>
          </a:p>
          <a:p>
            <a:endParaRPr lang="it-IT" sz="1600" b="1" dirty="0" smtClean="0"/>
          </a:p>
          <a:p>
            <a:endParaRPr lang="it-IT" sz="1600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93391" y="1339145"/>
            <a:ext cx="3111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LCL – 1 (</a:t>
            </a:r>
            <a:r>
              <a:rPr lang="it-IT" dirty="0" err="1" smtClean="0"/>
              <a:t>Less</a:t>
            </a:r>
            <a:r>
              <a:rPr lang="it-IT" dirty="0" smtClean="0"/>
              <a:t> Container </a:t>
            </a:r>
            <a:r>
              <a:rPr lang="it-IT" dirty="0" err="1" smtClean="0"/>
              <a:t>Loaded</a:t>
            </a:r>
            <a:r>
              <a:rPr lang="it-IT" dirty="0" smtClean="0"/>
              <a:t> – Variante UN Ricevitore)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3517900" y="2517931"/>
            <a:ext cx="84961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1400" dirty="0" smtClean="0"/>
              <a:t>Il Vettore marittimo, una volta scaricato il container dalla nave, lo mette nella CFS e lo apre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400" dirty="0" smtClean="0"/>
              <a:t>Il Ricevitore manda un proprio mezzo alla CFS e si fa consegnare tutti i colli presenti all’interno del container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400" dirty="0" smtClean="0"/>
              <a:t>Il mezzo, dopo avere assicurato (ancorato) i colli, li porta nello stabilimento del Ricevitore</a:t>
            </a:r>
            <a:endParaRPr lang="it-IT" sz="1400" dirty="0"/>
          </a:p>
        </p:txBody>
      </p:sp>
      <p:sp>
        <p:nvSpPr>
          <p:cNvPr id="14" name="Rettangolo 13"/>
          <p:cNvSpPr/>
          <p:nvPr/>
        </p:nvSpPr>
        <p:spPr>
          <a:xfrm>
            <a:off x="4095748" y="1775539"/>
            <a:ext cx="1271589" cy="505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 smtClean="0"/>
              <a:t>FULL</a:t>
            </a:r>
            <a:endParaRPr lang="it-IT" sz="3200" dirty="0"/>
          </a:p>
        </p:txBody>
      </p:sp>
      <p:sp>
        <p:nvSpPr>
          <p:cNvPr id="15" name="Figura a mano libera 14"/>
          <p:cNvSpPr/>
          <p:nvPr/>
        </p:nvSpPr>
        <p:spPr>
          <a:xfrm>
            <a:off x="4095749" y="1596662"/>
            <a:ext cx="1547813" cy="844269"/>
          </a:xfrm>
          <a:custGeom>
            <a:avLst/>
            <a:gdLst>
              <a:gd name="connsiteX0" fmla="*/ 1585913 w 1709738"/>
              <a:gd name="connsiteY0" fmla="*/ 0 h 1009650"/>
              <a:gd name="connsiteX1" fmla="*/ 1400175 w 1709738"/>
              <a:gd name="connsiteY1" fmla="*/ 209550 h 1009650"/>
              <a:gd name="connsiteX2" fmla="*/ 0 w 1709738"/>
              <a:gd name="connsiteY2" fmla="*/ 214313 h 1009650"/>
              <a:gd name="connsiteX3" fmla="*/ 0 w 1709738"/>
              <a:gd name="connsiteY3" fmla="*/ 823913 h 1009650"/>
              <a:gd name="connsiteX4" fmla="*/ 1395413 w 1709738"/>
              <a:gd name="connsiteY4" fmla="*/ 823913 h 1009650"/>
              <a:gd name="connsiteX5" fmla="*/ 1709738 w 1709738"/>
              <a:gd name="connsiteY5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9738" h="1009650">
                <a:moveTo>
                  <a:pt x="1585913" y="0"/>
                </a:moveTo>
                <a:lnTo>
                  <a:pt x="1400175" y="209550"/>
                </a:lnTo>
                <a:lnTo>
                  <a:pt x="0" y="214313"/>
                </a:lnTo>
                <a:lnTo>
                  <a:pt x="0" y="823913"/>
                </a:lnTo>
                <a:lnTo>
                  <a:pt x="1395413" y="823913"/>
                </a:lnTo>
                <a:lnTo>
                  <a:pt x="1709738" y="100965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96145" y="1847181"/>
            <a:ext cx="1089752" cy="623059"/>
          </a:xfrm>
          <a:prstGeom prst="rect">
            <a:avLst/>
          </a:prstGeom>
        </p:spPr>
      </p:pic>
      <p:sp>
        <p:nvSpPr>
          <p:cNvPr id="20" name="Rettangolo 19"/>
          <p:cNvSpPr/>
          <p:nvPr/>
        </p:nvSpPr>
        <p:spPr>
          <a:xfrm>
            <a:off x="6486851" y="1591043"/>
            <a:ext cx="333812" cy="554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M</a:t>
            </a:r>
            <a:endParaRPr lang="it-IT" sz="1200" b="1" dirty="0"/>
          </a:p>
        </p:txBody>
      </p:sp>
      <p:sp>
        <p:nvSpPr>
          <p:cNvPr id="21" name="Rettangolo 20"/>
          <p:cNvSpPr/>
          <p:nvPr/>
        </p:nvSpPr>
        <p:spPr>
          <a:xfrm>
            <a:off x="6153393" y="1591044"/>
            <a:ext cx="333458" cy="557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b="1" dirty="0" smtClean="0"/>
              <a:t>M</a:t>
            </a:r>
            <a:endParaRPr lang="it-IT" sz="1200" b="1" dirty="0"/>
          </a:p>
        </p:txBody>
      </p:sp>
      <p:sp>
        <p:nvSpPr>
          <p:cNvPr id="25" name="Rettangolo 24"/>
          <p:cNvSpPr/>
          <p:nvPr/>
        </p:nvSpPr>
        <p:spPr>
          <a:xfrm>
            <a:off x="4091023" y="1777496"/>
            <a:ext cx="1264874" cy="5037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002060"/>
                </a:solidFill>
              </a:rPr>
              <a:t>EMPTY</a:t>
            </a:r>
            <a:endParaRPr lang="it-IT" sz="2400" b="1" dirty="0">
              <a:solidFill>
                <a:srgbClr val="00206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9875314" y="1447801"/>
            <a:ext cx="1433015" cy="1022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Ricevitore</a:t>
            </a:r>
            <a:endParaRPr lang="it-IT" sz="2000" b="1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7793273" y="26227"/>
            <a:ext cx="416408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/>
              <a:t>NOTA BENE</a:t>
            </a:r>
            <a:endParaRPr lang="it-IT" b="1" dirty="0"/>
          </a:p>
          <a:p>
            <a:pPr algn="ctr"/>
            <a:r>
              <a:rPr lang="it-IT" b="1" dirty="0" smtClean="0"/>
              <a:t>In entrambi i casi, il Container VUOTO viene mandato nel CONTAINER YARD (CY) in attesa di un suo riutilizzo</a:t>
            </a:r>
            <a:endParaRPr lang="it-IT" b="1" dirty="0"/>
          </a:p>
        </p:txBody>
      </p:sp>
      <p:sp>
        <p:nvSpPr>
          <p:cNvPr id="28" name="Rettangolo 27"/>
          <p:cNvSpPr/>
          <p:nvPr/>
        </p:nvSpPr>
        <p:spPr>
          <a:xfrm>
            <a:off x="2407798" y="4834879"/>
            <a:ext cx="1269242" cy="914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 smtClean="0">
                <a:solidFill>
                  <a:schemeClr val="tx1"/>
                </a:solidFill>
              </a:rPr>
              <a:t>Porto di arrivo</a:t>
            </a:r>
            <a:endParaRPr lang="it-IT" b="1" dirty="0">
              <a:solidFill>
                <a:schemeClr val="tx1"/>
              </a:solidFill>
            </a:endParaRPr>
          </a:p>
        </p:txBody>
      </p:sp>
      <p:sp>
        <p:nvSpPr>
          <p:cNvPr id="30" name="Figura a mano libera 29"/>
          <p:cNvSpPr/>
          <p:nvPr/>
        </p:nvSpPr>
        <p:spPr>
          <a:xfrm>
            <a:off x="319423" y="4930414"/>
            <a:ext cx="11518710" cy="723331"/>
          </a:xfrm>
          <a:custGeom>
            <a:avLst/>
            <a:gdLst>
              <a:gd name="connsiteX0" fmla="*/ 0 w 11518710"/>
              <a:gd name="connsiteY0" fmla="*/ 723331 h 723331"/>
              <a:gd name="connsiteX1" fmla="*/ 2156346 w 11518710"/>
              <a:gd name="connsiteY1" fmla="*/ 723331 h 723331"/>
              <a:gd name="connsiteX2" fmla="*/ 2169994 w 11518710"/>
              <a:gd name="connsiteY2" fmla="*/ 0 h 723331"/>
              <a:gd name="connsiteX3" fmla="*/ 11518710 w 11518710"/>
              <a:gd name="connsiteY3" fmla="*/ 0 h 72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18710" h="723331">
                <a:moveTo>
                  <a:pt x="0" y="723331"/>
                </a:moveTo>
                <a:lnTo>
                  <a:pt x="2156346" y="723331"/>
                </a:lnTo>
                <a:lnTo>
                  <a:pt x="2169994" y="0"/>
                </a:lnTo>
                <a:lnTo>
                  <a:pt x="1151871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/>
          <p:cNvSpPr/>
          <p:nvPr/>
        </p:nvSpPr>
        <p:spPr>
          <a:xfrm>
            <a:off x="3782000" y="3421925"/>
            <a:ext cx="1996154" cy="31497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b="1" dirty="0" smtClean="0"/>
              <a:t>Vettore</a:t>
            </a:r>
          </a:p>
          <a:p>
            <a:r>
              <a:rPr lang="it-IT" sz="1600" b="1" dirty="0" smtClean="0"/>
              <a:t>CONTAINER FREIGHT STATION</a:t>
            </a:r>
          </a:p>
          <a:p>
            <a:endParaRPr lang="it-IT" sz="1600" b="1" dirty="0"/>
          </a:p>
          <a:p>
            <a:endParaRPr lang="it-IT" sz="1600" b="1" dirty="0" smtClean="0"/>
          </a:p>
          <a:p>
            <a:endParaRPr lang="it-IT" sz="1600" b="1" dirty="0"/>
          </a:p>
          <a:p>
            <a:endParaRPr lang="it-IT" sz="1600" b="1" dirty="0" smtClean="0"/>
          </a:p>
          <a:p>
            <a:endParaRPr lang="it-IT" sz="1600" b="1" dirty="0" smtClean="0"/>
          </a:p>
          <a:p>
            <a:endParaRPr lang="it-IT" sz="1600" b="1" dirty="0"/>
          </a:p>
          <a:p>
            <a:endParaRPr lang="it-IT" sz="1600" b="1" dirty="0" smtClean="0"/>
          </a:p>
          <a:p>
            <a:endParaRPr lang="it-IT" sz="1600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0" y="4541935"/>
            <a:ext cx="25151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1200" dirty="0" smtClean="0"/>
              <a:t>Il Vettore marittimo, una volta scaricato il container dalla nave, lo mette nella CFS e lo apre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200" dirty="0" smtClean="0"/>
              <a:t>I colli sono destinati a più ricevitori diversi che mandano ciascuno il proprio mezzo alla CFS per la consegna del proprio collo (ANCHE IN TEMPI DIVERSI)</a:t>
            </a:r>
          </a:p>
          <a:p>
            <a:pPr marL="342900" indent="-342900">
              <a:buFont typeface="+mj-lt"/>
              <a:buAutoNum type="arabicPeriod"/>
            </a:pPr>
            <a:r>
              <a:rPr lang="it-IT" sz="1200" dirty="0" smtClean="0"/>
              <a:t>Ciascun mezzo, dopo avere assicurato (ancorato) i colli, li porta nello stabilimento del proprio Ricevitore</a:t>
            </a:r>
            <a:endParaRPr lang="it-IT" sz="1200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90576" y="3895604"/>
            <a:ext cx="3214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LCL – 2 (</a:t>
            </a:r>
            <a:r>
              <a:rPr lang="it-IT" dirty="0" err="1" smtClean="0"/>
              <a:t>Less</a:t>
            </a:r>
            <a:r>
              <a:rPr lang="it-IT" dirty="0" smtClean="0"/>
              <a:t> Container </a:t>
            </a:r>
            <a:r>
              <a:rPr lang="it-IT" dirty="0" err="1" smtClean="0"/>
              <a:t>Loaded</a:t>
            </a:r>
            <a:r>
              <a:rPr lang="it-IT" dirty="0" smtClean="0"/>
              <a:t> – Variante PIÚ DI </a:t>
            </a:r>
            <a:r>
              <a:rPr lang="it-IT" smtClean="0"/>
              <a:t>UN Ricevitore)</a:t>
            </a:r>
            <a:endParaRPr lang="it-IT" dirty="0"/>
          </a:p>
        </p:txBody>
      </p:sp>
      <p:sp>
        <p:nvSpPr>
          <p:cNvPr id="35" name="Rettangolo 34"/>
          <p:cNvSpPr/>
          <p:nvPr/>
        </p:nvSpPr>
        <p:spPr>
          <a:xfrm>
            <a:off x="3962048" y="4718046"/>
            <a:ext cx="1271589" cy="5056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dirty="0" smtClean="0"/>
              <a:t>FULL</a:t>
            </a:r>
            <a:endParaRPr lang="it-IT" sz="3200" dirty="0"/>
          </a:p>
        </p:txBody>
      </p:sp>
      <p:sp>
        <p:nvSpPr>
          <p:cNvPr id="36" name="Figura a mano libera 35"/>
          <p:cNvSpPr/>
          <p:nvPr/>
        </p:nvSpPr>
        <p:spPr>
          <a:xfrm>
            <a:off x="3962049" y="4539169"/>
            <a:ext cx="1547813" cy="844269"/>
          </a:xfrm>
          <a:custGeom>
            <a:avLst/>
            <a:gdLst>
              <a:gd name="connsiteX0" fmla="*/ 1585913 w 1709738"/>
              <a:gd name="connsiteY0" fmla="*/ 0 h 1009650"/>
              <a:gd name="connsiteX1" fmla="*/ 1400175 w 1709738"/>
              <a:gd name="connsiteY1" fmla="*/ 209550 h 1009650"/>
              <a:gd name="connsiteX2" fmla="*/ 0 w 1709738"/>
              <a:gd name="connsiteY2" fmla="*/ 214313 h 1009650"/>
              <a:gd name="connsiteX3" fmla="*/ 0 w 1709738"/>
              <a:gd name="connsiteY3" fmla="*/ 823913 h 1009650"/>
              <a:gd name="connsiteX4" fmla="*/ 1395413 w 1709738"/>
              <a:gd name="connsiteY4" fmla="*/ 823913 h 1009650"/>
              <a:gd name="connsiteX5" fmla="*/ 1709738 w 1709738"/>
              <a:gd name="connsiteY5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9738" h="1009650">
                <a:moveTo>
                  <a:pt x="1585913" y="0"/>
                </a:moveTo>
                <a:lnTo>
                  <a:pt x="1400175" y="209550"/>
                </a:lnTo>
                <a:lnTo>
                  <a:pt x="0" y="214313"/>
                </a:lnTo>
                <a:lnTo>
                  <a:pt x="0" y="823913"/>
                </a:lnTo>
                <a:lnTo>
                  <a:pt x="1395413" y="823913"/>
                </a:lnTo>
                <a:lnTo>
                  <a:pt x="1709738" y="100965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Rettangolo 36"/>
          <p:cNvSpPr/>
          <p:nvPr/>
        </p:nvSpPr>
        <p:spPr>
          <a:xfrm>
            <a:off x="3957323" y="4720003"/>
            <a:ext cx="1264874" cy="5037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b="1" dirty="0" smtClean="0">
                <a:solidFill>
                  <a:srgbClr val="002060"/>
                </a:solidFill>
              </a:rPr>
              <a:t>EMPTY</a:t>
            </a:r>
            <a:endParaRPr lang="it-IT" sz="2400" b="1" dirty="0">
              <a:solidFill>
                <a:srgbClr val="002060"/>
              </a:solidFill>
            </a:endParaRPr>
          </a:p>
        </p:txBody>
      </p:sp>
      <p:cxnSp>
        <p:nvCxnSpPr>
          <p:cNvPr id="40" name="Connettore diritto 39"/>
          <p:cNvCxnSpPr/>
          <p:nvPr/>
        </p:nvCxnSpPr>
        <p:spPr>
          <a:xfrm flipH="1">
            <a:off x="5879191" y="6571722"/>
            <a:ext cx="3974352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Immagine 4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36671" y="4293195"/>
            <a:ext cx="1089752" cy="623059"/>
          </a:xfrm>
          <a:prstGeom prst="rect">
            <a:avLst/>
          </a:prstGeom>
        </p:spPr>
      </p:pic>
      <p:pic>
        <p:nvPicPr>
          <p:cNvPr id="43" name="Immagin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046945" y="5926032"/>
            <a:ext cx="1089752" cy="623059"/>
          </a:xfrm>
          <a:prstGeom prst="rect">
            <a:avLst/>
          </a:prstGeom>
        </p:spPr>
      </p:pic>
      <p:pic>
        <p:nvPicPr>
          <p:cNvPr id="47" name="Immagine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029" y="5918938"/>
            <a:ext cx="1089752" cy="623059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593" y="4282397"/>
            <a:ext cx="1089752" cy="623059"/>
          </a:xfrm>
          <a:prstGeom prst="rect">
            <a:avLst/>
          </a:prstGeom>
        </p:spPr>
      </p:pic>
      <p:sp>
        <p:nvSpPr>
          <p:cNvPr id="45" name="Rettangolo 44"/>
          <p:cNvSpPr/>
          <p:nvPr/>
        </p:nvSpPr>
        <p:spPr>
          <a:xfrm>
            <a:off x="6211085" y="4218769"/>
            <a:ext cx="584444" cy="3859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M1</a:t>
            </a:r>
            <a:endParaRPr lang="it-IT" dirty="0"/>
          </a:p>
        </p:txBody>
      </p:sp>
      <p:sp>
        <p:nvSpPr>
          <p:cNvPr id="46" name="Rettangolo 45"/>
          <p:cNvSpPr/>
          <p:nvPr/>
        </p:nvSpPr>
        <p:spPr>
          <a:xfrm>
            <a:off x="6252675" y="5844513"/>
            <a:ext cx="584444" cy="38595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M2</a:t>
            </a:r>
            <a:endParaRPr lang="it-IT" dirty="0"/>
          </a:p>
        </p:txBody>
      </p:sp>
      <p:sp>
        <p:nvSpPr>
          <p:cNvPr id="33" name="Rettangolo 32"/>
          <p:cNvSpPr/>
          <p:nvPr/>
        </p:nvSpPr>
        <p:spPr>
          <a:xfrm>
            <a:off x="9853543" y="3907974"/>
            <a:ext cx="1433015" cy="1022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Ricevitore</a:t>
            </a:r>
          </a:p>
          <a:p>
            <a:pPr algn="ctr"/>
            <a:r>
              <a:rPr lang="it-IT" sz="2000" b="1" dirty="0" smtClean="0"/>
              <a:t> A</a:t>
            </a:r>
            <a:endParaRPr lang="it-IT" sz="2000" b="1" dirty="0"/>
          </a:p>
        </p:txBody>
      </p:sp>
      <p:sp>
        <p:nvSpPr>
          <p:cNvPr id="38" name="Rettangolo 37"/>
          <p:cNvSpPr/>
          <p:nvPr/>
        </p:nvSpPr>
        <p:spPr>
          <a:xfrm>
            <a:off x="9875314" y="5531004"/>
            <a:ext cx="1433015" cy="10224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 smtClean="0"/>
              <a:t>Ricevitore</a:t>
            </a:r>
          </a:p>
          <a:p>
            <a:pPr algn="ctr"/>
            <a:r>
              <a:rPr lang="it-IT" sz="2000" b="1" dirty="0" smtClean="0"/>
              <a:t> B</a:t>
            </a:r>
            <a:endParaRPr lang="it-IT" sz="2000" b="1" dirty="0"/>
          </a:p>
        </p:txBody>
      </p:sp>
      <p:sp>
        <p:nvSpPr>
          <p:cNvPr id="49" name="CasellaDiTesto 48"/>
          <p:cNvSpPr txBox="1"/>
          <p:nvPr/>
        </p:nvSpPr>
        <p:spPr>
          <a:xfrm>
            <a:off x="7156543" y="3302385"/>
            <a:ext cx="249397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/>
              <a:t>NOTA BENE</a:t>
            </a:r>
            <a:endParaRPr lang="it-IT" b="1" dirty="0"/>
          </a:p>
          <a:p>
            <a:pPr algn="ctr"/>
            <a:r>
              <a:rPr lang="it-IT" b="1" dirty="0" smtClean="0"/>
              <a:t>In entrambi i casi, se c’è un ritardo di uno dei caricatori, la merce rimane in colli nella container </a:t>
            </a:r>
            <a:r>
              <a:rPr lang="it-IT" b="1" dirty="0" err="1" smtClean="0"/>
              <a:t>freight</a:t>
            </a:r>
            <a:r>
              <a:rPr lang="it-IT" b="1" dirty="0" smtClean="0"/>
              <a:t> station e, superati i termini concordati, è necessario pagare anche la sosta nella CFS della merce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82051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L -0.34375 -0.003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8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917 -0.00185 " pathEditMode="relative" ptsTypes="AA">
                                      <p:cBhvr>
                                        <p:cTn id="6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917 -0.00185 " pathEditMode="relative" ptsTypes="AA">
                                      <p:cBhvr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917 -0.00185 " pathEditMode="relative" ptsTypes="AA">
                                      <p:cBhvr>
                                        <p:cTn id="6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3.7037E-6 L -0.34375 -0.00301 " pathEditMode="relative" rAng="0" ptsTypes="AA">
                                      <p:cBhvr>
                                        <p:cTn id="91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8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7.40741E-7 L -0.34375 -0.00301 " pathEditMode="relative" rAng="0" ptsTypes="AA">
                                      <p:cBhvr>
                                        <p:cTn id="95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88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266 0.00231 " pathEditMode="relative" ptsTypes="AA">
                                      <p:cBhvr>
                                        <p:cTn id="13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32266 0.00231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33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1667 0.00208 " pathEditMode="relative" ptsTypes="AA">
                                      <p:cBhvr>
                                        <p:cTn id="14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1667 0.00208 " pathEditMode="relative" ptsTypes="AA">
                                      <p:cBhvr>
                                        <p:cTn id="14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20" grpId="0" animBg="1"/>
      <p:bldP spid="20" grpId="1" animBg="1"/>
      <p:bldP spid="21" grpId="0" animBg="1"/>
      <p:bldP spid="21" grpId="1" animBg="1"/>
      <p:bldP spid="25" grpId="0" animBg="1"/>
      <p:bldP spid="27" grpId="0"/>
      <p:bldP spid="35" grpId="0" animBg="1"/>
      <p:bldP spid="35" grpId="1" animBg="1"/>
      <p:bldP spid="36" grpId="0" animBg="1"/>
      <p:bldP spid="36" grpId="1" animBg="1"/>
      <p:bldP spid="37" grpId="0" animBg="1"/>
      <p:bldP spid="45" grpId="0" animBg="1"/>
      <p:bldP spid="45" grpId="1" animBg="1"/>
      <p:bldP spid="46" grpId="0" animBg="1"/>
      <p:bldP spid="46" grpId="1" animBg="1"/>
      <p:bldP spid="49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3013</TotalTime>
  <Words>835</Words>
  <Application>Microsoft Office PowerPoint</Application>
  <PresentationFormat>Widescreen</PresentationFormat>
  <Paragraphs>140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Containers 4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Containers 3</dc:title>
  <dc:creator>Docenti1</dc:creator>
  <cp:lastModifiedBy>Mobile</cp:lastModifiedBy>
  <cp:revision>87</cp:revision>
  <dcterms:created xsi:type="dcterms:W3CDTF">2021-02-05T07:24:26Z</dcterms:created>
  <dcterms:modified xsi:type="dcterms:W3CDTF">2021-02-13T17:01:26Z</dcterms:modified>
</cp:coreProperties>
</file>