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70" d="100"/>
          <a:sy n="70" d="100"/>
        </p:scale>
        <p:origin x="660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12CE0-F53E-40FE-AADD-FAEF3B9143CA}" type="datetimeFigureOut">
              <a:rPr lang="it-IT" smtClean="0"/>
              <a:pPr/>
              <a:t>03/03/2021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483FC-FF30-4BD6-ABE2-F18036DBBC5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76326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12CE0-F53E-40FE-AADD-FAEF3B9143CA}" type="datetimeFigureOut">
              <a:rPr lang="it-IT" smtClean="0"/>
              <a:pPr/>
              <a:t>03/03/2021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483FC-FF30-4BD6-ABE2-F18036DBBC5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8699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12CE0-F53E-40FE-AADD-FAEF3B9143CA}" type="datetimeFigureOut">
              <a:rPr lang="it-IT" smtClean="0"/>
              <a:pPr/>
              <a:t>03/03/2021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483FC-FF30-4BD6-ABE2-F18036DBBC5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24971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12CE0-F53E-40FE-AADD-FAEF3B9143CA}" type="datetimeFigureOut">
              <a:rPr lang="it-IT" smtClean="0"/>
              <a:pPr/>
              <a:t>03/03/2021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483FC-FF30-4BD6-ABE2-F18036DBBC5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06379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12CE0-F53E-40FE-AADD-FAEF3B9143CA}" type="datetimeFigureOut">
              <a:rPr lang="it-IT" smtClean="0"/>
              <a:pPr/>
              <a:t>03/03/2021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483FC-FF30-4BD6-ABE2-F18036DBBC5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62202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12CE0-F53E-40FE-AADD-FAEF3B9143CA}" type="datetimeFigureOut">
              <a:rPr lang="it-IT" smtClean="0"/>
              <a:pPr/>
              <a:t>03/03/2021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483FC-FF30-4BD6-ABE2-F18036DBBC5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29925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12CE0-F53E-40FE-AADD-FAEF3B9143CA}" type="datetimeFigureOut">
              <a:rPr lang="it-IT" smtClean="0"/>
              <a:pPr/>
              <a:t>03/03/2021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483FC-FF30-4BD6-ABE2-F18036DBBC5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15391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12CE0-F53E-40FE-AADD-FAEF3B9143CA}" type="datetimeFigureOut">
              <a:rPr lang="it-IT" smtClean="0"/>
              <a:pPr/>
              <a:t>03/03/2021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483FC-FF30-4BD6-ABE2-F18036DBBC5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7636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12CE0-F53E-40FE-AADD-FAEF3B9143CA}" type="datetimeFigureOut">
              <a:rPr lang="it-IT" smtClean="0"/>
              <a:pPr/>
              <a:t>03/03/2021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483FC-FF30-4BD6-ABE2-F18036DBBC5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39409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12CE0-F53E-40FE-AADD-FAEF3B9143CA}" type="datetimeFigureOut">
              <a:rPr lang="it-IT" smtClean="0"/>
              <a:pPr/>
              <a:t>03/03/2021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483FC-FF30-4BD6-ABE2-F18036DBBC5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00561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12CE0-F53E-40FE-AADD-FAEF3B9143CA}" type="datetimeFigureOut">
              <a:rPr lang="it-IT" smtClean="0"/>
              <a:pPr/>
              <a:t>03/03/2021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483FC-FF30-4BD6-ABE2-F18036DBBC5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359946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512CE0-F53E-40FE-AADD-FAEF3B9143CA}" type="datetimeFigureOut">
              <a:rPr lang="it-IT" smtClean="0"/>
              <a:pPr/>
              <a:t>03/03/2021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8483FC-FF30-4BD6-ABE2-F18036DBBC5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59571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0" y="0"/>
            <a:ext cx="21601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Mediatore marittimo</a:t>
            </a:r>
            <a:endParaRPr lang="it-IT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0" y="369332"/>
            <a:ext cx="26473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Settore Marina mercantile</a:t>
            </a:r>
            <a:endParaRPr lang="it-IT" dirty="0"/>
          </a:p>
        </p:txBody>
      </p:sp>
      <p:sp>
        <p:nvSpPr>
          <p:cNvPr id="6" name="Ovale 5"/>
          <p:cNvSpPr/>
          <p:nvPr/>
        </p:nvSpPr>
        <p:spPr>
          <a:xfrm rot="21377123">
            <a:off x="4074441" y="1466660"/>
            <a:ext cx="4468969" cy="3508597"/>
          </a:xfrm>
          <a:prstGeom prst="ellipse">
            <a:avLst/>
          </a:prstGeom>
          <a:solidFill>
            <a:schemeClr val="accent1">
              <a:alpha val="42000"/>
            </a:schemeClr>
          </a:solidFill>
          <a:ln w="38100"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 err="1" smtClean="0">
                <a:solidFill>
                  <a:schemeClr val="tx1"/>
                </a:solidFill>
              </a:rPr>
              <a:t>Ship</a:t>
            </a:r>
            <a:r>
              <a:rPr lang="it-IT" sz="2400" dirty="0" smtClean="0">
                <a:solidFill>
                  <a:schemeClr val="tx1"/>
                </a:solidFill>
              </a:rPr>
              <a:t> Broker</a:t>
            </a:r>
          </a:p>
          <a:p>
            <a:pPr algn="ctr"/>
            <a:endParaRPr lang="it-IT" sz="2400" b="1" dirty="0" smtClean="0">
              <a:solidFill>
                <a:schemeClr val="tx1"/>
              </a:solidFill>
            </a:endParaRPr>
          </a:p>
          <a:p>
            <a:pPr algn="ctr"/>
            <a:r>
              <a:rPr lang="it-IT" sz="2400" b="1" dirty="0" smtClean="0">
                <a:solidFill>
                  <a:schemeClr val="tx1"/>
                </a:solidFill>
              </a:rPr>
              <a:t>Mediatore marittimo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313765" y="1170748"/>
            <a:ext cx="3458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Cantiere di Costruzione della Nave</a:t>
            </a:r>
          </a:p>
        </p:txBody>
      </p:sp>
      <p:sp>
        <p:nvSpPr>
          <p:cNvPr id="8" name="Figura a mano libera 7"/>
          <p:cNvSpPr/>
          <p:nvPr/>
        </p:nvSpPr>
        <p:spPr>
          <a:xfrm rot="221829">
            <a:off x="2643742" y="1409035"/>
            <a:ext cx="6412423" cy="811291"/>
          </a:xfrm>
          <a:custGeom>
            <a:avLst/>
            <a:gdLst>
              <a:gd name="connsiteX0" fmla="*/ 0 w 6156101"/>
              <a:gd name="connsiteY0" fmla="*/ 321972 h 671647"/>
              <a:gd name="connsiteX1" fmla="*/ 2228045 w 6156101"/>
              <a:gd name="connsiteY1" fmla="*/ 618186 h 671647"/>
              <a:gd name="connsiteX2" fmla="*/ 3335628 w 6156101"/>
              <a:gd name="connsiteY2" fmla="*/ 656823 h 671647"/>
              <a:gd name="connsiteX3" fmla="*/ 5022760 w 6156101"/>
              <a:gd name="connsiteY3" fmla="*/ 450761 h 671647"/>
              <a:gd name="connsiteX4" fmla="*/ 6156101 w 6156101"/>
              <a:gd name="connsiteY4" fmla="*/ 0 h 671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56101" h="671647">
                <a:moveTo>
                  <a:pt x="0" y="321972"/>
                </a:moveTo>
                <a:cubicBezTo>
                  <a:pt x="836053" y="442175"/>
                  <a:pt x="1672107" y="562378"/>
                  <a:pt x="2228045" y="618186"/>
                </a:cubicBezTo>
                <a:cubicBezTo>
                  <a:pt x="2783983" y="673994"/>
                  <a:pt x="2869842" y="684727"/>
                  <a:pt x="3335628" y="656823"/>
                </a:cubicBezTo>
                <a:cubicBezTo>
                  <a:pt x="3801414" y="628919"/>
                  <a:pt x="4552681" y="560231"/>
                  <a:pt x="5022760" y="450761"/>
                </a:cubicBezTo>
                <a:cubicBezTo>
                  <a:pt x="5492839" y="341291"/>
                  <a:pt x="5824470" y="170645"/>
                  <a:pt x="6156101" y="0"/>
                </a:cubicBezTo>
              </a:path>
            </a:pathLst>
          </a:custGeom>
          <a:ln w="28575">
            <a:headEnd type="arrow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CasellaDiTesto 8"/>
          <p:cNvSpPr txBox="1"/>
          <p:nvPr/>
        </p:nvSpPr>
        <p:spPr>
          <a:xfrm>
            <a:off x="8761755" y="1471774"/>
            <a:ext cx="31824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/>
              <a:t>Contratto pluriennale di </a:t>
            </a:r>
            <a:r>
              <a:rPr lang="it-IT" b="1" dirty="0" smtClean="0"/>
              <a:t>LOCAZIONE a SCAFO nudo</a:t>
            </a:r>
            <a:endParaRPr lang="it-IT" b="1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175856" y="2641535"/>
            <a:ext cx="20471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Società armatoriale</a:t>
            </a:r>
          </a:p>
          <a:p>
            <a:r>
              <a:rPr lang="it-IT" b="1" dirty="0" smtClean="0"/>
              <a:t>Vettore marittimo</a:t>
            </a:r>
          </a:p>
        </p:txBody>
      </p:sp>
      <p:sp>
        <p:nvSpPr>
          <p:cNvPr id="11" name="Figura a mano libera 10"/>
          <p:cNvSpPr/>
          <p:nvPr/>
        </p:nvSpPr>
        <p:spPr>
          <a:xfrm rot="21420894" flipV="1">
            <a:off x="2043373" y="2549472"/>
            <a:ext cx="7167979" cy="301442"/>
          </a:xfrm>
          <a:custGeom>
            <a:avLst/>
            <a:gdLst>
              <a:gd name="connsiteX0" fmla="*/ 0 w 8928847"/>
              <a:gd name="connsiteY0" fmla="*/ 0 h 645355"/>
              <a:gd name="connsiteX1" fmla="*/ 4168588 w 8928847"/>
              <a:gd name="connsiteY1" fmla="*/ 591671 h 645355"/>
              <a:gd name="connsiteX2" fmla="*/ 6064623 w 8928847"/>
              <a:gd name="connsiteY2" fmla="*/ 578224 h 645355"/>
              <a:gd name="connsiteX3" fmla="*/ 7288305 w 8928847"/>
              <a:gd name="connsiteY3" fmla="*/ 242047 h 645355"/>
              <a:gd name="connsiteX4" fmla="*/ 8928847 w 8928847"/>
              <a:gd name="connsiteY4" fmla="*/ 215153 h 6453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28847" h="645355">
                <a:moveTo>
                  <a:pt x="0" y="0"/>
                </a:moveTo>
                <a:cubicBezTo>
                  <a:pt x="1578909" y="247650"/>
                  <a:pt x="3157818" y="495300"/>
                  <a:pt x="4168588" y="591671"/>
                </a:cubicBezTo>
                <a:cubicBezTo>
                  <a:pt x="5179359" y="688042"/>
                  <a:pt x="5544670" y="636495"/>
                  <a:pt x="6064623" y="578224"/>
                </a:cubicBezTo>
                <a:cubicBezTo>
                  <a:pt x="6584576" y="519953"/>
                  <a:pt x="6810934" y="302559"/>
                  <a:pt x="7288305" y="242047"/>
                </a:cubicBezTo>
                <a:cubicBezTo>
                  <a:pt x="7765676" y="181535"/>
                  <a:pt x="8347261" y="198344"/>
                  <a:pt x="8928847" y="215153"/>
                </a:cubicBezTo>
              </a:path>
            </a:pathLst>
          </a:custGeom>
          <a:ln w="28575">
            <a:headEnd type="arrow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CasellaDiTesto 11"/>
          <p:cNvSpPr txBox="1"/>
          <p:nvPr/>
        </p:nvSpPr>
        <p:spPr>
          <a:xfrm>
            <a:off x="9113703" y="2474521"/>
            <a:ext cx="27914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/>
              <a:t>Contratto di </a:t>
            </a:r>
            <a:r>
              <a:rPr lang="it-IT" b="1" dirty="0" smtClean="0"/>
              <a:t>NOLEGGIO a TEMPO di una NAVE intera</a:t>
            </a:r>
            <a:endParaRPr lang="it-IT" b="1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8327084" y="1209611"/>
            <a:ext cx="39968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Società armatoriale – Vettore marittimo</a:t>
            </a:r>
            <a:endParaRPr lang="it-IT" b="1" dirty="0"/>
          </a:p>
        </p:txBody>
      </p:sp>
      <p:sp>
        <p:nvSpPr>
          <p:cNvPr id="14" name="CasellaDiTesto 13"/>
          <p:cNvSpPr txBox="1"/>
          <p:nvPr/>
        </p:nvSpPr>
        <p:spPr>
          <a:xfrm>
            <a:off x="9081017" y="2190495"/>
            <a:ext cx="28695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/>
              <a:t>Azienda di rilevanza globale</a:t>
            </a:r>
            <a:endParaRPr lang="it-IT" b="1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237392" y="3705758"/>
            <a:ext cx="20471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Società armatoriale</a:t>
            </a:r>
          </a:p>
          <a:p>
            <a:r>
              <a:rPr lang="it-IT" b="1" dirty="0" smtClean="0"/>
              <a:t>Vettore marittimo</a:t>
            </a:r>
          </a:p>
        </p:txBody>
      </p:sp>
      <p:sp>
        <p:nvSpPr>
          <p:cNvPr id="16" name="Figura a mano libera 15"/>
          <p:cNvSpPr/>
          <p:nvPr/>
        </p:nvSpPr>
        <p:spPr>
          <a:xfrm>
            <a:off x="2263762" y="3183154"/>
            <a:ext cx="7482054" cy="737331"/>
          </a:xfrm>
          <a:custGeom>
            <a:avLst/>
            <a:gdLst>
              <a:gd name="connsiteX0" fmla="*/ 0 w 7664823"/>
              <a:gd name="connsiteY0" fmla="*/ 1302678 h 1302678"/>
              <a:gd name="connsiteX1" fmla="*/ 3711388 w 7664823"/>
              <a:gd name="connsiteY1" fmla="*/ 78996 h 1302678"/>
              <a:gd name="connsiteX2" fmla="*/ 5311588 w 7664823"/>
              <a:gd name="connsiteY2" fmla="*/ 226914 h 1302678"/>
              <a:gd name="connsiteX3" fmla="*/ 7664823 w 7664823"/>
              <a:gd name="connsiteY3" fmla="*/ 1087526 h 1302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64823" h="1302678">
                <a:moveTo>
                  <a:pt x="0" y="1302678"/>
                </a:moveTo>
                <a:cubicBezTo>
                  <a:pt x="1413061" y="780484"/>
                  <a:pt x="2826123" y="258290"/>
                  <a:pt x="3711388" y="78996"/>
                </a:cubicBezTo>
                <a:cubicBezTo>
                  <a:pt x="4596653" y="-100298"/>
                  <a:pt x="4652682" y="58826"/>
                  <a:pt x="5311588" y="226914"/>
                </a:cubicBezTo>
                <a:cubicBezTo>
                  <a:pt x="5970494" y="395002"/>
                  <a:pt x="6817658" y="741264"/>
                  <a:pt x="7664823" y="1087526"/>
                </a:cubicBezTo>
              </a:path>
            </a:pathLst>
          </a:custGeom>
          <a:ln w="28575">
            <a:headEnd type="arrow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17" name="CasellaDiTesto 16"/>
          <p:cNvSpPr txBox="1"/>
          <p:nvPr/>
        </p:nvSpPr>
        <p:spPr>
          <a:xfrm>
            <a:off x="9079524" y="3968159"/>
            <a:ext cx="311247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/>
              <a:t>Contratto di </a:t>
            </a:r>
            <a:r>
              <a:rPr lang="it-IT" b="1" dirty="0" smtClean="0"/>
              <a:t>NOLEGGIO a VIAGGIO di una NAVE </a:t>
            </a:r>
          </a:p>
          <a:p>
            <a:pPr algn="ctr"/>
            <a:r>
              <a:rPr lang="it-IT" sz="1400" b="1" dirty="0" smtClean="0"/>
              <a:t>(</a:t>
            </a:r>
            <a:r>
              <a:rPr lang="it-IT" sz="1400" dirty="0" smtClean="0"/>
              <a:t>Contratto di </a:t>
            </a:r>
            <a:r>
              <a:rPr lang="it-IT" sz="1400" b="1" dirty="0" smtClean="0"/>
              <a:t>TRASPORTO – Una STIVA)</a:t>
            </a:r>
            <a:endParaRPr lang="it-IT" b="1" dirty="0"/>
          </a:p>
        </p:txBody>
      </p:sp>
      <p:sp>
        <p:nvSpPr>
          <p:cNvPr id="18" name="CasellaDiTesto 17"/>
          <p:cNvSpPr txBox="1"/>
          <p:nvPr/>
        </p:nvSpPr>
        <p:spPr>
          <a:xfrm>
            <a:off x="9568249" y="3422274"/>
            <a:ext cx="21576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/>
              <a:t>Azienda di rilevanza internazionale</a:t>
            </a:r>
            <a:endParaRPr lang="it-IT" b="1" dirty="0"/>
          </a:p>
        </p:txBody>
      </p:sp>
      <p:sp>
        <p:nvSpPr>
          <p:cNvPr id="20" name="CasellaDiTesto 19"/>
          <p:cNvSpPr txBox="1"/>
          <p:nvPr/>
        </p:nvSpPr>
        <p:spPr>
          <a:xfrm>
            <a:off x="175675" y="5259237"/>
            <a:ext cx="204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Società armatoriale</a:t>
            </a:r>
          </a:p>
        </p:txBody>
      </p:sp>
      <p:sp>
        <p:nvSpPr>
          <p:cNvPr id="21" name="Figura a mano libera 20"/>
          <p:cNvSpPr/>
          <p:nvPr/>
        </p:nvSpPr>
        <p:spPr>
          <a:xfrm>
            <a:off x="2175667" y="3877375"/>
            <a:ext cx="6827656" cy="1573164"/>
          </a:xfrm>
          <a:custGeom>
            <a:avLst/>
            <a:gdLst>
              <a:gd name="connsiteX0" fmla="*/ 0 w 7664823"/>
              <a:gd name="connsiteY0" fmla="*/ 1302678 h 1302678"/>
              <a:gd name="connsiteX1" fmla="*/ 3711388 w 7664823"/>
              <a:gd name="connsiteY1" fmla="*/ 78996 h 1302678"/>
              <a:gd name="connsiteX2" fmla="*/ 5311588 w 7664823"/>
              <a:gd name="connsiteY2" fmla="*/ 226914 h 1302678"/>
              <a:gd name="connsiteX3" fmla="*/ 7664823 w 7664823"/>
              <a:gd name="connsiteY3" fmla="*/ 1087526 h 1302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64823" h="1302678">
                <a:moveTo>
                  <a:pt x="0" y="1302678"/>
                </a:moveTo>
                <a:cubicBezTo>
                  <a:pt x="1413061" y="780484"/>
                  <a:pt x="2826123" y="258290"/>
                  <a:pt x="3711388" y="78996"/>
                </a:cubicBezTo>
                <a:cubicBezTo>
                  <a:pt x="4596653" y="-100298"/>
                  <a:pt x="4652682" y="58826"/>
                  <a:pt x="5311588" y="226914"/>
                </a:cubicBezTo>
                <a:cubicBezTo>
                  <a:pt x="5970494" y="395002"/>
                  <a:pt x="6817658" y="741264"/>
                  <a:pt x="7664823" y="1087526"/>
                </a:cubicBezTo>
              </a:path>
            </a:pathLst>
          </a:custGeom>
          <a:ln w="28575">
            <a:headEnd type="arrow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22" name="CasellaDiTesto 21"/>
          <p:cNvSpPr txBox="1"/>
          <p:nvPr/>
        </p:nvSpPr>
        <p:spPr>
          <a:xfrm>
            <a:off x="8803022" y="4861600"/>
            <a:ext cx="2157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/>
              <a:t>Vettore marittimo</a:t>
            </a:r>
            <a:endParaRPr lang="it-IT" b="1" dirty="0"/>
          </a:p>
        </p:txBody>
      </p:sp>
      <p:sp>
        <p:nvSpPr>
          <p:cNvPr id="23" name="Rettangolo 22"/>
          <p:cNvSpPr/>
          <p:nvPr/>
        </p:nvSpPr>
        <p:spPr>
          <a:xfrm>
            <a:off x="8380217" y="5144648"/>
            <a:ext cx="30032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dirty="0" smtClean="0"/>
              <a:t>Contratto pluriennale di </a:t>
            </a:r>
            <a:r>
              <a:rPr lang="it-IT" b="1" dirty="0" smtClean="0"/>
              <a:t>LOCAZIONE (con equipaggio)</a:t>
            </a:r>
            <a:endParaRPr lang="it-IT" b="1" dirty="0"/>
          </a:p>
        </p:txBody>
      </p:sp>
      <p:sp>
        <p:nvSpPr>
          <p:cNvPr id="24" name="CasellaDiTesto 23"/>
          <p:cNvSpPr txBox="1"/>
          <p:nvPr/>
        </p:nvSpPr>
        <p:spPr>
          <a:xfrm rot="19032216">
            <a:off x="2946436" y="6135754"/>
            <a:ext cx="10801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Tribunale</a:t>
            </a:r>
          </a:p>
        </p:txBody>
      </p:sp>
      <p:sp>
        <p:nvSpPr>
          <p:cNvPr id="25" name="Figura a mano libera 24"/>
          <p:cNvSpPr/>
          <p:nvPr/>
        </p:nvSpPr>
        <p:spPr>
          <a:xfrm>
            <a:off x="3841214" y="4669071"/>
            <a:ext cx="2278243" cy="1301424"/>
          </a:xfrm>
          <a:custGeom>
            <a:avLst/>
            <a:gdLst>
              <a:gd name="connsiteX0" fmla="*/ 0 w 2931458"/>
              <a:gd name="connsiteY0" fmla="*/ 1739489 h 1739489"/>
              <a:gd name="connsiteX1" fmla="*/ 2003611 w 2931458"/>
              <a:gd name="connsiteY1" fmla="*/ 4818 h 1739489"/>
              <a:gd name="connsiteX2" fmla="*/ 2931458 w 2931458"/>
              <a:gd name="connsiteY2" fmla="*/ 1322630 h 17394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31458" h="1739489">
                <a:moveTo>
                  <a:pt x="0" y="1739489"/>
                </a:moveTo>
                <a:cubicBezTo>
                  <a:pt x="757517" y="906891"/>
                  <a:pt x="1515035" y="74294"/>
                  <a:pt x="2003611" y="4818"/>
                </a:cubicBezTo>
                <a:cubicBezTo>
                  <a:pt x="2492187" y="-64658"/>
                  <a:pt x="2711822" y="628986"/>
                  <a:pt x="2931458" y="1322630"/>
                </a:cubicBezTo>
              </a:path>
            </a:pathLst>
          </a:custGeom>
          <a:ln w="28575"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26" name="CasellaDiTesto 25"/>
          <p:cNvSpPr txBox="1"/>
          <p:nvPr/>
        </p:nvSpPr>
        <p:spPr>
          <a:xfrm>
            <a:off x="4086784" y="6156778"/>
            <a:ext cx="4062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/>
              <a:t>VENDITA</a:t>
            </a:r>
            <a:r>
              <a:rPr lang="it-IT" dirty="0" smtClean="0"/>
              <a:t> di Navi all’asta (dopo fallimento)</a:t>
            </a:r>
          </a:p>
          <a:p>
            <a:pPr algn="ctr"/>
            <a:r>
              <a:rPr lang="it-IT" b="1" dirty="0" smtClean="0">
                <a:solidFill>
                  <a:srgbClr val="FF0000"/>
                </a:solidFill>
              </a:rPr>
              <a:t>Nel caso in cui l’asta vada DESERTA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27" name="CasellaDiTesto 26"/>
          <p:cNvSpPr txBox="1"/>
          <p:nvPr/>
        </p:nvSpPr>
        <p:spPr>
          <a:xfrm>
            <a:off x="4872692" y="5645035"/>
            <a:ext cx="24375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b="1" dirty="0" smtClean="0"/>
              <a:t>Società armatoriale</a:t>
            </a:r>
          </a:p>
          <a:p>
            <a:pPr algn="ctr"/>
            <a:r>
              <a:rPr lang="it-IT" b="1" dirty="0" smtClean="0"/>
              <a:t>Proprietario della NAVE</a:t>
            </a:r>
            <a:endParaRPr lang="it-IT" b="1" dirty="0"/>
          </a:p>
        </p:txBody>
      </p:sp>
      <p:sp>
        <p:nvSpPr>
          <p:cNvPr id="28" name="Figura a mano libera 27"/>
          <p:cNvSpPr/>
          <p:nvPr/>
        </p:nvSpPr>
        <p:spPr>
          <a:xfrm>
            <a:off x="4509247" y="636495"/>
            <a:ext cx="3267635" cy="1272846"/>
          </a:xfrm>
          <a:custGeom>
            <a:avLst/>
            <a:gdLst>
              <a:gd name="connsiteX0" fmla="*/ 0 w 3267635"/>
              <a:gd name="connsiteY0" fmla="*/ 0 h 1272846"/>
              <a:gd name="connsiteX1" fmla="*/ 1129553 w 3267635"/>
              <a:gd name="connsiteY1" fmla="*/ 1143000 h 1272846"/>
              <a:gd name="connsiteX2" fmla="*/ 2138082 w 3267635"/>
              <a:gd name="connsiteY2" fmla="*/ 1129553 h 1272846"/>
              <a:gd name="connsiteX3" fmla="*/ 3267635 w 3267635"/>
              <a:gd name="connsiteY3" fmla="*/ 94129 h 1272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67635" h="1272846">
                <a:moveTo>
                  <a:pt x="0" y="0"/>
                </a:moveTo>
                <a:cubicBezTo>
                  <a:pt x="386603" y="477370"/>
                  <a:pt x="773206" y="954741"/>
                  <a:pt x="1129553" y="1143000"/>
                </a:cubicBezTo>
                <a:cubicBezTo>
                  <a:pt x="1485900" y="1331259"/>
                  <a:pt x="1781735" y="1304365"/>
                  <a:pt x="2138082" y="1129553"/>
                </a:cubicBezTo>
                <a:cubicBezTo>
                  <a:pt x="2494429" y="954741"/>
                  <a:pt x="2881032" y="524435"/>
                  <a:pt x="3267635" y="94129"/>
                </a:cubicBezTo>
              </a:path>
            </a:pathLst>
          </a:custGeom>
          <a:ln w="28575"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29" name="CasellaDiTesto 28"/>
          <p:cNvSpPr txBox="1"/>
          <p:nvPr/>
        </p:nvSpPr>
        <p:spPr>
          <a:xfrm>
            <a:off x="3560373" y="269297"/>
            <a:ext cx="14725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Spedizioniere</a:t>
            </a:r>
            <a:endParaRPr lang="it-IT" b="1" dirty="0"/>
          </a:p>
        </p:txBody>
      </p:sp>
      <p:sp>
        <p:nvSpPr>
          <p:cNvPr id="30" name="CasellaDiTesto 29"/>
          <p:cNvSpPr txBox="1"/>
          <p:nvPr/>
        </p:nvSpPr>
        <p:spPr>
          <a:xfrm>
            <a:off x="7260144" y="0"/>
            <a:ext cx="27773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/>
              <a:t>Vettore marittimo</a:t>
            </a:r>
          </a:p>
          <a:p>
            <a:pPr algn="ctr"/>
            <a:r>
              <a:rPr lang="it-IT" dirty="0" smtClean="0"/>
              <a:t>IN EMERGENZA </a:t>
            </a:r>
            <a:r>
              <a:rPr lang="it-IT" b="1" dirty="0" smtClean="0"/>
              <a:t>per sostituzione </a:t>
            </a:r>
            <a:r>
              <a:rPr lang="it-IT" dirty="0" smtClean="0"/>
              <a:t>del VETTORE/NAVE</a:t>
            </a:r>
            <a:endParaRPr lang="it-IT" dirty="0"/>
          </a:p>
        </p:txBody>
      </p:sp>
      <p:cxnSp>
        <p:nvCxnSpPr>
          <p:cNvPr id="32" name="Connettore 2 31"/>
          <p:cNvCxnSpPr>
            <a:stCxn id="29" idx="3"/>
          </p:cNvCxnSpPr>
          <p:nvPr/>
        </p:nvCxnSpPr>
        <p:spPr>
          <a:xfrm flipV="1">
            <a:off x="5032892" y="430478"/>
            <a:ext cx="2439018" cy="23485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5" name="CasellaDiTesto 34"/>
          <p:cNvSpPr txBox="1"/>
          <p:nvPr/>
        </p:nvSpPr>
        <p:spPr>
          <a:xfrm>
            <a:off x="5045233" y="439960"/>
            <a:ext cx="22313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>
                <a:solidFill>
                  <a:schemeClr val="accent2">
                    <a:lumMod val="75000"/>
                  </a:schemeClr>
                </a:solidFill>
              </a:rPr>
              <a:t>Tentativo di contatto diretto</a:t>
            </a:r>
            <a:endParaRPr lang="it-IT" sz="1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7" name="Figura a mano libera 36"/>
          <p:cNvSpPr/>
          <p:nvPr/>
        </p:nvSpPr>
        <p:spPr>
          <a:xfrm>
            <a:off x="2338754" y="4155831"/>
            <a:ext cx="6172199" cy="2025161"/>
          </a:xfrm>
          <a:custGeom>
            <a:avLst/>
            <a:gdLst>
              <a:gd name="connsiteX0" fmla="*/ 0 w 6717323"/>
              <a:gd name="connsiteY0" fmla="*/ 1946031 h 2025161"/>
              <a:gd name="connsiteX1" fmla="*/ 2875084 w 6717323"/>
              <a:gd name="connsiteY1" fmla="*/ 275492 h 2025161"/>
              <a:gd name="connsiteX2" fmla="*/ 4053254 w 6717323"/>
              <a:gd name="connsiteY2" fmla="*/ 293077 h 2025161"/>
              <a:gd name="connsiteX3" fmla="*/ 5336931 w 6717323"/>
              <a:gd name="connsiteY3" fmla="*/ 1620715 h 2025161"/>
              <a:gd name="connsiteX4" fmla="*/ 6717323 w 6717323"/>
              <a:gd name="connsiteY4" fmla="*/ 2025161 h 2025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17323" h="2025161">
                <a:moveTo>
                  <a:pt x="0" y="1946031"/>
                </a:moveTo>
                <a:cubicBezTo>
                  <a:pt x="1099771" y="1248507"/>
                  <a:pt x="2199542" y="550984"/>
                  <a:pt x="2875084" y="275492"/>
                </a:cubicBezTo>
                <a:cubicBezTo>
                  <a:pt x="3550626" y="0"/>
                  <a:pt x="3642946" y="68873"/>
                  <a:pt x="4053254" y="293077"/>
                </a:cubicBezTo>
                <a:cubicBezTo>
                  <a:pt x="4463562" y="517281"/>
                  <a:pt x="4892919" y="1332034"/>
                  <a:pt x="5336931" y="1620715"/>
                </a:cubicBezTo>
                <a:cubicBezTo>
                  <a:pt x="5780943" y="1909396"/>
                  <a:pt x="6249133" y="1967278"/>
                  <a:pt x="6717323" y="2025161"/>
                </a:cubicBezTo>
              </a:path>
            </a:pathLst>
          </a:custGeom>
          <a:ln w="28575"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8" name="CasellaDiTesto 37"/>
          <p:cNvSpPr txBox="1"/>
          <p:nvPr/>
        </p:nvSpPr>
        <p:spPr>
          <a:xfrm rot="20129156">
            <a:off x="390658" y="6013044"/>
            <a:ext cx="2538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/>
              <a:t>Società produttrice di CONTAINERS</a:t>
            </a:r>
          </a:p>
        </p:txBody>
      </p:sp>
      <p:sp>
        <p:nvSpPr>
          <p:cNvPr id="39" name="CasellaDiTesto 38"/>
          <p:cNvSpPr txBox="1"/>
          <p:nvPr/>
        </p:nvSpPr>
        <p:spPr>
          <a:xfrm>
            <a:off x="8515573" y="6097373"/>
            <a:ext cx="33536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/>
              <a:t>Contratto di uso dei </a:t>
            </a:r>
            <a:r>
              <a:rPr lang="it-IT" dirty="0" err="1" smtClean="0"/>
              <a:t>containers</a:t>
            </a:r>
            <a:r>
              <a:rPr lang="it-IT" dirty="0" smtClean="0"/>
              <a:t> per la clausola FCL – Variante CH</a:t>
            </a:r>
            <a:endParaRPr lang="it-IT" b="1" dirty="0"/>
          </a:p>
        </p:txBody>
      </p:sp>
      <p:sp>
        <p:nvSpPr>
          <p:cNvPr id="40" name="CasellaDiTesto 39"/>
          <p:cNvSpPr txBox="1"/>
          <p:nvPr/>
        </p:nvSpPr>
        <p:spPr>
          <a:xfrm>
            <a:off x="8195200" y="5828506"/>
            <a:ext cx="39968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Società armatoriale – Vettore marittimo</a:t>
            </a:r>
            <a:endParaRPr lang="it-IT" b="1" dirty="0"/>
          </a:p>
        </p:txBody>
      </p:sp>
    </p:spTree>
    <p:extLst>
      <p:ext uri="{BB962C8B-B14F-4D97-AF65-F5344CB8AC3E}">
        <p14:creationId xmlns:p14="http://schemas.microsoft.com/office/powerpoint/2010/main" val="927644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" grpId="0"/>
      <p:bldP spid="10" grpId="0"/>
      <p:bldP spid="11" grpId="0" animBg="1"/>
      <p:bldP spid="12" grpId="0"/>
      <p:bldP spid="13" grpId="0"/>
      <p:bldP spid="14" grpId="0"/>
      <p:bldP spid="15" grpId="0"/>
      <p:bldP spid="16" grpId="0" animBg="1"/>
      <p:bldP spid="17" grpId="0"/>
      <p:bldP spid="18" grpId="0"/>
      <p:bldP spid="20" grpId="0"/>
      <p:bldP spid="21" grpId="0" animBg="1"/>
      <p:bldP spid="22" grpId="0"/>
      <p:bldP spid="23" grpId="0"/>
      <p:bldP spid="24" grpId="0"/>
      <p:bldP spid="25" grpId="0" animBg="1"/>
      <p:bldP spid="26" grpId="0"/>
      <p:bldP spid="27" grpId="0"/>
      <p:bldP spid="28" grpId="0" animBg="1"/>
      <p:bldP spid="29" grpId="0"/>
      <p:bldP spid="30" grpId="0"/>
      <p:bldP spid="35" grpId="0"/>
      <p:bldP spid="37" grpId="0" animBg="1"/>
      <p:bldP spid="38" grpId="0"/>
      <p:bldP spid="39" grpId="1"/>
      <p:bldP spid="40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0" y="0"/>
            <a:ext cx="21601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Mediatore marittimo</a:t>
            </a:r>
            <a:endParaRPr lang="it-IT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0" y="369332"/>
            <a:ext cx="2841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Settore Marina del DIPORTO</a:t>
            </a:r>
            <a:endParaRPr lang="it-IT" dirty="0"/>
          </a:p>
        </p:txBody>
      </p:sp>
      <p:sp>
        <p:nvSpPr>
          <p:cNvPr id="4" name="Ovale 3"/>
          <p:cNvSpPr/>
          <p:nvPr/>
        </p:nvSpPr>
        <p:spPr>
          <a:xfrm rot="21377123">
            <a:off x="4074441" y="1466660"/>
            <a:ext cx="4468969" cy="3508597"/>
          </a:xfrm>
          <a:prstGeom prst="ellipse">
            <a:avLst/>
          </a:prstGeom>
          <a:solidFill>
            <a:srgbClr val="FF0000">
              <a:alpha val="42000"/>
            </a:srgbClr>
          </a:solidFill>
          <a:ln w="38100"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 err="1" smtClean="0">
                <a:solidFill>
                  <a:schemeClr val="tx1"/>
                </a:solidFill>
              </a:rPr>
              <a:t>Ship</a:t>
            </a:r>
            <a:r>
              <a:rPr lang="it-IT" sz="2400" dirty="0" smtClean="0">
                <a:solidFill>
                  <a:schemeClr val="tx1"/>
                </a:solidFill>
              </a:rPr>
              <a:t> Broker</a:t>
            </a:r>
          </a:p>
          <a:p>
            <a:pPr algn="ctr"/>
            <a:endParaRPr lang="it-IT" sz="2400" b="1" dirty="0" smtClean="0">
              <a:solidFill>
                <a:schemeClr val="tx1"/>
              </a:solidFill>
            </a:endParaRPr>
          </a:p>
          <a:p>
            <a:pPr algn="ctr"/>
            <a:r>
              <a:rPr lang="it-IT" sz="2400" b="1" dirty="0" smtClean="0">
                <a:solidFill>
                  <a:schemeClr val="tx1"/>
                </a:solidFill>
              </a:rPr>
              <a:t>Mediatore marittimo</a:t>
            </a:r>
            <a:endParaRPr lang="it-IT" sz="2400" b="1" dirty="0">
              <a:solidFill>
                <a:schemeClr val="tx1"/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246019" y="836296"/>
            <a:ext cx="31168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/>
              <a:t>Proprietario di Natante/Imbarcazione/Nave da diporto</a:t>
            </a:r>
          </a:p>
          <a:p>
            <a:pPr algn="ctr"/>
            <a:r>
              <a:rPr lang="it-IT" b="1" dirty="0" smtClean="0"/>
              <a:t>VENDITORE</a:t>
            </a:r>
          </a:p>
        </p:txBody>
      </p:sp>
      <p:sp>
        <p:nvSpPr>
          <p:cNvPr id="6" name="Figura a mano libera 5"/>
          <p:cNvSpPr/>
          <p:nvPr/>
        </p:nvSpPr>
        <p:spPr>
          <a:xfrm rot="221829">
            <a:off x="2643742" y="1409035"/>
            <a:ext cx="6412423" cy="811291"/>
          </a:xfrm>
          <a:custGeom>
            <a:avLst/>
            <a:gdLst>
              <a:gd name="connsiteX0" fmla="*/ 0 w 6156101"/>
              <a:gd name="connsiteY0" fmla="*/ 321972 h 671647"/>
              <a:gd name="connsiteX1" fmla="*/ 2228045 w 6156101"/>
              <a:gd name="connsiteY1" fmla="*/ 618186 h 671647"/>
              <a:gd name="connsiteX2" fmla="*/ 3335628 w 6156101"/>
              <a:gd name="connsiteY2" fmla="*/ 656823 h 671647"/>
              <a:gd name="connsiteX3" fmla="*/ 5022760 w 6156101"/>
              <a:gd name="connsiteY3" fmla="*/ 450761 h 671647"/>
              <a:gd name="connsiteX4" fmla="*/ 6156101 w 6156101"/>
              <a:gd name="connsiteY4" fmla="*/ 0 h 671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56101" h="671647">
                <a:moveTo>
                  <a:pt x="0" y="321972"/>
                </a:moveTo>
                <a:cubicBezTo>
                  <a:pt x="836053" y="442175"/>
                  <a:pt x="1672107" y="562378"/>
                  <a:pt x="2228045" y="618186"/>
                </a:cubicBezTo>
                <a:cubicBezTo>
                  <a:pt x="2783983" y="673994"/>
                  <a:pt x="2869842" y="684727"/>
                  <a:pt x="3335628" y="656823"/>
                </a:cubicBezTo>
                <a:cubicBezTo>
                  <a:pt x="3801414" y="628919"/>
                  <a:pt x="4552681" y="560231"/>
                  <a:pt x="5022760" y="450761"/>
                </a:cubicBezTo>
                <a:cubicBezTo>
                  <a:pt x="5492839" y="341291"/>
                  <a:pt x="5824470" y="170645"/>
                  <a:pt x="6156101" y="0"/>
                </a:cubicBezTo>
              </a:path>
            </a:pathLst>
          </a:custGeom>
          <a:ln w="28575">
            <a:headEnd type="arrow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CasellaDiTesto 6"/>
          <p:cNvSpPr txBox="1"/>
          <p:nvPr/>
        </p:nvSpPr>
        <p:spPr>
          <a:xfrm>
            <a:off x="8304245" y="982155"/>
            <a:ext cx="337869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/>
              <a:t>Proprietario di Natante/Imbarcazione/Nave da diporto</a:t>
            </a:r>
          </a:p>
          <a:p>
            <a:pPr algn="ctr"/>
            <a:r>
              <a:rPr lang="it-IT" b="1" dirty="0" smtClean="0"/>
              <a:t>COMPRATORE</a:t>
            </a:r>
          </a:p>
          <a:p>
            <a:pPr algn="ctr"/>
            <a:r>
              <a:rPr lang="it-IT" b="1" dirty="0" smtClean="0"/>
              <a:t>(Contratto di COMPRAVENDITA)</a:t>
            </a:r>
          </a:p>
        </p:txBody>
      </p:sp>
      <p:sp>
        <p:nvSpPr>
          <p:cNvPr id="9" name="CasellaDiTesto 8"/>
          <p:cNvSpPr txBox="1"/>
          <p:nvPr/>
        </p:nvSpPr>
        <p:spPr>
          <a:xfrm>
            <a:off x="246014" y="2342411"/>
            <a:ext cx="31168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/>
              <a:t>CANTIERE di produzione Natante/Imbarcazione/Nave da diporto</a:t>
            </a:r>
          </a:p>
          <a:p>
            <a:pPr algn="ctr"/>
            <a:r>
              <a:rPr lang="it-IT" b="1" dirty="0" smtClean="0"/>
              <a:t>VENDITORE</a:t>
            </a:r>
          </a:p>
        </p:txBody>
      </p:sp>
      <p:sp>
        <p:nvSpPr>
          <p:cNvPr id="10" name="Figura a mano libera 9"/>
          <p:cNvSpPr/>
          <p:nvPr/>
        </p:nvSpPr>
        <p:spPr>
          <a:xfrm>
            <a:off x="3370729" y="2205039"/>
            <a:ext cx="2321859" cy="591950"/>
          </a:xfrm>
          <a:custGeom>
            <a:avLst/>
            <a:gdLst>
              <a:gd name="connsiteX0" fmla="*/ 0 w 2321859"/>
              <a:gd name="connsiteY0" fmla="*/ 569258 h 569258"/>
              <a:gd name="connsiteX1" fmla="*/ 1703295 w 2321859"/>
              <a:gd name="connsiteY1" fmla="*/ 94129 h 569258"/>
              <a:gd name="connsiteX2" fmla="*/ 2321859 w 2321859"/>
              <a:gd name="connsiteY2" fmla="*/ 4482 h 569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321859" h="569258">
                <a:moveTo>
                  <a:pt x="0" y="569258"/>
                </a:moveTo>
                <a:cubicBezTo>
                  <a:pt x="658159" y="378758"/>
                  <a:pt x="1316319" y="188258"/>
                  <a:pt x="1703295" y="94129"/>
                </a:cubicBezTo>
                <a:cubicBezTo>
                  <a:pt x="2090271" y="0"/>
                  <a:pt x="2206065" y="2241"/>
                  <a:pt x="2321859" y="4482"/>
                </a:cubicBezTo>
              </a:path>
            </a:pathLst>
          </a:custGeom>
          <a:ln w="28575">
            <a:headEnd type="arrow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CasellaDiTesto 10"/>
          <p:cNvSpPr txBox="1"/>
          <p:nvPr/>
        </p:nvSpPr>
        <p:spPr>
          <a:xfrm>
            <a:off x="819760" y="4153235"/>
            <a:ext cx="311682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/>
              <a:t>Proprietario di Natante/Imbarcazione/Nave da diporto</a:t>
            </a:r>
          </a:p>
          <a:p>
            <a:pPr algn="ctr"/>
            <a:r>
              <a:rPr lang="it-IT" sz="1600" b="1" dirty="0" smtClean="0"/>
              <a:t>NOLEGGIATORE (con equipaggio)</a:t>
            </a:r>
          </a:p>
          <a:p>
            <a:pPr algn="ctr"/>
            <a:r>
              <a:rPr lang="it-IT" sz="1600" b="1" dirty="0" smtClean="0"/>
              <a:t>LOCATORE (senza equipaggio)</a:t>
            </a:r>
          </a:p>
        </p:txBody>
      </p:sp>
      <p:sp>
        <p:nvSpPr>
          <p:cNvPr id="12" name="Figura a mano libera 11"/>
          <p:cNvSpPr/>
          <p:nvPr/>
        </p:nvSpPr>
        <p:spPr>
          <a:xfrm flipV="1">
            <a:off x="3411186" y="4307254"/>
            <a:ext cx="6279661" cy="201993"/>
          </a:xfrm>
          <a:custGeom>
            <a:avLst/>
            <a:gdLst>
              <a:gd name="connsiteX0" fmla="*/ 0 w 6156101"/>
              <a:gd name="connsiteY0" fmla="*/ 321972 h 671647"/>
              <a:gd name="connsiteX1" fmla="*/ 2228045 w 6156101"/>
              <a:gd name="connsiteY1" fmla="*/ 618186 h 671647"/>
              <a:gd name="connsiteX2" fmla="*/ 3335628 w 6156101"/>
              <a:gd name="connsiteY2" fmla="*/ 656823 h 671647"/>
              <a:gd name="connsiteX3" fmla="*/ 5022760 w 6156101"/>
              <a:gd name="connsiteY3" fmla="*/ 450761 h 671647"/>
              <a:gd name="connsiteX4" fmla="*/ 6156101 w 6156101"/>
              <a:gd name="connsiteY4" fmla="*/ 0 h 671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56101" h="671647">
                <a:moveTo>
                  <a:pt x="0" y="321972"/>
                </a:moveTo>
                <a:cubicBezTo>
                  <a:pt x="836053" y="442175"/>
                  <a:pt x="1672107" y="562378"/>
                  <a:pt x="2228045" y="618186"/>
                </a:cubicBezTo>
                <a:cubicBezTo>
                  <a:pt x="2783983" y="673994"/>
                  <a:pt x="2869842" y="684727"/>
                  <a:pt x="3335628" y="656823"/>
                </a:cubicBezTo>
                <a:cubicBezTo>
                  <a:pt x="3801414" y="628919"/>
                  <a:pt x="4552681" y="560231"/>
                  <a:pt x="5022760" y="450761"/>
                </a:cubicBezTo>
                <a:cubicBezTo>
                  <a:pt x="5492839" y="341291"/>
                  <a:pt x="5824470" y="170645"/>
                  <a:pt x="6156101" y="0"/>
                </a:cubicBezTo>
              </a:path>
            </a:pathLst>
          </a:custGeom>
          <a:ln w="28575">
            <a:headEnd type="arrow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CasellaDiTesto 12"/>
          <p:cNvSpPr txBox="1"/>
          <p:nvPr/>
        </p:nvSpPr>
        <p:spPr>
          <a:xfrm>
            <a:off x="8566168" y="4320989"/>
            <a:ext cx="3592202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b="1" dirty="0" smtClean="0"/>
              <a:t>Persona </a:t>
            </a:r>
            <a:r>
              <a:rPr lang="it-IT" b="1" dirty="0" smtClean="0"/>
              <a:t>fisica</a:t>
            </a:r>
          </a:p>
          <a:p>
            <a:pPr algn="ctr"/>
            <a:r>
              <a:rPr lang="it-IT" b="1" dirty="0" smtClean="0"/>
              <a:t>o Società</a:t>
            </a:r>
            <a:endParaRPr lang="it-IT" b="1" dirty="0" smtClean="0"/>
          </a:p>
          <a:p>
            <a:pPr algn="ctr"/>
            <a:r>
              <a:rPr lang="it-IT" sz="1600" b="1" dirty="0" smtClean="0"/>
              <a:t>Noleggiante (se noleggio)</a:t>
            </a:r>
          </a:p>
          <a:p>
            <a:pPr algn="ctr"/>
            <a:r>
              <a:rPr lang="it-IT" sz="1600" b="1" dirty="0" smtClean="0"/>
              <a:t>Conduttore </a:t>
            </a:r>
            <a:r>
              <a:rPr lang="it-IT" sz="1600" b="1" dirty="0" smtClean="0"/>
              <a:t>o LOCATARIO (se </a:t>
            </a:r>
            <a:r>
              <a:rPr lang="it-IT" sz="1600" b="1" dirty="0" smtClean="0"/>
              <a:t>locazione)</a:t>
            </a:r>
            <a:endParaRPr lang="it-IT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/>
      <p:bldP spid="9" grpId="0"/>
      <p:bldP spid="10" grpId="0" animBg="1"/>
      <p:bldP spid="11" grpId="0"/>
      <p:bldP spid="12" grpId="0" animBg="1"/>
      <p:bldP spid="13" grpId="0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</TotalTime>
  <Words>199</Words>
  <Application>Microsoft Office PowerPoint</Application>
  <PresentationFormat>Widescreen</PresentationFormat>
  <Paragraphs>51</Paragraphs>
  <Slides>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Docenti1</dc:creator>
  <cp:lastModifiedBy>Mobile</cp:lastModifiedBy>
  <cp:revision>15</cp:revision>
  <dcterms:created xsi:type="dcterms:W3CDTF">2021-03-03T08:16:15Z</dcterms:created>
  <dcterms:modified xsi:type="dcterms:W3CDTF">2021-03-03T20:49:16Z</dcterms:modified>
</cp:coreProperties>
</file>