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0" r:id="rId7"/>
    <p:sldId id="261" r:id="rId8"/>
    <p:sldId id="262" r:id="rId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18" autoAdjust="0"/>
    <p:restoredTop sz="94660"/>
  </p:normalViewPr>
  <p:slideViewPr>
    <p:cSldViewPr>
      <p:cViewPr varScale="1">
        <p:scale>
          <a:sx n="106" d="100"/>
          <a:sy n="106" d="100"/>
        </p:scale>
        <p:origin x="14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1A2E0E1-B4E9-45FA-8E33-A74012C7E87C}" type="datetimeFigureOut">
              <a:rPr lang="it-IT" smtClean="0"/>
              <a:t>26/05/2021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1A2E0E1-B4E9-45FA-8E33-A74012C7E87C}" type="datetimeFigureOut">
              <a:rPr lang="it-IT" smtClean="0"/>
              <a:t>26/05/2021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1A2E0E1-B4E9-45FA-8E33-A74012C7E87C}" type="datetimeFigureOut">
              <a:rPr lang="it-IT" smtClean="0"/>
              <a:t>26/05/2021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1A2E0E1-B4E9-45FA-8E33-A74012C7E87C}" type="datetimeFigureOut">
              <a:rPr lang="it-IT" smtClean="0"/>
              <a:t>26/05/2021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01A2E0E1-B4E9-45FA-8E33-A74012C7E87C}" type="datetimeFigureOut">
              <a:rPr lang="it-IT" smtClean="0"/>
              <a:t>26/05/2021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1A2E0E1-B4E9-45FA-8E33-A74012C7E87C}" type="datetimeFigureOut">
              <a:rPr lang="it-IT" smtClean="0"/>
              <a:t>26/05/2021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1A2E0E1-B4E9-45FA-8E33-A74012C7E87C}" type="datetimeFigureOut">
              <a:rPr lang="it-IT" smtClean="0"/>
              <a:t>26/05/2021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01A2E0E1-B4E9-45FA-8E33-A74012C7E87C}" type="datetimeFigureOut">
              <a:rPr lang="it-IT" smtClean="0"/>
              <a:t>26/05/2021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1A2E0E1-B4E9-45FA-8E33-A74012C7E87C}" type="datetimeFigureOut">
              <a:rPr lang="it-IT" smtClean="0"/>
              <a:t>26/05/2021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1A2E0E1-B4E9-45FA-8E33-A74012C7E87C}" type="datetimeFigureOut">
              <a:rPr lang="it-IT" smtClean="0"/>
              <a:t>26/05/2021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1A2E0E1-B4E9-45FA-8E33-A74012C7E87C}" type="datetimeFigureOut">
              <a:rPr lang="it-IT" smtClean="0"/>
              <a:t>26/05/2021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7407A6-065E-4F24-B3CE-F0FCFA9FA7A8}"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2E0E1-B4E9-45FA-8E33-A74012C7E87C}" type="datetimeFigureOut">
              <a:rPr lang="it-IT" smtClean="0"/>
              <a:t>26/05/2021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7407A6-065E-4F24-B3CE-F0FCFA9FA7A8}"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7200" b="1" i="1" dirty="0" smtClean="0"/>
              <a:t>Delocalizzazione</a:t>
            </a:r>
            <a:endParaRPr lang="it-IT" sz="7200" b="1" i="1" dirty="0"/>
          </a:p>
        </p:txBody>
      </p:sp>
      <p:sp>
        <p:nvSpPr>
          <p:cNvPr id="3" name="Sottotitolo 2"/>
          <p:cNvSpPr>
            <a:spLocks noGrp="1"/>
          </p:cNvSpPr>
          <p:nvPr>
            <p:ph type="subTitle" idx="1"/>
          </p:nvPr>
        </p:nvSpPr>
        <p:spPr/>
        <p:txBody>
          <a:bodyPr/>
          <a:lstStyle/>
          <a:p>
            <a:r>
              <a:rPr lang="it-IT" sz="1800" b="1" i="1" dirty="0" smtClean="0"/>
              <a:t>Prof. Guido </a:t>
            </a:r>
            <a:r>
              <a:rPr lang="it-IT" sz="1800" b="1" i="1" dirty="0" err="1" smtClean="0"/>
              <a:t>Andriani</a:t>
            </a:r>
            <a:endParaRPr lang="it-IT" sz="1800" b="1" i="1" dirty="0" smtClean="0"/>
          </a:p>
          <a:p>
            <a:r>
              <a:rPr lang="it-IT" sz="1800" b="1" i="1" dirty="0" smtClean="0"/>
              <a:t>Logistica dei Trasporti</a:t>
            </a:r>
          </a:p>
          <a:p>
            <a:r>
              <a:rPr lang="it-IT" sz="1800" dirty="0" smtClean="0"/>
              <a:t>Classe VB TTL</a:t>
            </a:r>
          </a:p>
          <a:p>
            <a:r>
              <a:rPr lang="it-IT" sz="1800" dirty="0" smtClean="0"/>
              <a:t>A.S. 2020/2021</a:t>
            </a:r>
            <a:endParaRPr lang="it-IT"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5" name="CasellaDiTesto 4"/>
          <p:cNvSpPr txBox="1"/>
          <p:nvPr/>
        </p:nvSpPr>
        <p:spPr>
          <a:xfrm>
            <a:off x="214282" y="857232"/>
            <a:ext cx="8786874" cy="923330"/>
          </a:xfrm>
          <a:prstGeom prst="rect">
            <a:avLst/>
          </a:prstGeom>
          <a:noFill/>
        </p:spPr>
        <p:txBody>
          <a:bodyPr wrap="square" rtlCol="0">
            <a:spAutoFit/>
          </a:bodyPr>
          <a:lstStyle/>
          <a:p>
            <a:pPr marL="2952750" indent="-2952750" algn="just"/>
            <a:r>
              <a:rPr lang="it-IT" dirty="0" smtClean="0"/>
              <a:t>Cosa significa “</a:t>
            </a:r>
            <a:r>
              <a:rPr lang="it-IT" b="1" dirty="0" err="1" smtClean="0"/>
              <a:t>delocalizzare</a:t>
            </a:r>
            <a:r>
              <a:rPr lang="it-IT" dirty="0" smtClean="0"/>
              <a:t>”: Una Azienda chiude gli impianti nel proprio Paese e li  trasferisce in un altro, generalmente </a:t>
            </a:r>
            <a:r>
              <a:rPr lang="it-IT" b="1" dirty="0" smtClean="0"/>
              <a:t>a basso costo unitario pro-capite</a:t>
            </a:r>
            <a:r>
              <a:rPr lang="it-IT" dirty="0" smtClean="0"/>
              <a:t> del lavoro</a:t>
            </a:r>
            <a:endParaRPr lang="it-IT" dirty="0"/>
          </a:p>
        </p:txBody>
      </p:sp>
      <p:sp>
        <p:nvSpPr>
          <p:cNvPr id="6" name="CasellaDiTesto 5"/>
          <p:cNvSpPr txBox="1"/>
          <p:nvPr/>
        </p:nvSpPr>
        <p:spPr>
          <a:xfrm>
            <a:off x="142844" y="1779687"/>
            <a:ext cx="9001156" cy="5078313"/>
          </a:xfrm>
          <a:prstGeom prst="rect">
            <a:avLst/>
          </a:prstGeom>
          <a:noFill/>
        </p:spPr>
        <p:txBody>
          <a:bodyPr wrap="square" rtlCol="0">
            <a:spAutoFit/>
          </a:bodyPr>
          <a:lstStyle/>
          <a:p>
            <a:r>
              <a:rPr lang="it-IT" dirty="0" smtClean="0"/>
              <a:t>Ricchezze </a:t>
            </a:r>
            <a:r>
              <a:rPr lang="it-IT" b="1" dirty="0" smtClean="0"/>
              <a:t>inalienabili</a:t>
            </a:r>
            <a:r>
              <a:rPr lang="it-IT" dirty="0" smtClean="0"/>
              <a:t> di una AZIENDA:  </a:t>
            </a:r>
          </a:p>
          <a:p>
            <a:pPr>
              <a:buFont typeface="Arial" pitchFamily="34" charset="0"/>
              <a:buChar char="•"/>
            </a:pPr>
            <a:r>
              <a:rPr lang="it-IT" dirty="0"/>
              <a:t> </a:t>
            </a:r>
            <a:r>
              <a:rPr lang="it-IT" dirty="0" smtClean="0"/>
              <a:t>le proprie </a:t>
            </a:r>
            <a:r>
              <a:rPr lang="it-IT" b="1" dirty="0" smtClean="0"/>
              <a:t>conoscenze</a:t>
            </a:r>
            <a:r>
              <a:rPr lang="it-IT" dirty="0" smtClean="0"/>
              <a:t> (intese come la professionalità ed i Brevetti esclusivi)</a:t>
            </a:r>
          </a:p>
          <a:p>
            <a:pPr>
              <a:buFont typeface="Arial" pitchFamily="34" charset="0"/>
              <a:buChar char="•"/>
            </a:pPr>
            <a:endParaRPr lang="it-IT" dirty="0"/>
          </a:p>
          <a:p>
            <a:endParaRPr lang="it-IT" dirty="0" smtClean="0"/>
          </a:p>
          <a:p>
            <a:endParaRPr lang="it-IT" dirty="0"/>
          </a:p>
          <a:p>
            <a:endParaRPr lang="it-IT" dirty="0" smtClean="0"/>
          </a:p>
          <a:p>
            <a:endParaRPr lang="it-IT" dirty="0"/>
          </a:p>
          <a:p>
            <a:endParaRPr lang="it-IT" dirty="0" smtClean="0"/>
          </a:p>
          <a:p>
            <a:pPr marL="85725" indent="-85725" algn="just">
              <a:buFont typeface="Arial" pitchFamily="34" charset="0"/>
              <a:buChar char="•"/>
            </a:pPr>
            <a:r>
              <a:rPr lang="it-IT" dirty="0"/>
              <a:t> </a:t>
            </a:r>
            <a:r>
              <a:rPr lang="it-IT" dirty="0" smtClean="0"/>
              <a:t>Il suo </a:t>
            </a:r>
            <a:r>
              <a:rPr lang="it-IT" b="1" dirty="0" smtClean="0"/>
              <a:t>mercato</a:t>
            </a:r>
            <a:r>
              <a:rPr lang="it-IT" dirty="0" smtClean="0"/>
              <a:t> (Clienti conosciuti, affidabili e collaborativi). </a:t>
            </a:r>
            <a:r>
              <a:rPr lang="it-IT" dirty="0"/>
              <a:t>si tratta di </a:t>
            </a:r>
            <a:r>
              <a:rPr lang="it-IT" b="1" dirty="0"/>
              <a:t>una ricchezza molto grande</a:t>
            </a:r>
            <a:r>
              <a:rPr lang="it-IT" dirty="0"/>
              <a:t>, conseguita negli anni, fatta di attenzioni e di ricerche, assolutamente </a:t>
            </a:r>
            <a:r>
              <a:rPr lang="it-IT" b="1" dirty="0"/>
              <a:t>non improvvisabile</a:t>
            </a:r>
            <a:r>
              <a:rPr lang="it-IT" dirty="0"/>
              <a:t>: è difficile se non </a:t>
            </a:r>
            <a:r>
              <a:rPr lang="it-IT" b="1" dirty="0"/>
              <a:t>impossibile</a:t>
            </a:r>
            <a:r>
              <a:rPr lang="it-IT" dirty="0"/>
              <a:t> cercar di </a:t>
            </a:r>
            <a:r>
              <a:rPr lang="it-IT" b="1" dirty="0"/>
              <a:t>dare un valore monetario</a:t>
            </a:r>
            <a:r>
              <a:rPr lang="it-IT" dirty="0"/>
              <a:t> a questa ricchezza, ma è senza dubbio </a:t>
            </a:r>
            <a:r>
              <a:rPr lang="it-IT" b="1" dirty="0" smtClean="0"/>
              <a:t>elevatissimo</a:t>
            </a:r>
          </a:p>
          <a:p>
            <a:pPr marL="85725" indent="-85725" algn="just">
              <a:buFont typeface="Arial" pitchFamily="34" charset="0"/>
              <a:buChar char="•"/>
            </a:pPr>
            <a:endParaRPr lang="it-IT" b="1" dirty="0"/>
          </a:p>
          <a:p>
            <a:pPr marL="85725" indent="-85725" algn="just">
              <a:buFont typeface="Arial" pitchFamily="34" charset="0"/>
              <a:buChar char="•"/>
            </a:pPr>
            <a:endParaRPr lang="it-IT" b="1" dirty="0" smtClean="0"/>
          </a:p>
          <a:p>
            <a:pPr marL="85725" indent="-85725" algn="just">
              <a:buFont typeface="Arial" pitchFamily="34" charset="0"/>
              <a:buChar char="•"/>
            </a:pPr>
            <a:endParaRPr lang="it-IT" b="1" dirty="0"/>
          </a:p>
          <a:p>
            <a:pPr marL="85725" indent="-85725" algn="just"/>
            <a:endParaRPr lang="it-IT" b="1" dirty="0" smtClean="0"/>
          </a:p>
          <a:p>
            <a:pPr marL="85725" indent="-85725" algn="just"/>
            <a:endParaRPr lang="it-IT" b="1" dirty="0"/>
          </a:p>
          <a:p>
            <a:pPr marL="85725" indent="-85725" algn="just"/>
            <a:endParaRPr lang="it-IT" dirty="0"/>
          </a:p>
        </p:txBody>
      </p:sp>
      <p:pic>
        <p:nvPicPr>
          <p:cNvPr id="22530" name="Picture 2" descr="Brevetto o marchio di fabbrica registrato rappresentazione brevettato del bollo"/>
          <p:cNvPicPr>
            <a:picLocks noChangeAspect="1" noChangeArrowheads="1"/>
          </p:cNvPicPr>
          <p:nvPr/>
        </p:nvPicPr>
        <p:blipFill>
          <a:blip r:embed="rId2" cstate="print"/>
          <a:srcRect l="5570" t="3087" r="5310" b="10491"/>
          <a:stretch>
            <a:fillRect/>
          </a:stretch>
        </p:blipFill>
        <p:spPr bwMode="auto">
          <a:xfrm>
            <a:off x="2571736" y="2643181"/>
            <a:ext cx="1500198" cy="1312673"/>
          </a:xfrm>
          <a:prstGeom prst="rect">
            <a:avLst/>
          </a:prstGeom>
          <a:noFill/>
        </p:spPr>
      </p:pic>
      <p:pic>
        <p:nvPicPr>
          <p:cNvPr id="22532" name="Picture 4" descr="https://www.sideaitalia.com/wp-content/uploads/2016/10/brevettato.png"/>
          <p:cNvPicPr>
            <a:picLocks noChangeAspect="1" noChangeArrowheads="1"/>
          </p:cNvPicPr>
          <p:nvPr/>
        </p:nvPicPr>
        <p:blipFill>
          <a:blip r:embed="rId3"/>
          <a:srcRect/>
          <a:stretch>
            <a:fillRect/>
          </a:stretch>
        </p:blipFill>
        <p:spPr bwMode="auto">
          <a:xfrm>
            <a:off x="4286248" y="2571744"/>
            <a:ext cx="1428760" cy="1428760"/>
          </a:xfrm>
          <a:prstGeom prst="rect">
            <a:avLst/>
          </a:prstGeom>
          <a:noFill/>
        </p:spPr>
      </p:pic>
      <p:pic>
        <p:nvPicPr>
          <p:cNvPr id="22534" name="Picture 6" descr="segmentazione-mercato"/>
          <p:cNvPicPr>
            <a:picLocks noChangeAspect="1" noChangeArrowheads="1"/>
          </p:cNvPicPr>
          <p:nvPr/>
        </p:nvPicPr>
        <p:blipFill>
          <a:blip r:embed="rId4"/>
          <a:srcRect l="3448" t="11994" r="6897" b="16042"/>
          <a:stretch>
            <a:fillRect/>
          </a:stretch>
        </p:blipFill>
        <p:spPr bwMode="auto">
          <a:xfrm>
            <a:off x="2714612" y="5143512"/>
            <a:ext cx="3286148" cy="15166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2"/>
                                        </p:tgtEl>
                                        <p:attrNameLst>
                                          <p:attrName>style.visibility</p:attrName>
                                        </p:attrNameLst>
                                      </p:cBhvr>
                                      <p:to>
                                        <p:strVal val="visible"/>
                                      </p:to>
                                    </p:set>
                                    <p:animEffect transition="in" filter="fade">
                                      <p:cBhvr>
                                        <p:cTn id="17" dur="500"/>
                                        <p:tgtEl>
                                          <p:spTgt spid="22532"/>
                                        </p:tgtEl>
                                      </p:cBhvr>
                                    </p:animEffect>
                                  </p:childTnLst>
                                </p:cTn>
                              </p:par>
                              <p:par>
                                <p:cTn id="18" presetID="10" presetClass="entr" presetSubtype="0" fill="hold" nodeType="withEffect">
                                  <p:stCondLst>
                                    <p:cond delay="0"/>
                                  </p:stCondLst>
                                  <p:childTnLst>
                                    <p:set>
                                      <p:cBhvr>
                                        <p:cTn id="19" dur="1" fill="hold">
                                          <p:stCondLst>
                                            <p:cond delay="0"/>
                                          </p:stCondLst>
                                        </p:cTn>
                                        <p:tgtEl>
                                          <p:spTgt spid="22530"/>
                                        </p:tgtEl>
                                        <p:attrNameLst>
                                          <p:attrName>style.visibility</p:attrName>
                                        </p:attrNameLst>
                                      </p:cBhvr>
                                      <p:to>
                                        <p:strVal val="visible"/>
                                      </p:to>
                                    </p:set>
                                    <p:animEffect transition="in" filter="fade">
                                      <p:cBhvr>
                                        <p:cTn id="20" dur="500"/>
                                        <p:tgtEl>
                                          <p:spTgt spid="225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Effect transition="in" filter="fade">
                                      <p:cBhvr>
                                        <p:cTn id="25" dur="500"/>
                                        <p:tgtEl>
                                          <p:spTgt spid="6">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2534"/>
                                        </p:tgtEl>
                                        <p:attrNameLst>
                                          <p:attrName>style.visibility</p:attrName>
                                        </p:attrNameLst>
                                      </p:cBhvr>
                                      <p:to>
                                        <p:strVal val="visible"/>
                                      </p:to>
                                    </p:set>
                                    <p:animEffect transition="in" filter="fade">
                                      <p:cBhvr>
                                        <p:cTn id="30" dur="5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3" name="CasellaDiTesto 2"/>
          <p:cNvSpPr txBox="1"/>
          <p:nvPr/>
        </p:nvSpPr>
        <p:spPr>
          <a:xfrm>
            <a:off x="71407" y="1142984"/>
            <a:ext cx="4214841" cy="5139869"/>
          </a:xfrm>
          <a:prstGeom prst="rect">
            <a:avLst/>
          </a:prstGeom>
          <a:noFill/>
        </p:spPr>
        <p:txBody>
          <a:bodyPr wrap="square" rtlCol="0">
            <a:spAutoFit/>
          </a:bodyPr>
          <a:lstStyle/>
          <a:p>
            <a:pPr algn="just"/>
            <a:r>
              <a:rPr lang="it-IT" dirty="0" smtClean="0"/>
              <a:t>Una azienda che sta per fallire, per non perdere il proprio mercato e non disperdere le proprie conoscenze, ha </a:t>
            </a:r>
            <a:r>
              <a:rPr lang="it-IT" dirty="0" smtClean="0"/>
              <a:t>varie </a:t>
            </a:r>
            <a:r>
              <a:rPr lang="it-IT" dirty="0" smtClean="0"/>
              <a:t>soluzioni:</a:t>
            </a:r>
          </a:p>
          <a:p>
            <a:pPr marL="185738" indent="-185738" algn="just">
              <a:buFont typeface="Arial" pitchFamily="34" charset="0"/>
              <a:buChar char="•"/>
            </a:pPr>
            <a:r>
              <a:rPr lang="it-IT" sz="1600" dirty="0"/>
              <a:t> </a:t>
            </a:r>
            <a:r>
              <a:rPr lang="it-IT" sz="1600" b="1" dirty="0" smtClean="0"/>
              <a:t>Vendere</a:t>
            </a:r>
            <a:r>
              <a:rPr lang="it-IT" sz="1600" dirty="0" smtClean="0"/>
              <a:t> ad una Azienda concorrente, prima del fallimento (l’Azienda a cui si tenta di vendere potrebbe essere già </a:t>
            </a:r>
            <a:r>
              <a:rPr lang="it-IT" sz="1600" dirty="0" err="1" smtClean="0"/>
              <a:t>delocalizzata</a:t>
            </a:r>
            <a:r>
              <a:rPr lang="it-IT" sz="1600" dirty="0" smtClean="0"/>
              <a:t>)</a:t>
            </a:r>
          </a:p>
          <a:p>
            <a:pPr marL="185738" indent="-185738" algn="just">
              <a:buFont typeface="Arial" pitchFamily="34" charset="0"/>
              <a:buChar char="•"/>
            </a:pPr>
            <a:r>
              <a:rPr lang="it-IT" sz="1600" dirty="0"/>
              <a:t> </a:t>
            </a:r>
            <a:r>
              <a:rPr lang="it-IT" sz="1600" b="1" dirty="0" smtClean="0"/>
              <a:t>Delocalizzare</a:t>
            </a:r>
            <a:r>
              <a:rPr lang="it-IT" sz="1600" dirty="0" smtClean="0"/>
              <a:t> per risparmiare sul costo del lavoro e non </a:t>
            </a:r>
            <a:r>
              <a:rPr lang="it-IT" sz="1600" dirty="0" smtClean="0"/>
              <a:t>fallire</a:t>
            </a:r>
          </a:p>
          <a:p>
            <a:pPr marL="185738" indent="-185738" algn="just">
              <a:buFont typeface="Arial" pitchFamily="34" charset="0"/>
              <a:buChar char="•"/>
            </a:pPr>
            <a:r>
              <a:rPr lang="it-IT" sz="1600" b="1" dirty="0" smtClean="0"/>
              <a:t>Chiedere ai propri dipendenti </a:t>
            </a:r>
            <a:r>
              <a:rPr lang="it-IT" sz="1600" dirty="0" smtClean="0"/>
              <a:t>di diventare soci ed investire sulla Società</a:t>
            </a:r>
          </a:p>
          <a:p>
            <a:pPr marL="185738" indent="-185738" algn="just">
              <a:buFont typeface="Arial" pitchFamily="34" charset="0"/>
              <a:buChar char="•"/>
            </a:pPr>
            <a:r>
              <a:rPr lang="it-IT" sz="1600" b="1" dirty="0" smtClean="0"/>
              <a:t>Ridurre</a:t>
            </a:r>
            <a:r>
              <a:rPr lang="it-IT" sz="1600" dirty="0" smtClean="0"/>
              <a:t> il numero di prodotti esclusivamente a quelli che hanno mercato</a:t>
            </a:r>
            <a:endParaRPr lang="it-IT" sz="1600" dirty="0" smtClean="0"/>
          </a:p>
          <a:p>
            <a:pPr marL="185738" indent="-185738" algn="ctr"/>
            <a:endParaRPr lang="it-IT" sz="1600" dirty="0"/>
          </a:p>
          <a:p>
            <a:pPr algn="ctr"/>
            <a:r>
              <a:rPr lang="it-IT" sz="1600" b="1" dirty="0" smtClean="0"/>
              <a:t>“</a:t>
            </a:r>
            <a:r>
              <a:rPr lang="it-IT" sz="1600" b="1" dirty="0" err="1" smtClean="0"/>
              <a:t>Delocalizzare</a:t>
            </a:r>
            <a:r>
              <a:rPr lang="it-IT" sz="1600" b="1" dirty="0" smtClean="0"/>
              <a:t> potrebbe essere l’unica soluzione per abbassare i prezzi, rientrare sul mercato e riconquistare la clientela, a scapito dei lavoratori  italiani che devono  essere comunque tutelati. Vedremo le soluzioni per garantire il mantenimento del posto di lavoro”</a:t>
            </a:r>
          </a:p>
        </p:txBody>
      </p:sp>
      <p:sp>
        <p:nvSpPr>
          <p:cNvPr id="5" name="Rettangolo 4"/>
          <p:cNvSpPr/>
          <p:nvPr/>
        </p:nvSpPr>
        <p:spPr>
          <a:xfrm>
            <a:off x="3143240" y="357166"/>
            <a:ext cx="2351156" cy="646331"/>
          </a:xfrm>
          <a:prstGeom prst="rect">
            <a:avLst/>
          </a:prstGeom>
        </p:spPr>
        <p:txBody>
          <a:bodyPr wrap="none">
            <a:spAutoFit/>
          </a:bodyPr>
          <a:lstStyle/>
          <a:p>
            <a:r>
              <a:rPr lang="it-IT" sz="3600" b="1" i="1" dirty="0" smtClean="0">
                <a:solidFill>
                  <a:prstClr val="black"/>
                </a:solidFill>
              </a:rPr>
              <a:t>Circostanze</a:t>
            </a:r>
            <a:endParaRPr lang="it-IT" sz="3600" dirty="0"/>
          </a:p>
        </p:txBody>
      </p:sp>
      <p:pic>
        <p:nvPicPr>
          <p:cNvPr id="12290" name="Picture 2" descr="fallimento"/>
          <p:cNvPicPr>
            <a:picLocks noChangeAspect="1" noChangeArrowheads="1"/>
          </p:cNvPicPr>
          <p:nvPr/>
        </p:nvPicPr>
        <p:blipFill>
          <a:blip r:embed="rId2"/>
          <a:srcRect/>
          <a:stretch>
            <a:fillRect/>
          </a:stretch>
        </p:blipFill>
        <p:spPr bwMode="auto">
          <a:xfrm>
            <a:off x="4643437" y="1857364"/>
            <a:ext cx="4202235" cy="2286016"/>
          </a:xfrm>
          <a:prstGeom prst="rect">
            <a:avLst/>
          </a:prstGeom>
          <a:noFill/>
        </p:spPr>
      </p:pic>
      <p:sp>
        <p:nvSpPr>
          <p:cNvPr id="6" name="Ovale 5"/>
          <p:cNvSpPr/>
          <p:nvPr/>
        </p:nvSpPr>
        <p:spPr>
          <a:xfrm>
            <a:off x="7500958" y="214290"/>
            <a:ext cx="1357322"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600" b="1" dirty="0" smtClean="0"/>
              <a:t>1</a:t>
            </a:r>
            <a:endParaRPr lang="it-IT" sz="6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290"/>
                                        </p:tgtEl>
                                        <p:attrNameLst>
                                          <p:attrName>style.visibility</p:attrName>
                                        </p:attrNameLst>
                                      </p:cBhvr>
                                      <p:to>
                                        <p:strVal val="visible"/>
                                      </p:to>
                                    </p:set>
                                    <p:animEffect transition="in" filter="fade">
                                      <p:cBhvr>
                                        <p:cTn id="27" dur="500"/>
                                        <p:tgtEl>
                                          <p:spTgt spid="1229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3" name="CasellaDiTesto 2"/>
          <p:cNvSpPr txBox="1"/>
          <p:nvPr/>
        </p:nvSpPr>
        <p:spPr>
          <a:xfrm>
            <a:off x="71407" y="1122368"/>
            <a:ext cx="4643469" cy="5601533"/>
          </a:xfrm>
          <a:prstGeom prst="rect">
            <a:avLst/>
          </a:prstGeom>
          <a:noFill/>
        </p:spPr>
        <p:txBody>
          <a:bodyPr wrap="square" rtlCol="0">
            <a:spAutoFit/>
          </a:bodyPr>
          <a:lstStyle/>
          <a:p>
            <a:pPr lvl="0"/>
            <a:r>
              <a:rPr lang="it-IT" dirty="0" smtClean="0">
                <a:solidFill>
                  <a:prstClr val="black"/>
                </a:solidFill>
              </a:rPr>
              <a:t>Negli ultimi 20 anni, un giovane italiano, che si affaccia per la prima volta al mondo del lavoro, </a:t>
            </a:r>
            <a:r>
              <a:rPr lang="it-IT" b="1" dirty="0" smtClean="0">
                <a:solidFill>
                  <a:prstClr val="black"/>
                </a:solidFill>
              </a:rPr>
              <a:t>preferisce non fare lavori usuranti</a:t>
            </a:r>
            <a:r>
              <a:rPr lang="it-IT" dirty="0" smtClean="0">
                <a:solidFill>
                  <a:prstClr val="black"/>
                </a:solidFill>
              </a:rPr>
              <a:t>, anche perché in possesso di titoli superiori (laurea, ITS) a quelli di </a:t>
            </a:r>
            <a:r>
              <a:rPr lang="it-IT" dirty="0" smtClean="0">
                <a:solidFill>
                  <a:prstClr val="black"/>
                </a:solidFill>
              </a:rPr>
              <a:t>accesso al lavoro.</a:t>
            </a:r>
            <a:endParaRPr lang="it-IT" dirty="0" smtClean="0">
              <a:solidFill>
                <a:prstClr val="black"/>
              </a:solidFill>
            </a:endParaRPr>
          </a:p>
          <a:p>
            <a:pPr lvl="0"/>
            <a:endParaRPr lang="it-IT" dirty="0">
              <a:solidFill>
                <a:prstClr val="black"/>
              </a:solidFill>
            </a:endParaRPr>
          </a:p>
          <a:p>
            <a:pPr lvl="0"/>
            <a:endParaRPr lang="it-IT" dirty="0">
              <a:solidFill>
                <a:prstClr val="black"/>
              </a:solidFill>
            </a:endParaRPr>
          </a:p>
          <a:p>
            <a:r>
              <a:rPr lang="it-IT" dirty="0" smtClean="0">
                <a:solidFill>
                  <a:prstClr val="black"/>
                </a:solidFill>
              </a:rPr>
              <a:t>Negli </a:t>
            </a:r>
            <a:r>
              <a:rPr lang="it-IT" dirty="0">
                <a:solidFill>
                  <a:prstClr val="black"/>
                </a:solidFill>
              </a:rPr>
              <a:t>ultimi 20 anni, </a:t>
            </a:r>
            <a:r>
              <a:rPr lang="it-IT" dirty="0" smtClean="0">
                <a:solidFill>
                  <a:prstClr val="black"/>
                </a:solidFill>
              </a:rPr>
              <a:t>è </a:t>
            </a:r>
            <a:r>
              <a:rPr lang="it-IT" b="1" dirty="0" smtClean="0">
                <a:solidFill>
                  <a:prstClr val="black"/>
                </a:solidFill>
              </a:rPr>
              <a:t>diminuita notevolmente la frequenza delle scuole Professionali </a:t>
            </a:r>
            <a:r>
              <a:rPr lang="it-IT" dirty="0" smtClean="0">
                <a:solidFill>
                  <a:prstClr val="black"/>
                </a:solidFill>
              </a:rPr>
              <a:t>(Regionali e Statali), con la conseguente mancanza, a fine ciclo di studi, di personale qualificato o diplomato per i lavori in fabbrica</a:t>
            </a:r>
          </a:p>
          <a:p>
            <a:endParaRPr lang="it-IT" dirty="0">
              <a:solidFill>
                <a:prstClr val="black"/>
              </a:solidFill>
            </a:endParaRPr>
          </a:p>
          <a:p>
            <a:endParaRPr lang="it-IT" dirty="0">
              <a:solidFill>
                <a:prstClr val="black"/>
              </a:solidFill>
            </a:endParaRPr>
          </a:p>
          <a:p>
            <a:pPr lvl="0"/>
            <a:r>
              <a:rPr lang="it-IT" dirty="0" smtClean="0">
                <a:solidFill>
                  <a:prstClr val="black"/>
                </a:solidFill>
              </a:rPr>
              <a:t>Negli </a:t>
            </a:r>
            <a:r>
              <a:rPr lang="it-IT" dirty="0">
                <a:solidFill>
                  <a:prstClr val="black"/>
                </a:solidFill>
              </a:rPr>
              <a:t>ultimi 20 anni, </a:t>
            </a:r>
            <a:r>
              <a:rPr lang="it-IT" dirty="0" smtClean="0">
                <a:solidFill>
                  <a:prstClr val="black"/>
                </a:solidFill>
              </a:rPr>
              <a:t>è aumentato l’uso </a:t>
            </a:r>
            <a:r>
              <a:rPr lang="it-IT" b="1" dirty="0" smtClean="0">
                <a:solidFill>
                  <a:prstClr val="black"/>
                </a:solidFill>
              </a:rPr>
              <a:t>dell’automazione industriale</a:t>
            </a:r>
            <a:r>
              <a:rPr lang="it-IT" dirty="0" smtClean="0">
                <a:solidFill>
                  <a:prstClr val="black"/>
                </a:solidFill>
              </a:rPr>
              <a:t>, riducendo la necessità di impiegare la “bassa </a:t>
            </a:r>
            <a:r>
              <a:rPr lang="it-IT" dirty="0" smtClean="0">
                <a:solidFill>
                  <a:prstClr val="black"/>
                </a:solidFill>
              </a:rPr>
              <a:t>forza” (che ha dovuto </a:t>
            </a:r>
            <a:r>
              <a:rPr lang="it-IT" dirty="0" smtClean="0">
                <a:solidFill>
                  <a:prstClr val="black"/>
                </a:solidFill>
              </a:rPr>
              <a:t>comunque specializzarsi per mantenere il proprio </a:t>
            </a:r>
            <a:r>
              <a:rPr lang="it-IT" dirty="0" smtClean="0">
                <a:solidFill>
                  <a:prstClr val="black"/>
                </a:solidFill>
              </a:rPr>
              <a:t>lavoro).</a:t>
            </a:r>
            <a:endParaRPr lang="it-IT" dirty="0">
              <a:solidFill>
                <a:prstClr val="black"/>
              </a:solidFill>
            </a:endParaRPr>
          </a:p>
          <a:p>
            <a:pPr algn="ctr"/>
            <a:endParaRPr lang="it-IT" sz="1600" b="1" dirty="0" smtClean="0"/>
          </a:p>
        </p:txBody>
      </p:sp>
      <p:pic>
        <p:nvPicPr>
          <p:cNvPr id="11265" name="Picture 1"/>
          <p:cNvPicPr>
            <a:picLocks noChangeAspect="1" noChangeArrowheads="1"/>
          </p:cNvPicPr>
          <p:nvPr/>
        </p:nvPicPr>
        <p:blipFill>
          <a:blip r:embed="rId2"/>
          <a:srcRect r="17448"/>
          <a:stretch>
            <a:fillRect/>
          </a:stretch>
        </p:blipFill>
        <p:spPr bwMode="auto">
          <a:xfrm>
            <a:off x="4714876" y="1214422"/>
            <a:ext cx="2387999" cy="1712525"/>
          </a:xfrm>
          <a:prstGeom prst="rect">
            <a:avLst/>
          </a:prstGeom>
          <a:noFill/>
          <a:ln w="9525">
            <a:noFill/>
            <a:miter lim="800000"/>
            <a:headEnd/>
            <a:tailEnd/>
          </a:ln>
          <a:effectLst/>
        </p:spPr>
      </p:pic>
      <p:pic>
        <p:nvPicPr>
          <p:cNvPr id="11269" name="Picture 5" descr="https://cdn.skuola.net/news_foto/2018/alternanza-lavoro.jpg"/>
          <p:cNvPicPr>
            <a:picLocks noChangeAspect="1" noChangeArrowheads="1"/>
          </p:cNvPicPr>
          <p:nvPr/>
        </p:nvPicPr>
        <p:blipFill>
          <a:blip r:embed="rId3"/>
          <a:srcRect/>
          <a:stretch>
            <a:fillRect/>
          </a:stretch>
        </p:blipFill>
        <p:spPr bwMode="auto">
          <a:xfrm>
            <a:off x="5214942" y="3143248"/>
            <a:ext cx="2503917" cy="1433493"/>
          </a:xfrm>
          <a:prstGeom prst="rect">
            <a:avLst/>
          </a:prstGeom>
          <a:noFill/>
        </p:spPr>
      </p:pic>
      <p:pic>
        <p:nvPicPr>
          <p:cNvPr id="11271" name="Picture 7" descr="Automazione industriale"/>
          <p:cNvPicPr>
            <a:picLocks noChangeAspect="1" noChangeArrowheads="1"/>
          </p:cNvPicPr>
          <p:nvPr/>
        </p:nvPicPr>
        <p:blipFill>
          <a:blip r:embed="rId4" cstate="print"/>
          <a:srcRect/>
          <a:stretch>
            <a:fillRect/>
          </a:stretch>
        </p:blipFill>
        <p:spPr bwMode="auto">
          <a:xfrm>
            <a:off x="6286512" y="4786322"/>
            <a:ext cx="2383873" cy="1874559"/>
          </a:xfrm>
          <a:prstGeom prst="rect">
            <a:avLst/>
          </a:prstGeom>
          <a:noFill/>
        </p:spPr>
      </p:pic>
      <p:sp>
        <p:nvSpPr>
          <p:cNvPr id="8" name="Rettangolo 7"/>
          <p:cNvSpPr/>
          <p:nvPr/>
        </p:nvSpPr>
        <p:spPr>
          <a:xfrm>
            <a:off x="3143240" y="357166"/>
            <a:ext cx="2351156" cy="646331"/>
          </a:xfrm>
          <a:prstGeom prst="rect">
            <a:avLst/>
          </a:prstGeom>
        </p:spPr>
        <p:txBody>
          <a:bodyPr wrap="none">
            <a:spAutoFit/>
          </a:bodyPr>
          <a:lstStyle/>
          <a:p>
            <a:r>
              <a:rPr lang="it-IT" sz="3600" b="1" i="1" dirty="0" smtClean="0">
                <a:solidFill>
                  <a:prstClr val="black"/>
                </a:solidFill>
              </a:rPr>
              <a:t>Circostanze</a:t>
            </a:r>
            <a:endParaRPr lang="it-IT" sz="3600" dirty="0"/>
          </a:p>
        </p:txBody>
      </p:sp>
      <p:sp>
        <p:nvSpPr>
          <p:cNvPr id="9" name="Ovale 8"/>
          <p:cNvSpPr/>
          <p:nvPr/>
        </p:nvSpPr>
        <p:spPr>
          <a:xfrm>
            <a:off x="7500958" y="214290"/>
            <a:ext cx="1357322"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600" b="1" dirty="0" smtClean="0"/>
              <a:t>2</a:t>
            </a:r>
            <a:endParaRPr lang="it-IT" sz="6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265"/>
                                        </p:tgtEl>
                                        <p:attrNameLst>
                                          <p:attrName>style.visibility</p:attrName>
                                        </p:attrNameLst>
                                      </p:cBhvr>
                                      <p:to>
                                        <p:strVal val="visible"/>
                                      </p:to>
                                    </p:set>
                                    <p:animEffect transition="in" filter="fade">
                                      <p:cBhvr>
                                        <p:cTn id="10" dur="500"/>
                                        <p:tgtEl>
                                          <p:spTgt spid="1126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1269"/>
                                        </p:tgtEl>
                                        <p:attrNameLst>
                                          <p:attrName>style.visibility</p:attrName>
                                        </p:attrNameLst>
                                      </p:cBhvr>
                                      <p:to>
                                        <p:strVal val="visible"/>
                                      </p:to>
                                    </p:set>
                                    <p:animEffect transition="in" filter="fade">
                                      <p:cBhvr>
                                        <p:cTn id="18" dur="500"/>
                                        <p:tgtEl>
                                          <p:spTgt spid="1126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1271"/>
                                        </p:tgtEl>
                                        <p:attrNameLst>
                                          <p:attrName>style.visibility</p:attrName>
                                        </p:attrNameLst>
                                      </p:cBhvr>
                                      <p:to>
                                        <p:strVal val="visible"/>
                                      </p:to>
                                    </p:set>
                                    <p:animEffect transition="in" filter="fade">
                                      <p:cBhvr>
                                        <p:cTn id="26"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3" name="Rettangolo 2"/>
          <p:cNvSpPr/>
          <p:nvPr/>
        </p:nvSpPr>
        <p:spPr>
          <a:xfrm>
            <a:off x="1857356" y="357166"/>
            <a:ext cx="5071004" cy="646331"/>
          </a:xfrm>
          <a:prstGeom prst="rect">
            <a:avLst/>
          </a:prstGeom>
        </p:spPr>
        <p:txBody>
          <a:bodyPr wrap="none">
            <a:spAutoFit/>
          </a:bodyPr>
          <a:lstStyle/>
          <a:p>
            <a:r>
              <a:rPr lang="it-IT" sz="3600" b="1" i="1" dirty="0" smtClean="0">
                <a:solidFill>
                  <a:prstClr val="black"/>
                </a:solidFill>
              </a:rPr>
              <a:t>Conseguenze economiche</a:t>
            </a:r>
            <a:endParaRPr lang="it-IT" sz="3600" dirty="0"/>
          </a:p>
        </p:txBody>
      </p:sp>
      <p:sp>
        <p:nvSpPr>
          <p:cNvPr id="5" name="CasellaDiTesto 4"/>
          <p:cNvSpPr txBox="1"/>
          <p:nvPr/>
        </p:nvSpPr>
        <p:spPr>
          <a:xfrm>
            <a:off x="142844" y="1357298"/>
            <a:ext cx="5000660" cy="5355312"/>
          </a:xfrm>
          <a:prstGeom prst="rect">
            <a:avLst/>
          </a:prstGeom>
          <a:noFill/>
        </p:spPr>
        <p:txBody>
          <a:bodyPr wrap="square" rtlCol="0">
            <a:spAutoFit/>
          </a:bodyPr>
          <a:lstStyle/>
          <a:p>
            <a:pPr algn="just"/>
            <a:r>
              <a:rPr lang="it-IT" dirty="0" smtClean="0"/>
              <a:t>Il lavoratore del paese in cui l’Azienda ha </a:t>
            </a:r>
            <a:r>
              <a:rPr lang="it-IT" dirty="0" err="1" smtClean="0"/>
              <a:t>delocalizzato</a:t>
            </a:r>
            <a:r>
              <a:rPr lang="it-IT" dirty="0" smtClean="0"/>
              <a:t>, spende il proprio stipendio nel proprio paese,  con una conseguente diminuzione della circolazione di denaro (ne risente molto l’indotto). Ciò aumenta la crisi economica del paese di origine. </a:t>
            </a:r>
            <a:r>
              <a:rPr lang="it-IT" b="1" dirty="0" smtClean="0"/>
              <a:t>Il potere d’acquisto  del denaro potrebbe essere molto maggiore nel proprio paese </a:t>
            </a:r>
          </a:p>
          <a:p>
            <a:pPr algn="just"/>
            <a:endParaRPr lang="it-IT" dirty="0"/>
          </a:p>
          <a:p>
            <a:pPr algn="just"/>
            <a:r>
              <a:rPr lang="it-IT" dirty="0" smtClean="0"/>
              <a:t>Il lavoratore del paese in cui l’Azienda ha </a:t>
            </a:r>
            <a:r>
              <a:rPr lang="it-IT" dirty="0" err="1" smtClean="0"/>
              <a:t>delocalizzato</a:t>
            </a:r>
            <a:r>
              <a:rPr lang="it-IT" dirty="0" smtClean="0"/>
              <a:t>, paga i contributi pensionistici (o le Assicurazioni private) nel proprio paese. In Italia sono diminuiti i contributi all’INPS (ex INPDAP) con il conseguente </a:t>
            </a:r>
            <a:r>
              <a:rPr lang="it-IT" b="1" dirty="0" smtClean="0"/>
              <a:t>aumento dell’età pensionabile</a:t>
            </a:r>
          </a:p>
          <a:p>
            <a:pPr algn="just"/>
            <a:endParaRPr lang="it-IT" dirty="0"/>
          </a:p>
          <a:p>
            <a:pPr algn="just"/>
            <a:r>
              <a:rPr lang="it-IT" dirty="0" smtClean="0"/>
              <a:t>La Crisi economica (anni 2000-2010) ha determinato sempre un </a:t>
            </a:r>
            <a:r>
              <a:rPr lang="it-IT" b="1" dirty="0"/>
              <a:t>c</a:t>
            </a:r>
            <a:r>
              <a:rPr lang="it-IT" b="1" dirty="0" smtClean="0"/>
              <a:t>alo demografico </a:t>
            </a:r>
            <a:r>
              <a:rPr lang="it-IT" dirty="0" smtClean="0"/>
              <a:t>del paese di origine della delocalizzazione, con conseguente diminuzione della forza lavoro nazionale, a circa 20 anni dal fenomeno.</a:t>
            </a:r>
            <a:endParaRPr lang="it-IT" dirty="0"/>
          </a:p>
        </p:txBody>
      </p:sp>
      <p:pic>
        <p:nvPicPr>
          <p:cNvPr id="10242" name="Picture 2" descr="https://images.theconversation.com/files/250903/original/file-20181217-185249-1xbqyla.jpg?ixlib=rb-1.1.0&amp;rect=0%2C29%2C5000%2C3293&amp;q=45&amp;auto=format&amp;w=926&amp;fit=clip"/>
          <p:cNvPicPr>
            <a:picLocks noChangeAspect="1" noChangeArrowheads="1"/>
          </p:cNvPicPr>
          <p:nvPr/>
        </p:nvPicPr>
        <p:blipFill>
          <a:blip r:embed="rId2"/>
          <a:srcRect/>
          <a:stretch>
            <a:fillRect/>
          </a:stretch>
        </p:blipFill>
        <p:spPr bwMode="auto">
          <a:xfrm>
            <a:off x="5357818" y="1142984"/>
            <a:ext cx="3319424" cy="2186662"/>
          </a:xfrm>
          <a:prstGeom prst="rect">
            <a:avLst/>
          </a:prstGeom>
          <a:noFill/>
        </p:spPr>
      </p:pic>
      <p:pic>
        <p:nvPicPr>
          <p:cNvPr id="10243" name="Picture 3"/>
          <p:cNvPicPr>
            <a:picLocks noChangeAspect="1" noChangeArrowheads="1"/>
          </p:cNvPicPr>
          <p:nvPr/>
        </p:nvPicPr>
        <p:blipFill>
          <a:blip r:embed="rId3"/>
          <a:srcRect/>
          <a:stretch>
            <a:fillRect/>
          </a:stretch>
        </p:blipFill>
        <p:spPr bwMode="auto">
          <a:xfrm>
            <a:off x="5500694" y="3500438"/>
            <a:ext cx="2914650" cy="1666875"/>
          </a:xfrm>
          <a:prstGeom prst="rect">
            <a:avLst/>
          </a:prstGeom>
          <a:noFill/>
          <a:ln w="9525">
            <a:noFill/>
            <a:miter lim="800000"/>
            <a:headEnd/>
            <a:tailEnd/>
          </a:ln>
          <a:effectLst/>
        </p:spPr>
      </p:pic>
      <p:pic>
        <p:nvPicPr>
          <p:cNvPr id="10245" name="Picture 5" descr="http://www.altrenotizie.org/images/stories/2019-8/demo2.jpg"/>
          <p:cNvPicPr>
            <a:picLocks noChangeAspect="1" noChangeArrowheads="1"/>
          </p:cNvPicPr>
          <p:nvPr/>
        </p:nvPicPr>
        <p:blipFill>
          <a:blip r:embed="rId4" cstate="print"/>
          <a:srcRect/>
          <a:stretch>
            <a:fillRect/>
          </a:stretch>
        </p:blipFill>
        <p:spPr bwMode="auto">
          <a:xfrm>
            <a:off x="5715008" y="5357826"/>
            <a:ext cx="1981979" cy="13239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2"/>
                                        </p:tgtEl>
                                        <p:attrNameLst>
                                          <p:attrName>style.visibility</p:attrName>
                                        </p:attrNameLst>
                                      </p:cBhvr>
                                      <p:to>
                                        <p:strVal val="visible"/>
                                      </p:to>
                                    </p:set>
                                    <p:animEffect transition="in" filter="fade">
                                      <p:cBhvr>
                                        <p:cTn id="10" dur="500"/>
                                        <p:tgtEl>
                                          <p:spTgt spid="1024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43"/>
                                        </p:tgtEl>
                                        <p:attrNameLst>
                                          <p:attrName>style.visibility</p:attrName>
                                        </p:attrNameLst>
                                      </p:cBhvr>
                                      <p:to>
                                        <p:strVal val="visible"/>
                                      </p:to>
                                    </p:set>
                                    <p:animEffect transition="in" filter="fade">
                                      <p:cBhvr>
                                        <p:cTn id="18" dur="500"/>
                                        <p:tgtEl>
                                          <p:spTgt spid="1024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0245"/>
                                        </p:tgtEl>
                                        <p:attrNameLst>
                                          <p:attrName>style.visibility</p:attrName>
                                        </p:attrNameLst>
                                      </p:cBhvr>
                                      <p:to>
                                        <p:strVal val="visible"/>
                                      </p:to>
                                    </p:set>
                                    <p:animEffect transition="in" filter="fade">
                                      <p:cBhvr>
                                        <p:cTn id="26"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3" name="Rettangolo 2"/>
          <p:cNvSpPr/>
          <p:nvPr/>
        </p:nvSpPr>
        <p:spPr>
          <a:xfrm>
            <a:off x="1857356" y="357166"/>
            <a:ext cx="5071004" cy="646331"/>
          </a:xfrm>
          <a:prstGeom prst="rect">
            <a:avLst/>
          </a:prstGeom>
        </p:spPr>
        <p:txBody>
          <a:bodyPr wrap="none">
            <a:spAutoFit/>
          </a:bodyPr>
          <a:lstStyle/>
          <a:p>
            <a:r>
              <a:rPr lang="it-IT" sz="3600" b="1" i="1" dirty="0" smtClean="0">
                <a:solidFill>
                  <a:prstClr val="black"/>
                </a:solidFill>
              </a:rPr>
              <a:t>Conseguenze economiche</a:t>
            </a:r>
            <a:endParaRPr lang="it-IT" sz="3600" dirty="0"/>
          </a:p>
        </p:txBody>
      </p:sp>
      <p:sp>
        <p:nvSpPr>
          <p:cNvPr id="4" name="CasellaDiTesto 3"/>
          <p:cNvSpPr txBox="1"/>
          <p:nvPr/>
        </p:nvSpPr>
        <p:spPr>
          <a:xfrm>
            <a:off x="214282" y="1071546"/>
            <a:ext cx="4500594" cy="5786199"/>
          </a:xfrm>
          <a:prstGeom prst="rect">
            <a:avLst/>
          </a:prstGeom>
          <a:noFill/>
        </p:spPr>
        <p:txBody>
          <a:bodyPr wrap="square" rtlCol="0">
            <a:spAutoFit/>
          </a:bodyPr>
          <a:lstStyle/>
          <a:p>
            <a:pPr algn="just"/>
            <a:r>
              <a:rPr lang="it-IT" dirty="0" smtClean="0"/>
              <a:t>Nei paesi dove </a:t>
            </a:r>
            <a:r>
              <a:rPr lang="it-IT" b="1" dirty="0" smtClean="0"/>
              <a:t>NON è previsto </a:t>
            </a:r>
            <a:r>
              <a:rPr lang="it-IT" dirty="0" smtClean="0"/>
              <a:t>di pagare un contributo pensionistico statale (in ITALIA invece è OBBLIGATORIO), il lavoratore si vede attribuire uno </a:t>
            </a:r>
            <a:r>
              <a:rPr lang="it-IT" b="1" dirty="0" smtClean="0"/>
              <a:t>stipendio </a:t>
            </a:r>
            <a:r>
              <a:rPr lang="it-IT" b="1" dirty="0" smtClean="0"/>
              <a:t>maggiore (anche SOLO come potere di acquisto) </a:t>
            </a:r>
            <a:r>
              <a:rPr lang="it-IT" dirty="0" smtClean="0"/>
              <a:t>e può scegliere o meno se assicurarsi oppure no tramite assicurazioni private.</a:t>
            </a:r>
          </a:p>
          <a:p>
            <a:pPr algn="just"/>
            <a:endParaRPr lang="it-IT" dirty="0"/>
          </a:p>
          <a:p>
            <a:pPr algn="just"/>
            <a:r>
              <a:rPr lang="it-IT" sz="2800" b="1" i="1" u="sng" dirty="0" smtClean="0"/>
              <a:t>Esempio</a:t>
            </a:r>
            <a:endParaRPr lang="it-IT" sz="2800" b="1" i="1" u="sng" dirty="0"/>
          </a:p>
          <a:p>
            <a:pPr algn="just"/>
            <a:r>
              <a:rPr lang="it-IT" dirty="0" smtClean="0"/>
              <a:t>in ITALIA un operaio specializzato guadagna uno stipendio NETTO di </a:t>
            </a:r>
            <a:r>
              <a:rPr lang="it-IT" b="1" dirty="0" smtClean="0"/>
              <a:t>1610€</a:t>
            </a:r>
            <a:r>
              <a:rPr lang="it-IT" dirty="0" smtClean="0"/>
              <a:t> (lordo </a:t>
            </a:r>
            <a:r>
              <a:rPr lang="it-IT" b="1" dirty="0" smtClean="0"/>
              <a:t>2000€</a:t>
            </a:r>
            <a:r>
              <a:rPr lang="it-IT" dirty="0" smtClean="0"/>
              <a:t> - 190€ trattenute inps – 200€  irpef) e la sua Azienda deve versare all’INPS </a:t>
            </a:r>
            <a:r>
              <a:rPr lang="it-IT" b="1" dirty="0" smtClean="0"/>
              <a:t>520€.</a:t>
            </a:r>
          </a:p>
          <a:p>
            <a:pPr algn="just"/>
            <a:r>
              <a:rPr lang="it-IT" dirty="0" smtClean="0"/>
              <a:t>Con i soldi che l’Azienda versa mensilmente (</a:t>
            </a:r>
            <a:r>
              <a:rPr lang="it-IT" b="1" dirty="0" smtClean="0"/>
              <a:t>2520€</a:t>
            </a:r>
            <a:r>
              <a:rPr lang="it-IT" dirty="0" smtClean="0"/>
              <a:t>) potrebbero essere pagati </a:t>
            </a:r>
            <a:r>
              <a:rPr lang="it-IT" b="1" dirty="0" smtClean="0"/>
              <a:t>SEI operai specializzati FILIPPINI </a:t>
            </a:r>
            <a:r>
              <a:rPr lang="it-IT" dirty="0" smtClean="0"/>
              <a:t>(420€ di stipendio NETTO senza contributi) delegando a loro la gestione delle tasse e del denaro (Nelle Filippine NON ESISTE un Istituto Nazionale di Previdenza Sociale)</a:t>
            </a:r>
            <a:endParaRPr lang="it-IT" dirty="0"/>
          </a:p>
        </p:txBody>
      </p:sp>
      <p:pic>
        <p:nvPicPr>
          <p:cNvPr id="27650" name="Picture 2" descr="Azienda cuneese cerca operaio specializzato"/>
          <p:cNvPicPr>
            <a:picLocks noChangeAspect="1" noChangeArrowheads="1"/>
          </p:cNvPicPr>
          <p:nvPr/>
        </p:nvPicPr>
        <p:blipFill>
          <a:blip r:embed="rId2"/>
          <a:srcRect/>
          <a:stretch>
            <a:fillRect/>
          </a:stretch>
        </p:blipFill>
        <p:spPr bwMode="auto">
          <a:xfrm>
            <a:off x="5572132" y="928670"/>
            <a:ext cx="2500330" cy="2427404"/>
          </a:xfrm>
          <a:prstGeom prst="rect">
            <a:avLst/>
          </a:prstGeom>
          <a:noFill/>
        </p:spPr>
      </p:pic>
      <p:pic>
        <p:nvPicPr>
          <p:cNvPr id="27656" name="Picture 8" descr="https://tse2.mm.bing.net/th?id=OIP.2YgTOBJnMTSC_jUMewlDMwHaHa&amp;pid=Api&amp;P=0&amp;w=300&amp;h=300"/>
          <p:cNvPicPr>
            <a:picLocks noChangeAspect="1" noChangeArrowheads="1"/>
          </p:cNvPicPr>
          <p:nvPr/>
        </p:nvPicPr>
        <p:blipFill>
          <a:blip r:embed="rId3" cstate="print"/>
          <a:srcRect l="10000" t="22500" r="9999" b="25000"/>
          <a:stretch>
            <a:fillRect/>
          </a:stretch>
        </p:blipFill>
        <p:spPr bwMode="auto">
          <a:xfrm>
            <a:off x="6215074" y="3071810"/>
            <a:ext cx="571504" cy="375050"/>
          </a:xfrm>
          <a:prstGeom prst="rect">
            <a:avLst/>
          </a:prstGeom>
          <a:noFill/>
        </p:spPr>
      </p:pic>
      <p:pic>
        <p:nvPicPr>
          <p:cNvPr id="27657" name="Picture 9"/>
          <p:cNvPicPr>
            <a:picLocks noChangeAspect="1" noChangeArrowheads="1"/>
          </p:cNvPicPr>
          <p:nvPr/>
        </p:nvPicPr>
        <p:blipFill>
          <a:blip r:embed="rId4" cstate="print"/>
          <a:srcRect/>
          <a:stretch>
            <a:fillRect/>
          </a:stretch>
        </p:blipFill>
        <p:spPr bwMode="auto">
          <a:xfrm>
            <a:off x="5143504" y="4214818"/>
            <a:ext cx="1805585" cy="1600179"/>
          </a:xfrm>
          <a:prstGeom prst="rect">
            <a:avLst/>
          </a:prstGeom>
          <a:noFill/>
          <a:ln w="9525">
            <a:noFill/>
            <a:miter lim="800000"/>
            <a:headEnd/>
            <a:tailEnd/>
          </a:ln>
          <a:effectLst/>
        </p:spPr>
      </p:pic>
      <p:pic>
        <p:nvPicPr>
          <p:cNvPr id="10" name="Picture 9"/>
          <p:cNvPicPr>
            <a:picLocks noChangeAspect="1" noChangeArrowheads="1"/>
          </p:cNvPicPr>
          <p:nvPr/>
        </p:nvPicPr>
        <p:blipFill>
          <a:blip r:embed="rId4" cstate="print"/>
          <a:srcRect/>
          <a:stretch>
            <a:fillRect/>
          </a:stretch>
        </p:blipFill>
        <p:spPr bwMode="auto">
          <a:xfrm>
            <a:off x="6858016" y="4214818"/>
            <a:ext cx="1805585" cy="1600179"/>
          </a:xfrm>
          <a:prstGeom prst="rect">
            <a:avLst/>
          </a:prstGeom>
          <a:noFill/>
          <a:ln w="9525">
            <a:noFill/>
            <a:miter lim="800000"/>
            <a:headEnd/>
            <a:tailEnd/>
          </a:ln>
          <a:effectLst/>
        </p:spPr>
      </p:pic>
      <p:pic>
        <p:nvPicPr>
          <p:cNvPr id="27659"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5000628" y="5929330"/>
            <a:ext cx="590534" cy="295267"/>
          </a:xfrm>
          <a:prstGeom prst="rect">
            <a:avLst/>
          </a:prstGeom>
          <a:noFill/>
        </p:spPr>
      </p:pic>
      <p:pic>
        <p:nvPicPr>
          <p:cNvPr id="12"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5643570" y="5929330"/>
            <a:ext cx="590534" cy="295267"/>
          </a:xfrm>
          <a:prstGeom prst="rect">
            <a:avLst/>
          </a:prstGeom>
          <a:noFill/>
        </p:spPr>
      </p:pic>
      <p:pic>
        <p:nvPicPr>
          <p:cNvPr id="13"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6286512" y="5929330"/>
            <a:ext cx="590534" cy="295267"/>
          </a:xfrm>
          <a:prstGeom prst="rect">
            <a:avLst/>
          </a:prstGeom>
          <a:noFill/>
        </p:spPr>
      </p:pic>
      <p:pic>
        <p:nvPicPr>
          <p:cNvPr id="14"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6929454" y="5929330"/>
            <a:ext cx="590534" cy="295267"/>
          </a:xfrm>
          <a:prstGeom prst="rect">
            <a:avLst/>
          </a:prstGeom>
          <a:noFill/>
        </p:spPr>
      </p:pic>
      <p:pic>
        <p:nvPicPr>
          <p:cNvPr id="15"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7572396" y="5929330"/>
            <a:ext cx="590534" cy="295267"/>
          </a:xfrm>
          <a:prstGeom prst="rect">
            <a:avLst/>
          </a:prstGeom>
          <a:noFill/>
        </p:spPr>
      </p:pic>
      <p:pic>
        <p:nvPicPr>
          <p:cNvPr id="16" name="Picture 11" descr="https://tse4.mm.bing.net/th?id=OIP.OU1FznPyxI6X-o2l4MJjcQHaDt&amp;pid=Api&amp;P=0&amp;w=332&amp;h=167"/>
          <p:cNvPicPr>
            <a:picLocks noChangeAspect="1" noChangeArrowheads="1"/>
          </p:cNvPicPr>
          <p:nvPr/>
        </p:nvPicPr>
        <p:blipFill>
          <a:blip r:embed="rId5" cstate="print"/>
          <a:srcRect/>
          <a:stretch>
            <a:fillRect/>
          </a:stretch>
        </p:blipFill>
        <p:spPr bwMode="auto">
          <a:xfrm>
            <a:off x="8215338" y="5929330"/>
            <a:ext cx="590534" cy="2952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7650"/>
                                        </p:tgtEl>
                                        <p:attrNameLst>
                                          <p:attrName>style.visibility</p:attrName>
                                        </p:attrNameLst>
                                      </p:cBhvr>
                                      <p:to>
                                        <p:strVal val="visible"/>
                                      </p:to>
                                    </p:set>
                                    <p:animEffect transition="in" filter="fade">
                                      <p:cBhvr>
                                        <p:cTn id="20" dur="500"/>
                                        <p:tgtEl>
                                          <p:spTgt spid="27650"/>
                                        </p:tgtEl>
                                      </p:cBhvr>
                                    </p:animEffect>
                                  </p:childTnLst>
                                </p:cTn>
                              </p:par>
                              <p:par>
                                <p:cTn id="21" presetID="10" presetClass="entr" presetSubtype="0" fill="hold" nodeType="withEffect">
                                  <p:stCondLst>
                                    <p:cond delay="0"/>
                                  </p:stCondLst>
                                  <p:childTnLst>
                                    <p:set>
                                      <p:cBhvr>
                                        <p:cTn id="22" dur="1" fill="hold">
                                          <p:stCondLst>
                                            <p:cond delay="0"/>
                                          </p:stCondLst>
                                        </p:cTn>
                                        <p:tgtEl>
                                          <p:spTgt spid="27656"/>
                                        </p:tgtEl>
                                        <p:attrNameLst>
                                          <p:attrName>style.visibility</p:attrName>
                                        </p:attrNameLst>
                                      </p:cBhvr>
                                      <p:to>
                                        <p:strVal val="visible"/>
                                      </p:to>
                                    </p:set>
                                    <p:animEffect transition="in" filter="fade">
                                      <p:cBhvr>
                                        <p:cTn id="23" dur="500"/>
                                        <p:tgtEl>
                                          <p:spTgt spid="2765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7657"/>
                                        </p:tgtEl>
                                        <p:attrNameLst>
                                          <p:attrName>style.visibility</p:attrName>
                                        </p:attrNameLst>
                                      </p:cBhvr>
                                      <p:to>
                                        <p:strVal val="visible"/>
                                      </p:to>
                                    </p:set>
                                    <p:animEffect transition="in" filter="fade">
                                      <p:cBhvr>
                                        <p:cTn id="33" dur="500"/>
                                        <p:tgtEl>
                                          <p:spTgt spid="27657"/>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nodeType="withEffect">
                                  <p:stCondLst>
                                    <p:cond delay="0"/>
                                  </p:stCondLst>
                                  <p:childTnLst>
                                    <p:set>
                                      <p:cBhvr>
                                        <p:cTn id="38" dur="1" fill="hold">
                                          <p:stCondLst>
                                            <p:cond delay="0"/>
                                          </p:stCondLst>
                                        </p:cTn>
                                        <p:tgtEl>
                                          <p:spTgt spid="27659"/>
                                        </p:tgtEl>
                                        <p:attrNameLst>
                                          <p:attrName>style.visibility</p:attrName>
                                        </p:attrNameLst>
                                      </p:cBhvr>
                                      <p:to>
                                        <p:strVal val="visible"/>
                                      </p:to>
                                    </p:set>
                                    <p:animEffect transition="in" filter="fade">
                                      <p:cBhvr>
                                        <p:cTn id="39" dur="500"/>
                                        <p:tgtEl>
                                          <p:spTgt spid="27659"/>
                                        </p:tgtEl>
                                      </p:cBhvr>
                                    </p:animEffect>
                                  </p:childTnLst>
                                </p:cTn>
                              </p:par>
                              <p:par>
                                <p:cTn id="40" presetID="10"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3" name="CasellaDiTesto 2"/>
          <p:cNvSpPr txBox="1"/>
          <p:nvPr/>
        </p:nvSpPr>
        <p:spPr>
          <a:xfrm>
            <a:off x="2143108" y="285728"/>
            <a:ext cx="4938596" cy="1384995"/>
          </a:xfrm>
          <a:prstGeom prst="rect">
            <a:avLst/>
          </a:prstGeom>
          <a:noFill/>
        </p:spPr>
        <p:txBody>
          <a:bodyPr wrap="none" rtlCol="0">
            <a:spAutoFit/>
          </a:bodyPr>
          <a:lstStyle/>
          <a:p>
            <a:pPr algn="ctr"/>
            <a:r>
              <a:rPr lang="it-IT" dirty="0" smtClean="0"/>
              <a:t>Esempio – DUE SCELTE DIVERSE </a:t>
            </a:r>
            <a:endParaRPr lang="it-IT" dirty="0" smtClean="0"/>
          </a:p>
          <a:p>
            <a:pPr algn="ctr"/>
            <a:r>
              <a:rPr lang="it-IT" sz="6600" b="1" i="1" dirty="0" smtClean="0"/>
              <a:t>FIAT - NISSAN</a:t>
            </a:r>
            <a:endParaRPr lang="it-IT" sz="6600" b="1" i="1" dirty="0"/>
          </a:p>
        </p:txBody>
      </p:sp>
      <p:sp>
        <p:nvSpPr>
          <p:cNvPr id="5" name="Freccia in giù 4"/>
          <p:cNvSpPr/>
          <p:nvPr/>
        </p:nvSpPr>
        <p:spPr>
          <a:xfrm rot="1389811">
            <a:off x="2563257" y="1495415"/>
            <a:ext cx="500066"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1428728" y="2000240"/>
            <a:ext cx="2140073" cy="1107996"/>
          </a:xfrm>
          <a:prstGeom prst="rect">
            <a:avLst/>
          </a:prstGeom>
          <a:noFill/>
        </p:spPr>
        <p:txBody>
          <a:bodyPr wrap="none" rtlCol="0">
            <a:spAutoFit/>
          </a:bodyPr>
          <a:lstStyle/>
          <a:p>
            <a:r>
              <a:rPr lang="it-IT" sz="6600" b="1" i="1" dirty="0" err="1"/>
              <a:t>F.C.A</a:t>
            </a:r>
            <a:r>
              <a:rPr lang="it-IT" sz="6600" b="1" i="1" dirty="0"/>
              <a:t>.</a:t>
            </a:r>
          </a:p>
        </p:txBody>
      </p:sp>
      <p:sp>
        <p:nvSpPr>
          <p:cNvPr id="7" name="Freccia in giù 6"/>
          <p:cNvSpPr/>
          <p:nvPr/>
        </p:nvSpPr>
        <p:spPr>
          <a:xfrm rot="19755300">
            <a:off x="6309357" y="1501334"/>
            <a:ext cx="500066"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4714876" y="2143116"/>
            <a:ext cx="3794372" cy="769441"/>
          </a:xfrm>
          <a:prstGeom prst="rect">
            <a:avLst/>
          </a:prstGeom>
          <a:noFill/>
        </p:spPr>
        <p:txBody>
          <a:bodyPr wrap="none" rtlCol="0">
            <a:spAutoFit/>
          </a:bodyPr>
          <a:lstStyle/>
          <a:p>
            <a:r>
              <a:rPr lang="it-IT" sz="4400" b="1" i="1" dirty="0" smtClean="0"/>
              <a:t>Nissan/</a:t>
            </a:r>
            <a:r>
              <a:rPr lang="it-IT" sz="4400" b="1" i="1" dirty="0"/>
              <a:t>R</a:t>
            </a:r>
            <a:r>
              <a:rPr lang="it-IT" sz="4400" b="1" i="1" dirty="0" smtClean="0"/>
              <a:t>enault</a:t>
            </a:r>
            <a:endParaRPr lang="it-IT" sz="4400" b="1" i="1" dirty="0"/>
          </a:p>
        </p:txBody>
      </p:sp>
      <p:pic>
        <p:nvPicPr>
          <p:cNvPr id="9218" name="Picture 2" descr="Fiat Logo | LOGOS de VOITURES"/>
          <p:cNvPicPr>
            <a:picLocks noChangeAspect="1" noChangeArrowheads="1"/>
          </p:cNvPicPr>
          <p:nvPr/>
        </p:nvPicPr>
        <p:blipFill>
          <a:blip r:embed="rId2"/>
          <a:srcRect l="18204" r="19902"/>
          <a:stretch>
            <a:fillRect/>
          </a:stretch>
        </p:blipFill>
        <p:spPr bwMode="auto">
          <a:xfrm>
            <a:off x="857224" y="785794"/>
            <a:ext cx="1214446" cy="1095376"/>
          </a:xfrm>
          <a:prstGeom prst="rect">
            <a:avLst/>
          </a:prstGeom>
          <a:noFill/>
        </p:spPr>
      </p:pic>
      <p:pic>
        <p:nvPicPr>
          <p:cNvPr id="9220" name="Picture 4" descr="Nissan logo PNG"/>
          <p:cNvPicPr>
            <a:picLocks noChangeAspect="1" noChangeArrowheads="1"/>
          </p:cNvPicPr>
          <p:nvPr/>
        </p:nvPicPr>
        <p:blipFill>
          <a:blip r:embed="rId3"/>
          <a:srcRect/>
          <a:stretch>
            <a:fillRect/>
          </a:stretch>
        </p:blipFill>
        <p:spPr bwMode="auto">
          <a:xfrm>
            <a:off x="7072330" y="857232"/>
            <a:ext cx="1175146" cy="1000125"/>
          </a:xfrm>
          <a:prstGeom prst="rect">
            <a:avLst/>
          </a:prstGeom>
          <a:noFill/>
        </p:spPr>
      </p:pic>
      <p:pic>
        <p:nvPicPr>
          <p:cNvPr id="9222" name="Picture 6" descr="fca-logo - LotLinx"/>
          <p:cNvPicPr>
            <a:picLocks noChangeAspect="1" noChangeArrowheads="1"/>
          </p:cNvPicPr>
          <p:nvPr/>
        </p:nvPicPr>
        <p:blipFill>
          <a:blip r:embed="rId4"/>
          <a:srcRect/>
          <a:stretch>
            <a:fillRect/>
          </a:stretch>
        </p:blipFill>
        <p:spPr bwMode="auto">
          <a:xfrm>
            <a:off x="1428728" y="2857496"/>
            <a:ext cx="2000250" cy="1000125"/>
          </a:xfrm>
          <a:prstGeom prst="rect">
            <a:avLst/>
          </a:prstGeom>
          <a:noFill/>
        </p:spPr>
      </p:pic>
      <p:pic>
        <p:nvPicPr>
          <p:cNvPr id="9224" name="Picture 8" descr="Aliança Renault-Nissan completa 15 anos - De 0 a 100De 0 a 100"/>
          <p:cNvPicPr>
            <a:picLocks noChangeAspect="1" noChangeArrowheads="1"/>
          </p:cNvPicPr>
          <p:nvPr/>
        </p:nvPicPr>
        <p:blipFill>
          <a:blip r:embed="rId5"/>
          <a:srcRect/>
          <a:stretch>
            <a:fillRect/>
          </a:stretch>
        </p:blipFill>
        <p:spPr bwMode="auto">
          <a:xfrm>
            <a:off x="5214942" y="2786058"/>
            <a:ext cx="2905125" cy="733426"/>
          </a:xfrm>
          <a:prstGeom prst="rect">
            <a:avLst/>
          </a:prstGeom>
          <a:noFill/>
        </p:spPr>
      </p:pic>
      <p:sp>
        <p:nvSpPr>
          <p:cNvPr id="12" name="CasellaDiTesto 11"/>
          <p:cNvSpPr txBox="1"/>
          <p:nvPr/>
        </p:nvSpPr>
        <p:spPr>
          <a:xfrm>
            <a:off x="214282" y="3789040"/>
            <a:ext cx="4071966" cy="1015663"/>
          </a:xfrm>
          <a:prstGeom prst="rect">
            <a:avLst/>
          </a:prstGeom>
          <a:noFill/>
        </p:spPr>
        <p:txBody>
          <a:bodyPr wrap="square" rtlCol="0">
            <a:spAutoFit/>
          </a:bodyPr>
          <a:lstStyle/>
          <a:p>
            <a:r>
              <a:rPr lang="it-IT" sz="1200" b="1" dirty="0" smtClean="0"/>
              <a:t>La FIAT 500 viene prodotta in MESSICO e in BRASILE</a:t>
            </a:r>
          </a:p>
          <a:p>
            <a:endParaRPr lang="it-IT" sz="1200" b="1" dirty="0"/>
          </a:p>
          <a:p>
            <a:r>
              <a:rPr lang="it-IT" sz="1200" b="1" dirty="0" smtClean="0"/>
              <a:t>La FIAT TIPO viene prodotta in TURCHIA</a:t>
            </a:r>
          </a:p>
          <a:p>
            <a:endParaRPr lang="it-IT" sz="1200" b="1" dirty="0"/>
          </a:p>
          <a:p>
            <a:r>
              <a:rPr lang="it-IT" sz="1200" b="1" dirty="0" smtClean="0"/>
              <a:t>La FIAT PANDA viene prodotta in ITALIA</a:t>
            </a:r>
            <a:endParaRPr lang="it-IT" sz="1200" b="1" dirty="0"/>
          </a:p>
        </p:txBody>
      </p:sp>
      <p:sp>
        <p:nvSpPr>
          <p:cNvPr id="2" name="CasellaDiTesto 1"/>
          <p:cNvSpPr txBox="1"/>
          <p:nvPr/>
        </p:nvSpPr>
        <p:spPr>
          <a:xfrm>
            <a:off x="249240" y="4941168"/>
            <a:ext cx="3962720" cy="1785104"/>
          </a:xfrm>
          <a:prstGeom prst="rect">
            <a:avLst/>
          </a:prstGeom>
          <a:noFill/>
        </p:spPr>
        <p:txBody>
          <a:bodyPr wrap="square" rtlCol="0">
            <a:spAutoFit/>
          </a:bodyPr>
          <a:lstStyle/>
          <a:p>
            <a:pPr algn="just"/>
            <a:r>
              <a:rPr lang="it-IT" sz="1100" dirty="0" smtClean="0"/>
              <a:t>NOTA BENE: L’amministratore delegato della FIAT (Dott. Sergio Marchionne) nel 2014 ha affermato che alcune scelte di delocalizzazione della produzione delle auto sono state fatte anche al fine di</a:t>
            </a:r>
            <a:r>
              <a:rPr lang="it-IT" sz="1100" b="1" dirty="0" smtClean="0"/>
              <a:t> semplificare la catena di montaggio </a:t>
            </a:r>
            <a:r>
              <a:rPr lang="it-IT" sz="1100" dirty="0" smtClean="0"/>
              <a:t>per un singolo prodotto. Quindi il fatto di produrre </a:t>
            </a:r>
            <a:r>
              <a:rPr lang="it-IT" sz="1100" b="1" dirty="0" smtClean="0"/>
              <a:t>SOLO poche auto per stabilimento</a:t>
            </a:r>
            <a:r>
              <a:rPr lang="it-IT" sz="1100" dirty="0" smtClean="0"/>
              <a:t>, ha ridotto i tempi di produzione e gli infortuni. In questo modo il personale è meno specializzato ma si ha maggiore tracciabilità del prodotto in caso di «difetto di fabbrica». Negli stabilimenti FIAT di MELFI sono prodotte solo la FIAT PANDA, la JEEP RENEGADE ed alcuni modelli ALFA ROMEO.</a:t>
            </a:r>
            <a:endParaRPr lang="it-IT" sz="1100" dirty="0"/>
          </a:p>
        </p:txBody>
      </p:sp>
      <p:sp>
        <p:nvSpPr>
          <p:cNvPr id="14" name="CasellaDiTesto 13"/>
          <p:cNvSpPr txBox="1"/>
          <p:nvPr/>
        </p:nvSpPr>
        <p:spPr>
          <a:xfrm>
            <a:off x="4788024" y="3793600"/>
            <a:ext cx="4176464" cy="1200329"/>
          </a:xfrm>
          <a:prstGeom prst="rect">
            <a:avLst/>
          </a:prstGeom>
          <a:noFill/>
        </p:spPr>
        <p:txBody>
          <a:bodyPr wrap="square" rtlCol="0">
            <a:spAutoFit/>
          </a:bodyPr>
          <a:lstStyle/>
          <a:p>
            <a:pPr algn="just"/>
            <a:r>
              <a:rPr lang="it-IT" sz="1200" b="1" dirty="0" smtClean="0"/>
              <a:t>I modelli RENAULT per il mercato asiatico sono prodotti negli stabilimenti NISSAN in ASIA (NON sono TUTTI in GIAPPONE)</a:t>
            </a:r>
            <a:endParaRPr lang="it-IT" sz="1200" b="1" dirty="0" smtClean="0"/>
          </a:p>
          <a:p>
            <a:pPr algn="just"/>
            <a:endParaRPr lang="it-IT" sz="1200" b="1" dirty="0"/>
          </a:p>
          <a:p>
            <a:pPr algn="just"/>
            <a:r>
              <a:rPr lang="it-IT" sz="1200" b="1" dirty="0" smtClean="0"/>
              <a:t>I modelli NISSAN per il mercato europeo sono prodotti negli stabilimenti RENAULT in EUROPA (NON sono TUTTI in FRANCIA)</a:t>
            </a:r>
            <a:endParaRPr lang="it-IT" sz="1200" b="1" dirty="0" smtClean="0"/>
          </a:p>
        </p:txBody>
      </p:sp>
      <p:sp>
        <p:nvSpPr>
          <p:cNvPr id="15" name="CasellaDiTesto 14"/>
          <p:cNvSpPr txBox="1"/>
          <p:nvPr/>
        </p:nvSpPr>
        <p:spPr>
          <a:xfrm>
            <a:off x="4785744" y="4941168"/>
            <a:ext cx="3962720" cy="1615827"/>
          </a:xfrm>
          <a:prstGeom prst="rect">
            <a:avLst/>
          </a:prstGeom>
          <a:noFill/>
        </p:spPr>
        <p:txBody>
          <a:bodyPr wrap="square" rtlCol="0">
            <a:spAutoFit/>
          </a:bodyPr>
          <a:lstStyle/>
          <a:p>
            <a:pPr algn="just"/>
            <a:r>
              <a:rPr lang="it-IT" sz="1100" dirty="0" smtClean="0"/>
              <a:t>NOTA BENE: L’amministratore delegato della RENAULT ITALIA (Dott. Luca De Meo) nel 2019 ha affermato che alcune scelte di delocalizzazione della produzione delle auto sono state fatte anche al fine di</a:t>
            </a:r>
            <a:r>
              <a:rPr lang="it-IT" sz="1100" b="1" dirty="0" smtClean="0"/>
              <a:t> ridurre i costi di trasporto delle auto nuove, </a:t>
            </a:r>
            <a:r>
              <a:rPr lang="it-IT" sz="1100" dirty="0" smtClean="0"/>
              <a:t>producendo le auto vicino al mercato di vendita, aumentando le linee di produzione per singolo stabilimento (in uno stabilimento Nissan si producono macchine Renault e viceversa) e, di conseguenza aumentando la specializzazione del proprio personale tecnico (</a:t>
            </a:r>
            <a:r>
              <a:rPr lang="it-IT" sz="1100" b="1" dirty="0" smtClean="0"/>
              <a:t>con notevoli benefici per l’ambiente</a:t>
            </a:r>
            <a:r>
              <a:rPr lang="it-IT" sz="1100" dirty="0" smtClean="0"/>
              <a:t>)</a:t>
            </a:r>
            <a:endParaRPr lang="it-IT"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9218"/>
                                        </p:tgtEl>
                                        <p:attrNameLst>
                                          <p:attrName>style.visibility</p:attrName>
                                        </p:attrNameLst>
                                      </p:cBhvr>
                                      <p:to>
                                        <p:strVal val="visible"/>
                                      </p:to>
                                    </p:set>
                                    <p:animEffect transition="in" filter="fade">
                                      <p:cBhvr>
                                        <p:cTn id="10" dur="500"/>
                                        <p:tgtEl>
                                          <p:spTgt spid="9218"/>
                                        </p:tgtEl>
                                      </p:cBhvr>
                                    </p:animEffect>
                                  </p:childTnLst>
                                </p:cTn>
                              </p:par>
                              <p:par>
                                <p:cTn id="11" presetID="10" presetClass="entr" presetSubtype="0" fill="hold" nodeType="withEffect">
                                  <p:stCondLst>
                                    <p:cond delay="0"/>
                                  </p:stCondLst>
                                  <p:childTnLst>
                                    <p:set>
                                      <p:cBhvr>
                                        <p:cTn id="12" dur="1" fill="hold">
                                          <p:stCondLst>
                                            <p:cond delay="0"/>
                                          </p:stCondLst>
                                        </p:cTn>
                                        <p:tgtEl>
                                          <p:spTgt spid="9220"/>
                                        </p:tgtEl>
                                        <p:attrNameLst>
                                          <p:attrName>style.visibility</p:attrName>
                                        </p:attrNameLst>
                                      </p:cBhvr>
                                      <p:to>
                                        <p:strVal val="visible"/>
                                      </p:to>
                                    </p:set>
                                    <p:animEffect transition="in" filter="fade">
                                      <p:cBhvr>
                                        <p:cTn id="13" dur="500"/>
                                        <p:tgtEl>
                                          <p:spTgt spid="92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9222"/>
                                        </p:tgtEl>
                                        <p:attrNameLst>
                                          <p:attrName>style.visibility</p:attrName>
                                        </p:attrNameLst>
                                      </p:cBhvr>
                                      <p:to>
                                        <p:strVal val="visible"/>
                                      </p:to>
                                    </p:set>
                                    <p:animEffect transition="in" filter="fade">
                                      <p:cBhvr>
                                        <p:cTn id="24" dur="500"/>
                                        <p:tgtEl>
                                          <p:spTgt spid="92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0"/>
                                  </p:stCondLst>
                                  <p:childTnLst>
                                    <p:set>
                                      <p:cBhvr>
                                        <p:cTn id="31" dur="1" fill="hold">
                                          <p:stCondLst>
                                            <p:cond delay="0"/>
                                          </p:stCondLst>
                                        </p:cTn>
                                        <p:tgtEl>
                                          <p:spTgt spid="9224"/>
                                        </p:tgtEl>
                                        <p:attrNameLst>
                                          <p:attrName>style.visibility</p:attrName>
                                        </p:attrNameLst>
                                      </p:cBhvr>
                                      <p:to>
                                        <p:strVal val="visible"/>
                                      </p:to>
                                    </p:set>
                                    <p:animEffect transition="in" filter="fade">
                                      <p:cBhvr>
                                        <p:cTn id="32" dur="500"/>
                                        <p:tgtEl>
                                          <p:spTgt spid="92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animBg="1"/>
      <p:bldP spid="8" grpId="0"/>
      <p:bldP spid="12" grpId="0"/>
      <p:bldP spid="2"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1749710" cy="369332"/>
          </a:xfrm>
          <a:prstGeom prst="rect">
            <a:avLst/>
          </a:prstGeom>
          <a:noFill/>
        </p:spPr>
        <p:txBody>
          <a:bodyPr wrap="none" rtlCol="0">
            <a:spAutoFit/>
          </a:bodyPr>
          <a:lstStyle/>
          <a:p>
            <a:r>
              <a:rPr lang="it-IT" b="1" i="1" dirty="0" smtClean="0"/>
              <a:t>Delocalizzazione</a:t>
            </a:r>
            <a:endParaRPr lang="it-IT" b="1" i="1" dirty="0"/>
          </a:p>
        </p:txBody>
      </p:sp>
      <p:sp>
        <p:nvSpPr>
          <p:cNvPr id="2" name="CasellaDiTesto 1"/>
          <p:cNvSpPr txBox="1"/>
          <p:nvPr/>
        </p:nvSpPr>
        <p:spPr>
          <a:xfrm>
            <a:off x="467544" y="692696"/>
            <a:ext cx="8136904" cy="5632311"/>
          </a:xfrm>
          <a:prstGeom prst="rect">
            <a:avLst/>
          </a:prstGeom>
          <a:noFill/>
        </p:spPr>
        <p:txBody>
          <a:bodyPr wrap="square" rtlCol="0">
            <a:spAutoFit/>
          </a:bodyPr>
          <a:lstStyle/>
          <a:p>
            <a:pPr algn="just"/>
            <a:r>
              <a:rPr lang="it-IT" dirty="0" smtClean="0"/>
              <a:t>Se </a:t>
            </a:r>
            <a:r>
              <a:rPr lang="it-IT" b="1" dirty="0" smtClean="0"/>
              <a:t>DELOCALIZZARE</a:t>
            </a:r>
            <a:r>
              <a:rPr lang="it-IT" dirty="0" smtClean="0"/>
              <a:t> significa mantenere solo la produzione di qualità nel paese di origine dell’Azienda (Esempio </a:t>
            </a:r>
            <a:r>
              <a:rPr lang="it-IT" b="1" dirty="0" smtClean="0"/>
              <a:t>Ferrari, Maserati ed Alfa Romeo</a:t>
            </a:r>
            <a:r>
              <a:rPr lang="it-IT" dirty="0" smtClean="0"/>
              <a:t> per il gruppo FIAT) e scegliere altri paesi per la produzione in massa di modelli di «fascia economica», senza ridurre la forza lavoro, allora si hanno benefici sia per l’Azienda, sia per il dipendente che </a:t>
            </a:r>
            <a:r>
              <a:rPr lang="it-IT" b="1" dirty="0" smtClean="0"/>
              <a:t>HA LA NECESSITÀ </a:t>
            </a:r>
            <a:r>
              <a:rPr lang="it-IT" dirty="0" smtClean="0"/>
              <a:t>di specializzarsi per continuare a lavorare </a:t>
            </a:r>
            <a:r>
              <a:rPr lang="it-IT" b="1" dirty="0" smtClean="0"/>
              <a:t>(«…lo vuole fare?).</a:t>
            </a:r>
          </a:p>
          <a:p>
            <a:pPr algn="just"/>
            <a:endParaRPr lang="it-IT" b="1" dirty="0"/>
          </a:p>
          <a:p>
            <a:pPr algn="just"/>
            <a:r>
              <a:rPr lang="it-IT" b="1" dirty="0" smtClean="0"/>
              <a:t>L’elasticità è richiesta da tutte le parti in causa con le seguenti finalità:</a:t>
            </a:r>
          </a:p>
          <a:p>
            <a:pPr marL="342900" indent="-342900" algn="just">
              <a:buFont typeface="Arial" panose="020B0604020202020204" pitchFamily="34" charset="0"/>
              <a:buChar char="•"/>
            </a:pPr>
            <a:r>
              <a:rPr lang="it-IT" b="1" dirty="0" smtClean="0"/>
              <a:t>Mantenimento del posto di lavoro da parte del dipendente</a:t>
            </a:r>
          </a:p>
          <a:p>
            <a:pPr marL="342900" indent="-342900" algn="just">
              <a:buFont typeface="Arial" panose="020B0604020202020204" pitchFamily="34" charset="0"/>
              <a:buChar char="•"/>
            </a:pPr>
            <a:r>
              <a:rPr lang="it-IT" b="1" dirty="0" smtClean="0"/>
              <a:t>Maggiori diritti/guadagni/garanzie per il dipendente</a:t>
            </a:r>
          </a:p>
          <a:p>
            <a:pPr marL="342900" indent="-342900" algn="just">
              <a:buFont typeface="Arial" panose="020B0604020202020204" pitchFamily="34" charset="0"/>
              <a:buChar char="•"/>
            </a:pPr>
            <a:r>
              <a:rPr lang="it-IT" b="1" dirty="0" smtClean="0"/>
              <a:t>Specializzazione ed aggiornamento del dipendente</a:t>
            </a:r>
          </a:p>
          <a:p>
            <a:pPr marL="342900" indent="-342900" algn="just">
              <a:buFont typeface="Arial" panose="020B0604020202020204" pitchFamily="34" charset="0"/>
              <a:buChar char="•"/>
            </a:pPr>
            <a:r>
              <a:rPr lang="it-IT" b="1" dirty="0" smtClean="0"/>
              <a:t>Minore inquinamento</a:t>
            </a:r>
          </a:p>
          <a:p>
            <a:pPr marL="342900" indent="-342900" algn="just">
              <a:buFont typeface="Arial" panose="020B0604020202020204" pitchFamily="34" charset="0"/>
              <a:buChar char="•"/>
            </a:pPr>
            <a:r>
              <a:rPr lang="it-IT" b="1" dirty="0" smtClean="0"/>
              <a:t>Maggiore rapporto qualità/prezzo del prodotto</a:t>
            </a:r>
          </a:p>
          <a:p>
            <a:pPr marL="342900" indent="-342900" algn="just">
              <a:buFont typeface="Arial" panose="020B0604020202020204" pitchFamily="34" charset="0"/>
              <a:buChar char="•"/>
            </a:pPr>
            <a:r>
              <a:rPr lang="it-IT" b="1" dirty="0" smtClean="0"/>
              <a:t>Minore numero di infortuni sul lavoro</a:t>
            </a:r>
          </a:p>
          <a:p>
            <a:pPr marL="342900" indent="-342900" algn="just">
              <a:buFont typeface="Arial" panose="020B0604020202020204" pitchFamily="34" charset="0"/>
              <a:buChar char="•"/>
            </a:pPr>
            <a:r>
              <a:rPr lang="it-IT" b="1" dirty="0" smtClean="0"/>
              <a:t>Sviluppo «equo e solidale» ed «economia circolare»</a:t>
            </a:r>
          </a:p>
          <a:p>
            <a:pPr marL="342900" indent="-342900" algn="just">
              <a:buFont typeface="Arial" panose="020B0604020202020204" pitchFamily="34" charset="0"/>
              <a:buChar char="•"/>
            </a:pPr>
            <a:r>
              <a:rPr lang="it-IT" b="1" dirty="0" smtClean="0"/>
              <a:t>Minori spese e più guadagno per singolo prodotto</a:t>
            </a:r>
          </a:p>
          <a:p>
            <a:pPr marL="342900" indent="-342900" algn="just">
              <a:buFont typeface="Arial" panose="020B0604020202020204" pitchFamily="34" charset="0"/>
              <a:buChar char="•"/>
            </a:pPr>
            <a:endParaRPr lang="it-IT" b="1" dirty="0"/>
          </a:p>
          <a:p>
            <a:pPr algn="just"/>
            <a:r>
              <a:rPr lang="it-IT" b="1" dirty="0" smtClean="0"/>
              <a:t>NOTA BENE: L’elenco non è in ordine di importanza, perché l’ordine dipende a chi si chiede di esprimere le proprie «priorità» (Lavoratori, Sindacati, Azienda, Stato, Ambiente…)</a:t>
            </a:r>
            <a:endParaRPr lang="it-IT"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fade">
                                      <p:cBhvr>
                                        <p:cTn id="47" dur="500"/>
                                        <p:tgtEl>
                                          <p:spTgt spid="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fade">
                                      <p:cBhvr>
                                        <p:cTn id="52" dur="500"/>
                                        <p:tgtEl>
                                          <p:spTgt spid="2">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
                                            <p:txEl>
                                              <p:pRg st="12" end="12"/>
                                            </p:txEl>
                                          </p:spTgt>
                                        </p:tgtEl>
                                        <p:attrNameLst>
                                          <p:attrName>style.visibility</p:attrName>
                                        </p:attrNameLst>
                                      </p:cBhvr>
                                      <p:to>
                                        <p:strVal val="visible"/>
                                      </p:to>
                                    </p:set>
                                    <p:animEffect transition="in" filter="fade">
                                      <p:cBhvr>
                                        <p:cTn id="57"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1049</Words>
  <Application>Microsoft Office PowerPoint</Application>
  <PresentationFormat>Presentazione su schermo (4:3)</PresentationFormat>
  <Paragraphs>83</Paragraphs>
  <Slides>8</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8</vt:i4>
      </vt:variant>
    </vt:vector>
  </HeadingPairs>
  <TitlesOfParts>
    <vt:vector size="11" baseType="lpstr">
      <vt:lpstr>Arial</vt:lpstr>
      <vt:lpstr>Calibri</vt:lpstr>
      <vt:lpstr>Tema di Office</vt:lpstr>
      <vt:lpstr>Delocalizzazione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Delocalizzazione</dc:title>
  <dc:creator>utente</dc:creator>
  <cp:lastModifiedBy>Docenti1</cp:lastModifiedBy>
  <cp:revision>24</cp:revision>
  <dcterms:created xsi:type="dcterms:W3CDTF">2021-05-25T08:05:39Z</dcterms:created>
  <dcterms:modified xsi:type="dcterms:W3CDTF">2021-05-26T07:30:51Z</dcterms:modified>
</cp:coreProperties>
</file>