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63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94660"/>
  </p:normalViewPr>
  <p:slideViewPr>
    <p:cSldViewPr>
      <p:cViewPr varScale="1">
        <p:scale>
          <a:sx n="82" d="100"/>
          <a:sy n="82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B5DB1-0C25-4EA0-BBFB-5F3057320E0C}" type="datetimeFigureOut">
              <a:rPr lang="it-IT" smtClean="0"/>
              <a:pPr/>
              <a:t>14/08/2020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BDB5-36A6-4EF1-ACC9-45A6E5DC2CC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tidelmare.it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tidelmare.it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itidelmare.it/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>
            <a:normAutofit fontScale="90000"/>
          </a:bodyPr>
          <a:lstStyle/>
          <a:p>
            <a:r>
              <a:rPr lang="it-IT" sz="8000" dirty="0" smtClean="0"/>
              <a:t>DUBBI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sz="2200" dirty="0" smtClean="0"/>
              <a:t>(leciti) </a:t>
            </a:r>
            <a:br>
              <a:rPr lang="it-IT" sz="2200" dirty="0" smtClean="0"/>
            </a:br>
            <a:r>
              <a:rPr lang="it-IT" dirty="0" smtClean="0"/>
              <a:t>sui fanali delle NAVI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Casi che possono trarre in inganno non solo in caso di Esame ma soprattutto durante la navigazione NOTTURNA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asellaDiTesto 30"/>
          <p:cNvSpPr txBox="1"/>
          <p:nvPr/>
        </p:nvSpPr>
        <p:spPr>
          <a:xfrm>
            <a:off x="395536" y="4509120"/>
            <a:ext cx="23762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Con RIMORCHIO &lt; 200m</a:t>
            </a:r>
            <a:endParaRPr lang="it-IT" sz="1200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8244408" y="2204864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456638" y="2204864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963965" y="2204864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grpSp>
        <p:nvGrpSpPr>
          <p:cNvPr id="9" name="Gruppo 8"/>
          <p:cNvGrpSpPr/>
          <p:nvPr/>
        </p:nvGrpSpPr>
        <p:grpSpPr>
          <a:xfrm>
            <a:off x="395536" y="44624"/>
            <a:ext cx="3672408" cy="2952328"/>
            <a:chOff x="395536" y="1484784"/>
            <a:chExt cx="4843808" cy="3431030"/>
          </a:xfrm>
        </p:grpSpPr>
        <p:pic>
          <p:nvPicPr>
            <p:cNvPr id="11268" name="Picture 4" descr="http://www.mitidelmare.it/PROFILI_GRANDI/Profili%2007/Rimorchiatore_oceanic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484784"/>
              <a:ext cx="4843808" cy="3431030"/>
            </a:xfrm>
            <a:prstGeom prst="rect">
              <a:avLst/>
            </a:prstGeom>
            <a:noFill/>
          </p:spPr>
        </p:pic>
        <p:sp>
          <p:nvSpPr>
            <p:cNvPr id="8" name="Rettangolo 7"/>
            <p:cNvSpPr/>
            <p:nvPr/>
          </p:nvSpPr>
          <p:spPr>
            <a:xfrm>
              <a:off x="611560" y="4149080"/>
              <a:ext cx="108012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&lt;&lt;&lt;&lt;&lt;&lt;&lt;&lt;</a:t>
              </a:r>
              <a:endParaRPr lang="it-IT" dirty="0"/>
            </a:p>
          </p:txBody>
        </p:sp>
      </p:grpSp>
      <p:sp>
        <p:nvSpPr>
          <p:cNvPr id="4" name="CasellaDiTesto 3"/>
          <p:cNvSpPr txBox="1"/>
          <p:nvPr/>
        </p:nvSpPr>
        <p:spPr>
          <a:xfrm>
            <a:off x="0" y="0"/>
            <a:ext cx="687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Configurazioni particolari dei FANALI delle NAVI</a:t>
            </a:r>
          </a:p>
        </p:txBody>
      </p:sp>
      <p:sp>
        <p:nvSpPr>
          <p:cNvPr id="7" name="CasellaDiTesto 6"/>
          <p:cNvSpPr txBox="1"/>
          <p:nvPr/>
        </p:nvSpPr>
        <p:spPr>
          <a:xfrm rot="16200000">
            <a:off x="6678892" y="4573501"/>
            <a:ext cx="4006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Grazie al sito </a:t>
            </a:r>
            <a:r>
              <a:rPr lang="it-IT" sz="1200" b="1" dirty="0" smtClean="0">
                <a:hlinkClick r:id="rId3"/>
              </a:rPr>
              <a:t>www.mitidelmare.it</a:t>
            </a:r>
            <a:r>
              <a:rPr lang="it-IT" sz="1200" b="1" dirty="0" smtClean="0"/>
              <a:t> per i meravigliosi disegni!</a:t>
            </a:r>
            <a:endParaRPr lang="it-IT" sz="12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95536" y="2204864"/>
            <a:ext cx="341602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Rimorchiatore Oceanico - Lunghezza &gt; 50 metri </a:t>
            </a:r>
          </a:p>
          <a:p>
            <a:pPr algn="ctr"/>
            <a:r>
              <a:rPr lang="it-IT" sz="1200" dirty="0" smtClean="0"/>
              <a:t>Lato DRITTO - Senza RIMORCHIO</a:t>
            </a:r>
            <a:endParaRPr lang="it-IT" sz="1200" dirty="0"/>
          </a:p>
        </p:txBody>
      </p:sp>
      <p:sp>
        <p:nvSpPr>
          <p:cNvPr id="14" name="Rettangolo 13"/>
          <p:cNvSpPr/>
          <p:nvPr/>
        </p:nvSpPr>
        <p:spPr>
          <a:xfrm>
            <a:off x="395536" y="404664"/>
            <a:ext cx="3528392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1907704" y="54868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2915816" y="98072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3995936" y="404664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4716016" y="54868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716016" y="98072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4427984" y="162880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5580112" y="404664"/>
            <a:ext cx="338437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7380312" y="54868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6300192" y="98072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6444208" y="162880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467544" y="2708920"/>
            <a:ext cx="230425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899592" y="285293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1763688" y="393305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1835696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1835696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3304510" y="4520153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35" name="Rettangolo 34"/>
          <p:cNvSpPr/>
          <p:nvPr/>
        </p:nvSpPr>
        <p:spPr>
          <a:xfrm>
            <a:off x="2843808" y="2719953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3563888" y="2863969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3275856" y="3944089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3851920" y="394408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3563888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3563888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4811837" y="4509120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sp>
        <p:nvSpPr>
          <p:cNvPr id="43" name="Rettangolo 42"/>
          <p:cNvSpPr/>
          <p:nvPr/>
        </p:nvSpPr>
        <p:spPr>
          <a:xfrm>
            <a:off x="4427984" y="2708920"/>
            <a:ext cx="367240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6228184" y="285293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/>
          <p:cNvSpPr/>
          <p:nvPr/>
        </p:nvSpPr>
        <p:spPr>
          <a:xfrm>
            <a:off x="5292080" y="393305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/>
          <p:cNvSpPr/>
          <p:nvPr/>
        </p:nvSpPr>
        <p:spPr>
          <a:xfrm>
            <a:off x="5148064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5148064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Rettangolo 48"/>
          <p:cNvSpPr/>
          <p:nvPr/>
        </p:nvSpPr>
        <p:spPr>
          <a:xfrm>
            <a:off x="7956376" y="332656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/>
          <p:cNvSpPr/>
          <p:nvPr/>
        </p:nvSpPr>
        <p:spPr>
          <a:xfrm>
            <a:off x="8460432" y="1844824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/>
          <p:cNvSpPr txBox="1"/>
          <p:nvPr/>
        </p:nvSpPr>
        <p:spPr>
          <a:xfrm>
            <a:off x="7380312" y="4520153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53" name="Rettangolo 52"/>
          <p:cNvSpPr/>
          <p:nvPr/>
        </p:nvSpPr>
        <p:spPr>
          <a:xfrm>
            <a:off x="7092280" y="2647945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53"/>
          <p:cNvSpPr/>
          <p:nvPr/>
        </p:nvSpPr>
        <p:spPr>
          <a:xfrm>
            <a:off x="7596336" y="4160113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CasellaDiTesto 56"/>
          <p:cNvSpPr txBox="1"/>
          <p:nvPr/>
        </p:nvSpPr>
        <p:spPr>
          <a:xfrm>
            <a:off x="395536" y="6597352"/>
            <a:ext cx="23762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Con RIMORCHIO &gt; 200m</a:t>
            </a:r>
            <a:endParaRPr lang="it-IT" sz="1200" dirty="0"/>
          </a:p>
        </p:txBody>
      </p:sp>
      <p:sp>
        <p:nvSpPr>
          <p:cNvPr id="58" name="Rettangolo 57"/>
          <p:cNvSpPr/>
          <p:nvPr/>
        </p:nvSpPr>
        <p:spPr>
          <a:xfrm>
            <a:off x="467544" y="4797152"/>
            <a:ext cx="230425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/>
          <p:cNvSpPr/>
          <p:nvPr/>
        </p:nvSpPr>
        <p:spPr>
          <a:xfrm>
            <a:off x="899592" y="494116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/>
          <p:cNvSpPr/>
          <p:nvPr/>
        </p:nvSpPr>
        <p:spPr>
          <a:xfrm>
            <a:off x="1763688" y="6021288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61"/>
          <p:cNvSpPr/>
          <p:nvPr/>
        </p:nvSpPr>
        <p:spPr>
          <a:xfrm>
            <a:off x="1835696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/>
          <p:cNvSpPr/>
          <p:nvPr/>
        </p:nvSpPr>
        <p:spPr>
          <a:xfrm>
            <a:off x="1835696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CasellaDiTesto 63"/>
          <p:cNvSpPr txBox="1"/>
          <p:nvPr/>
        </p:nvSpPr>
        <p:spPr>
          <a:xfrm>
            <a:off x="3304510" y="6608385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65" name="Rettangolo 64"/>
          <p:cNvSpPr/>
          <p:nvPr/>
        </p:nvSpPr>
        <p:spPr>
          <a:xfrm>
            <a:off x="2843808" y="4808185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65"/>
          <p:cNvSpPr/>
          <p:nvPr/>
        </p:nvSpPr>
        <p:spPr>
          <a:xfrm>
            <a:off x="3563888" y="495220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Ovale 67"/>
          <p:cNvSpPr/>
          <p:nvPr/>
        </p:nvSpPr>
        <p:spPr>
          <a:xfrm>
            <a:off x="3275856" y="6032321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Ovale 68"/>
          <p:cNvSpPr/>
          <p:nvPr/>
        </p:nvSpPr>
        <p:spPr>
          <a:xfrm>
            <a:off x="3851920" y="603232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Ovale 69"/>
          <p:cNvSpPr/>
          <p:nvPr/>
        </p:nvSpPr>
        <p:spPr>
          <a:xfrm>
            <a:off x="3563888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Ovale 70"/>
          <p:cNvSpPr/>
          <p:nvPr/>
        </p:nvSpPr>
        <p:spPr>
          <a:xfrm>
            <a:off x="3563888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CasellaDiTesto 71"/>
          <p:cNvSpPr txBox="1"/>
          <p:nvPr/>
        </p:nvSpPr>
        <p:spPr>
          <a:xfrm>
            <a:off x="4811837" y="6597352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sp>
        <p:nvSpPr>
          <p:cNvPr id="73" name="Rettangolo 72"/>
          <p:cNvSpPr/>
          <p:nvPr/>
        </p:nvSpPr>
        <p:spPr>
          <a:xfrm>
            <a:off x="4427984" y="4797152"/>
            <a:ext cx="367240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Ovale 73"/>
          <p:cNvSpPr/>
          <p:nvPr/>
        </p:nvSpPr>
        <p:spPr>
          <a:xfrm>
            <a:off x="6228184" y="494116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Ovale 75"/>
          <p:cNvSpPr/>
          <p:nvPr/>
        </p:nvSpPr>
        <p:spPr>
          <a:xfrm>
            <a:off x="5292080" y="602128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Ovale 76"/>
          <p:cNvSpPr/>
          <p:nvPr/>
        </p:nvSpPr>
        <p:spPr>
          <a:xfrm>
            <a:off x="5148064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Ovale 77"/>
          <p:cNvSpPr/>
          <p:nvPr/>
        </p:nvSpPr>
        <p:spPr>
          <a:xfrm>
            <a:off x="5148064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>
            <a:off x="7380312" y="6608385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80" name="Rettangolo 79"/>
          <p:cNvSpPr/>
          <p:nvPr/>
        </p:nvSpPr>
        <p:spPr>
          <a:xfrm>
            <a:off x="7092280" y="4736177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Ovale 80"/>
          <p:cNvSpPr/>
          <p:nvPr/>
        </p:nvSpPr>
        <p:spPr>
          <a:xfrm>
            <a:off x="7596336" y="6248345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/>
          <p:cNvSpPr/>
          <p:nvPr/>
        </p:nvSpPr>
        <p:spPr>
          <a:xfrm>
            <a:off x="1835696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Ovale 84"/>
          <p:cNvSpPr/>
          <p:nvPr/>
        </p:nvSpPr>
        <p:spPr>
          <a:xfrm>
            <a:off x="3563888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Ovale 85"/>
          <p:cNvSpPr/>
          <p:nvPr/>
        </p:nvSpPr>
        <p:spPr>
          <a:xfrm>
            <a:off x="5148064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Ovale 88"/>
          <p:cNvSpPr/>
          <p:nvPr/>
        </p:nvSpPr>
        <p:spPr>
          <a:xfrm>
            <a:off x="7596336" y="3941440"/>
            <a:ext cx="135632" cy="1356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Ovale 89"/>
          <p:cNvSpPr/>
          <p:nvPr/>
        </p:nvSpPr>
        <p:spPr>
          <a:xfrm>
            <a:off x="7604720" y="6021288"/>
            <a:ext cx="135632" cy="1356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0" grpId="0" animBg="1"/>
      <p:bldP spid="24" grpId="0" animBg="1"/>
      <p:bldP spid="25" grpId="0" animBg="1"/>
      <p:bldP spid="14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1" animBg="1"/>
      <p:bldP spid="21" grpId="0" animBg="1"/>
      <p:bldP spid="22" grpId="0" animBg="1"/>
      <p:bldP spid="23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4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4" grpId="0" animBg="1"/>
      <p:bldP spid="85" grpId="0" animBg="1"/>
      <p:bldP spid="86" grpId="0" animBg="1"/>
      <p:bldP spid="89" grpId="0" animBg="1"/>
      <p:bldP spid="9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6" descr="http://www.mitidelmare.it/PROFILI_GRANDI/Profili%2007/Rimorchiatore_Ausus.jpg"/>
          <p:cNvPicPr>
            <a:picLocks noChangeAspect="1" noChangeArrowheads="1"/>
          </p:cNvPicPr>
          <p:nvPr/>
        </p:nvPicPr>
        <p:blipFill>
          <a:blip r:embed="rId2" cstate="print"/>
          <a:srcRect b="21349"/>
          <a:stretch>
            <a:fillRect/>
          </a:stretch>
        </p:blipFill>
        <p:spPr bwMode="auto">
          <a:xfrm>
            <a:off x="539553" y="397160"/>
            <a:ext cx="2863764" cy="1591680"/>
          </a:xfrm>
          <a:prstGeom prst="rect">
            <a:avLst/>
          </a:prstGeom>
          <a:noFill/>
        </p:spPr>
      </p:pic>
      <p:sp>
        <p:nvSpPr>
          <p:cNvPr id="31" name="CasellaDiTesto 30"/>
          <p:cNvSpPr txBox="1"/>
          <p:nvPr/>
        </p:nvSpPr>
        <p:spPr>
          <a:xfrm>
            <a:off x="395536" y="4509120"/>
            <a:ext cx="23762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Con RIMORCHIO &lt; 200m</a:t>
            </a:r>
            <a:endParaRPr lang="it-IT" sz="1200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8244408" y="2204864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456638" y="2204864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963965" y="2204864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687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Configurazioni particolari dei FANALI delle NAVI</a:t>
            </a:r>
          </a:p>
        </p:txBody>
      </p:sp>
      <p:sp>
        <p:nvSpPr>
          <p:cNvPr id="7" name="CasellaDiTesto 6"/>
          <p:cNvSpPr txBox="1"/>
          <p:nvPr/>
        </p:nvSpPr>
        <p:spPr>
          <a:xfrm rot="16200000">
            <a:off x="6678892" y="4573501"/>
            <a:ext cx="4006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Grazie al sito </a:t>
            </a:r>
            <a:r>
              <a:rPr lang="it-IT" sz="1200" b="1" dirty="0" smtClean="0">
                <a:hlinkClick r:id="rId3"/>
              </a:rPr>
              <a:t>www.mitidelmare.it</a:t>
            </a:r>
            <a:r>
              <a:rPr lang="it-IT" sz="1200" b="1" dirty="0" smtClean="0"/>
              <a:t> per i meravigliosi disegni!</a:t>
            </a:r>
            <a:endParaRPr lang="it-IT" sz="12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95536" y="2204864"/>
            <a:ext cx="341602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Rimorchiatore portuale- Lunghezza &lt; 50 metri </a:t>
            </a:r>
          </a:p>
          <a:p>
            <a:pPr algn="ctr"/>
            <a:r>
              <a:rPr lang="it-IT" sz="1200" dirty="0" smtClean="0"/>
              <a:t>Lato DRITTO - Senza RIMORCHIO</a:t>
            </a:r>
            <a:endParaRPr lang="it-IT" sz="1200" dirty="0"/>
          </a:p>
        </p:txBody>
      </p:sp>
      <p:sp>
        <p:nvSpPr>
          <p:cNvPr id="14" name="Rettangolo 13"/>
          <p:cNvSpPr/>
          <p:nvPr/>
        </p:nvSpPr>
        <p:spPr>
          <a:xfrm>
            <a:off x="395536" y="404664"/>
            <a:ext cx="3528392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339752" y="69269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2627784" y="141277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3995936" y="404664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4716016" y="69269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4427984" y="141277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5004048" y="141277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5580112" y="404664"/>
            <a:ext cx="338437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6732240" y="69269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6444208" y="141277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467544" y="2708920"/>
            <a:ext cx="230425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1763688" y="378904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1331640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1331640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3304510" y="4520153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35" name="Rettangolo 34"/>
          <p:cNvSpPr/>
          <p:nvPr/>
        </p:nvSpPr>
        <p:spPr>
          <a:xfrm>
            <a:off x="2843808" y="2719953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3275856" y="378904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3851920" y="378904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3563888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3563888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4811837" y="4509120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sp>
        <p:nvSpPr>
          <p:cNvPr id="43" name="Rettangolo 42"/>
          <p:cNvSpPr/>
          <p:nvPr/>
        </p:nvSpPr>
        <p:spPr>
          <a:xfrm>
            <a:off x="4427984" y="2708920"/>
            <a:ext cx="367240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/>
          <p:cNvSpPr/>
          <p:nvPr/>
        </p:nvSpPr>
        <p:spPr>
          <a:xfrm>
            <a:off x="5292080" y="378904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/>
          <p:cNvSpPr/>
          <p:nvPr/>
        </p:nvSpPr>
        <p:spPr>
          <a:xfrm>
            <a:off x="5724128" y="32129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5724128" y="342900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Rettangolo 48"/>
          <p:cNvSpPr/>
          <p:nvPr/>
        </p:nvSpPr>
        <p:spPr>
          <a:xfrm>
            <a:off x="7956376" y="332656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/>
          <p:cNvSpPr/>
          <p:nvPr/>
        </p:nvSpPr>
        <p:spPr>
          <a:xfrm>
            <a:off x="8460432" y="1844824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/>
          <p:cNvSpPr txBox="1"/>
          <p:nvPr/>
        </p:nvSpPr>
        <p:spPr>
          <a:xfrm>
            <a:off x="7380312" y="4520153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53" name="Rettangolo 52"/>
          <p:cNvSpPr/>
          <p:nvPr/>
        </p:nvSpPr>
        <p:spPr>
          <a:xfrm>
            <a:off x="7092280" y="2647945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53"/>
          <p:cNvSpPr/>
          <p:nvPr/>
        </p:nvSpPr>
        <p:spPr>
          <a:xfrm>
            <a:off x="7596336" y="4160113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CasellaDiTesto 56"/>
          <p:cNvSpPr txBox="1"/>
          <p:nvPr/>
        </p:nvSpPr>
        <p:spPr>
          <a:xfrm>
            <a:off x="395536" y="6597352"/>
            <a:ext cx="23762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Con RIMORCHIO &gt; 200m</a:t>
            </a:r>
            <a:endParaRPr lang="it-IT" sz="1200" dirty="0"/>
          </a:p>
        </p:txBody>
      </p:sp>
      <p:sp>
        <p:nvSpPr>
          <p:cNvPr id="58" name="Rettangolo 57"/>
          <p:cNvSpPr/>
          <p:nvPr/>
        </p:nvSpPr>
        <p:spPr>
          <a:xfrm>
            <a:off x="467544" y="4797152"/>
            <a:ext cx="230425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/>
          <p:cNvSpPr/>
          <p:nvPr/>
        </p:nvSpPr>
        <p:spPr>
          <a:xfrm>
            <a:off x="1763688" y="594928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61"/>
          <p:cNvSpPr/>
          <p:nvPr/>
        </p:nvSpPr>
        <p:spPr>
          <a:xfrm>
            <a:off x="1331640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/>
          <p:cNvSpPr/>
          <p:nvPr/>
        </p:nvSpPr>
        <p:spPr>
          <a:xfrm>
            <a:off x="1331640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CasellaDiTesto 63"/>
          <p:cNvSpPr txBox="1"/>
          <p:nvPr/>
        </p:nvSpPr>
        <p:spPr>
          <a:xfrm>
            <a:off x="3304510" y="6608385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65" name="Rettangolo 64"/>
          <p:cNvSpPr/>
          <p:nvPr/>
        </p:nvSpPr>
        <p:spPr>
          <a:xfrm>
            <a:off x="2843808" y="4808185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Ovale 67"/>
          <p:cNvSpPr/>
          <p:nvPr/>
        </p:nvSpPr>
        <p:spPr>
          <a:xfrm>
            <a:off x="3275856" y="5960313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Ovale 68"/>
          <p:cNvSpPr/>
          <p:nvPr/>
        </p:nvSpPr>
        <p:spPr>
          <a:xfrm>
            <a:off x="3851920" y="5960313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Ovale 69"/>
          <p:cNvSpPr/>
          <p:nvPr/>
        </p:nvSpPr>
        <p:spPr>
          <a:xfrm>
            <a:off x="3563888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Ovale 70"/>
          <p:cNvSpPr/>
          <p:nvPr/>
        </p:nvSpPr>
        <p:spPr>
          <a:xfrm>
            <a:off x="3563888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CasellaDiTesto 71"/>
          <p:cNvSpPr txBox="1"/>
          <p:nvPr/>
        </p:nvSpPr>
        <p:spPr>
          <a:xfrm>
            <a:off x="4811837" y="6597352"/>
            <a:ext cx="10641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</a:t>
            </a:r>
            <a:endParaRPr lang="it-IT" sz="1200" dirty="0"/>
          </a:p>
        </p:txBody>
      </p:sp>
      <p:sp>
        <p:nvSpPr>
          <p:cNvPr id="73" name="Rettangolo 72"/>
          <p:cNvSpPr/>
          <p:nvPr/>
        </p:nvSpPr>
        <p:spPr>
          <a:xfrm>
            <a:off x="4427984" y="4797152"/>
            <a:ext cx="367240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Ovale 75"/>
          <p:cNvSpPr/>
          <p:nvPr/>
        </p:nvSpPr>
        <p:spPr>
          <a:xfrm>
            <a:off x="52200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Ovale 76"/>
          <p:cNvSpPr/>
          <p:nvPr/>
        </p:nvSpPr>
        <p:spPr>
          <a:xfrm>
            <a:off x="5724128" y="53012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Ovale 77"/>
          <p:cNvSpPr/>
          <p:nvPr/>
        </p:nvSpPr>
        <p:spPr>
          <a:xfrm>
            <a:off x="5724128" y="55172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>
            <a:off x="7380312" y="6608385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80" name="Rettangolo 79"/>
          <p:cNvSpPr/>
          <p:nvPr/>
        </p:nvSpPr>
        <p:spPr>
          <a:xfrm>
            <a:off x="7092280" y="4736177"/>
            <a:ext cx="45719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Ovale 80"/>
          <p:cNvSpPr/>
          <p:nvPr/>
        </p:nvSpPr>
        <p:spPr>
          <a:xfrm>
            <a:off x="7596336" y="6248345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/>
          <p:cNvSpPr/>
          <p:nvPr/>
        </p:nvSpPr>
        <p:spPr>
          <a:xfrm>
            <a:off x="1331640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Ovale 84"/>
          <p:cNvSpPr/>
          <p:nvPr/>
        </p:nvSpPr>
        <p:spPr>
          <a:xfrm>
            <a:off x="3563888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Ovale 85"/>
          <p:cNvSpPr/>
          <p:nvPr/>
        </p:nvSpPr>
        <p:spPr>
          <a:xfrm>
            <a:off x="5724128" y="573325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Ovale 88"/>
          <p:cNvSpPr/>
          <p:nvPr/>
        </p:nvSpPr>
        <p:spPr>
          <a:xfrm>
            <a:off x="7596336" y="3941440"/>
            <a:ext cx="135632" cy="1356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Ovale 89"/>
          <p:cNvSpPr/>
          <p:nvPr/>
        </p:nvSpPr>
        <p:spPr>
          <a:xfrm>
            <a:off x="7604720" y="6021288"/>
            <a:ext cx="135632" cy="1356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0" grpId="0" animBg="1"/>
      <p:bldP spid="24" grpId="0" animBg="1"/>
      <p:bldP spid="25" grpId="0" animBg="1"/>
      <p:bldP spid="14" grpId="0" animBg="1"/>
      <p:bldP spid="11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7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4" grpId="0" animBg="1"/>
      <p:bldP spid="57" grpId="0" animBg="1"/>
      <p:bldP spid="58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4" grpId="0" animBg="1"/>
      <p:bldP spid="85" grpId="0" animBg="1"/>
      <p:bldP spid="86" grpId="0" animBg="1"/>
      <p:bldP spid="89" grpId="0" animBg="1"/>
      <p:bldP spid="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27584" y="0"/>
            <a:ext cx="22765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 err="1" smtClean="0"/>
              <a:t>Quindi…</a:t>
            </a:r>
            <a:endParaRPr lang="it-IT" sz="48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1453" y="2935977"/>
            <a:ext cx="15839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A PROPULSIONE</a:t>
            </a:r>
          </a:p>
          <a:p>
            <a:pPr algn="ctr"/>
            <a:r>
              <a:rPr lang="it-IT" sz="1200" dirty="0" smtClean="0"/>
              <a:t>MECCANICA &gt; 50M</a:t>
            </a:r>
          </a:p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4" name="Rettangolo 3"/>
          <p:cNvSpPr/>
          <p:nvPr/>
        </p:nvSpPr>
        <p:spPr>
          <a:xfrm>
            <a:off x="251520" y="1135777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971600" y="1279793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971600" y="171184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683568" y="2359913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1259632" y="2359913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2152780" y="2924944"/>
            <a:ext cx="17737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RIMORCHIATORE &lt; 50M</a:t>
            </a:r>
          </a:p>
          <a:p>
            <a:pPr algn="ctr"/>
            <a:r>
              <a:rPr lang="it-IT" sz="1200" dirty="0" smtClean="0"/>
              <a:t>CON RIMORCHIO &lt; 200M</a:t>
            </a:r>
            <a:endParaRPr lang="it-IT" sz="1200" dirty="0"/>
          </a:p>
        </p:txBody>
      </p:sp>
      <p:sp>
        <p:nvSpPr>
          <p:cNvPr id="10" name="Rettangolo 9"/>
          <p:cNvSpPr/>
          <p:nvPr/>
        </p:nvSpPr>
        <p:spPr>
          <a:xfrm>
            <a:off x="2267744" y="1124744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699792" y="2193831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3275856" y="219383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2987824" y="1617767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2987824" y="183379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64548" y="5888305"/>
            <a:ext cx="17737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RIMORCHIATORE &gt; 50M</a:t>
            </a:r>
          </a:p>
          <a:p>
            <a:pPr algn="ctr"/>
            <a:r>
              <a:rPr lang="it-IT" sz="1200" dirty="0" smtClean="0"/>
              <a:t>CON RIMORCHIO &lt; 200M</a:t>
            </a:r>
            <a:endParaRPr lang="it-IT" sz="1200" dirty="0"/>
          </a:p>
        </p:txBody>
      </p:sp>
      <p:sp>
        <p:nvSpPr>
          <p:cNvPr id="16" name="Rettangolo 15"/>
          <p:cNvSpPr/>
          <p:nvPr/>
        </p:nvSpPr>
        <p:spPr>
          <a:xfrm>
            <a:off x="179512" y="4088105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899592" y="423212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611560" y="5312241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1187624" y="531224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899592" y="465313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899592" y="486916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2152780" y="5877272"/>
            <a:ext cx="17737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RIMORCHIATORE &lt; 50M</a:t>
            </a:r>
          </a:p>
          <a:p>
            <a:pPr algn="ctr"/>
            <a:r>
              <a:rPr lang="it-IT" sz="1200" dirty="0" smtClean="0"/>
              <a:t>CON RIMORCHIO &gt; 200M</a:t>
            </a:r>
            <a:endParaRPr lang="it-IT" sz="1200" dirty="0"/>
          </a:p>
        </p:txBody>
      </p:sp>
      <p:sp>
        <p:nvSpPr>
          <p:cNvPr id="23" name="Rettangolo 22"/>
          <p:cNvSpPr/>
          <p:nvPr/>
        </p:nvSpPr>
        <p:spPr>
          <a:xfrm>
            <a:off x="2267744" y="407707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2699792" y="522920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3275856" y="522920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2987824" y="4570095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2987824" y="4786119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2987824" y="5002143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4211960" y="1196752"/>
            <a:ext cx="43924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Come si fa a rispondere in caso di QUIZ, dato che le distanze tra i fanali NON sono specificate nelle COLREGS?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Anche se le distanze tra i fanali NON sono specificate, i 2 o i 3 fanali verticali che indicano la lunghezza del rimorchio DEVONO essere più VICINI tra loro rispetto alla distanza verticale tra i due fanali di testa d’albero se il rimorchiatore è maggiore di 50 metri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Nelle figure a lato dovrebbe essere evidente.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Lateralmente (lato DRITTO o lato SINISTRO) non ci sono problemi perché non c’è sovrapposizione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404664"/>
            <a:ext cx="1152128" cy="1944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/>
          <p:cNvSpPr/>
          <p:nvPr/>
        </p:nvSpPr>
        <p:spPr>
          <a:xfrm>
            <a:off x="755576" y="1844824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403648" y="404664"/>
            <a:ext cx="511256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/>
              <a:t>Qualsiasi nave che NON abbia condizioni tali da mostrare dei fanali su 360°, ha visibile SOLO il fanale di coronamento nel settore di 135° centrato sulla sua poppa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Di solito chi si trova davanti a alla situazione notturna nella figura a sinistra, a causa dell’elevato numero di volte che questo si verifica, ritiene che si stiano vedendo i settori poppieri di un’altra nave. 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Quindi non si aspetta movimenti bruschi della luce a DRITTA o SINISTRA rispetto al punto in cui viene vista!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In realtà potrebbe trattarsi anche di un NATANTE (lunghezza inferiore a 7 metri, di velocità inferiore a 7 nodi) che si può spostare IN QUALSIASI DIREZIONE!!</a:t>
            </a:r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Dall’aletta di Plancia di una nave mercantile, alta circa 10 metri sul livello del mare, a parità di distanza, il fanale di coronamento di un’altra nave mercantile e il fanale bianco di un natante, si vedono più o meno ALLA STESSA ALTEZZA!!!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Attenzione! Potrebbe essere anche una nave alla FONDA di lunghezza inferiore ai 50 metri!!!</a:t>
            </a:r>
          </a:p>
          <a:p>
            <a:pPr algn="just"/>
            <a:endParaRPr lang="it-IT" sz="1400" dirty="0" smtClean="0"/>
          </a:p>
          <a:p>
            <a:pPr algn="just"/>
            <a:endParaRPr lang="it-IT" sz="1400" dirty="0"/>
          </a:p>
        </p:txBody>
      </p:sp>
      <p:cxnSp>
        <p:nvCxnSpPr>
          <p:cNvPr id="7" name="Connettore 1 6"/>
          <p:cNvCxnSpPr/>
          <p:nvPr/>
        </p:nvCxnSpPr>
        <p:spPr>
          <a:xfrm rot="4020000">
            <a:off x="7138074" y="1637862"/>
            <a:ext cx="0" cy="115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rot="17580000" flipH="1">
            <a:off x="8218194" y="1637863"/>
            <a:ext cx="0" cy="115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Arco 8"/>
          <p:cNvSpPr/>
          <p:nvPr/>
        </p:nvSpPr>
        <p:spPr>
          <a:xfrm>
            <a:off x="7205572" y="1556792"/>
            <a:ext cx="914400" cy="914400"/>
          </a:xfrm>
          <a:prstGeom prst="arc">
            <a:avLst>
              <a:gd name="adj1" fmla="val 1173500"/>
              <a:gd name="adj2" fmla="val 940284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7430742" y="2276872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135°</a:t>
            </a:r>
            <a:endParaRPr lang="it-IT" sz="1200" b="1" dirty="0"/>
          </a:p>
        </p:txBody>
      </p:sp>
      <p:sp>
        <p:nvSpPr>
          <p:cNvPr id="5" name="Ritardo 4"/>
          <p:cNvSpPr/>
          <p:nvPr/>
        </p:nvSpPr>
        <p:spPr>
          <a:xfrm rot="16200000">
            <a:off x="6859835" y="800708"/>
            <a:ext cx="1656184" cy="720079"/>
          </a:xfrm>
          <a:prstGeom prst="flowChartDela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3645024"/>
            <a:ext cx="196910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-540568" y="3501008"/>
            <a:ext cx="9793088" cy="1152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683568" y="3645024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8" name="Gruppo 27"/>
          <p:cNvGrpSpPr/>
          <p:nvPr/>
        </p:nvGrpSpPr>
        <p:grpSpPr>
          <a:xfrm>
            <a:off x="6588224" y="5189470"/>
            <a:ext cx="2520280" cy="932952"/>
            <a:chOff x="6588224" y="5189470"/>
            <a:chExt cx="2520280" cy="932952"/>
          </a:xfrm>
        </p:grpSpPr>
        <p:pic>
          <p:nvPicPr>
            <p:cNvPr id="1028" name="Picture 4" descr="http://www.mitidelmare.it/PROFILI_GRANDI/Profili%2005/Maxi_Yacht_Riva_115%27_Athena.JPG"/>
            <p:cNvPicPr>
              <a:picLocks noChangeAspect="1" noChangeArrowheads="1"/>
            </p:cNvPicPr>
            <p:nvPr/>
          </p:nvPicPr>
          <p:blipFill>
            <a:blip r:embed="rId3" cstate="print"/>
            <a:srcRect l="4021" t="2688" r="2431" b="27419"/>
            <a:stretch>
              <a:fillRect/>
            </a:stretch>
          </p:blipFill>
          <p:spPr bwMode="auto">
            <a:xfrm>
              <a:off x="6732240" y="5189470"/>
              <a:ext cx="2016224" cy="903825"/>
            </a:xfrm>
            <a:prstGeom prst="rect">
              <a:avLst/>
            </a:prstGeom>
            <a:noFill/>
          </p:spPr>
        </p:pic>
        <p:cxnSp>
          <p:nvCxnSpPr>
            <p:cNvPr id="18" name="Connettore 1 17"/>
            <p:cNvCxnSpPr/>
            <p:nvPr/>
          </p:nvCxnSpPr>
          <p:spPr>
            <a:xfrm>
              <a:off x="6588224" y="5949280"/>
              <a:ext cx="288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32440" y="5805264"/>
              <a:ext cx="419050" cy="317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Connettore 1 18"/>
            <p:cNvCxnSpPr/>
            <p:nvPr/>
          </p:nvCxnSpPr>
          <p:spPr>
            <a:xfrm>
              <a:off x="8316416" y="594928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>
              <a:off x="8748464" y="594928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tangolo 13"/>
          <p:cNvSpPr/>
          <p:nvPr/>
        </p:nvSpPr>
        <p:spPr>
          <a:xfrm>
            <a:off x="6516216" y="5013176"/>
            <a:ext cx="2627784" cy="12241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7524328" y="5373216"/>
            <a:ext cx="135632" cy="1356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0" y="6581001"/>
            <a:ext cx="4006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Grazie al sito </a:t>
            </a:r>
            <a:r>
              <a:rPr lang="it-IT" sz="1200" b="1" dirty="0" smtClean="0">
                <a:hlinkClick r:id="rId5"/>
              </a:rPr>
              <a:t>www.mitidelmare.it</a:t>
            </a:r>
            <a:r>
              <a:rPr lang="it-IT" sz="1200" b="1" dirty="0" smtClean="0"/>
              <a:t> per i meravigliosi disegni!</a:t>
            </a:r>
            <a:endParaRPr lang="it-IT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1.70213E-6 L 0.74027 1.70213E-6 " pathEditMode="relative" ptsTypes="AA">
                                      <p:cBhvr>
                                        <p:cTn id="5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4028 0 " pathEditMode="relative" ptsTypes="AA">
                                      <p:cBhvr>
                                        <p:cTn id="6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0" grpId="0"/>
      <p:bldP spid="5" grpId="0" animBg="1"/>
      <p:bldP spid="12" grpId="0" animBg="1"/>
      <p:bldP spid="13" grpId="0" animBg="1"/>
      <p:bldP spid="13" grpId="1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ttangolo 173"/>
          <p:cNvSpPr/>
          <p:nvPr/>
        </p:nvSpPr>
        <p:spPr>
          <a:xfrm>
            <a:off x="4067944" y="5157192"/>
            <a:ext cx="1728192" cy="15121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1" name="Rettangolo 150"/>
          <p:cNvSpPr/>
          <p:nvPr/>
        </p:nvSpPr>
        <p:spPr>
          <a:xfrm>
            <a:off x="7128792" y="116632"/>
            <a:ext cx="1907704" cy="6480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308989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51521" y="404664"/>
            <a:ext cx="374441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Una nave DRAGA, in operazioni di DRAGAGGIO è completamente ferma o si muove di pochi metri solo quando deve spostare entro l’area di dragaggio, quindi NON HA accesi i FANALI </a:t>
            </a:r>
            <a:r>
              <a:rPr lang="it-IT" sz="1600" dirty="0" err="1" smtClean="0"/>
              <a:t>DI</a:t>
            </a:r>
            <a:r>
              <a:rPr lang="it-IT" sz="1600" dirty="0" smtClean="0"/>
              <a:t> VIA</a:t>
            </a:r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r>
              <a:rPr lang="it-IT" sz="1600" dirty="0" smtClean="0"/>
              <a:t>La Draga in foto ha un sistema di dragaggio a gru sulla sua prora, che può ruotare di circa 260° sinistra – prora – dritta e viceversa (vedere l’animazione a lato)</a:t>
            </a:r>
          </a:p>
          <a:p>
            <a:pPr algn="just"/>
            <a:r>
              <a:rPr lang="it-IT" sz="1600" dirty="0" smtClean="0"/>
              <a:t>I due Fanali VERDI di lato libero e i due Fanali ROSSI di lato ostruito, NON INDICANO quindi un lato della nave, ma solo la parte in cui le altre navi possono passare</a:t>
            </a:r>
          </a:p>
          <a:p>
            <a:pPr algn="ctr"/>
            <a:r>
              <a:rPr lang="it-IT" sz="2000" b="1" dirty="0" smtClean="0"/>
              <a:t>Vedere BENE i 3 esempi</a:t>
            </a:r>
            <a:endParaRPr lang="it-IT" sz="2000" b="1" dirty="0"/>
          </a:p>
        </p:txBody>
      </p:sp>
      <p:grpSp>
        <p:nvGrpSpPr>
          <p:cNvPr id="41" name="Gruppo 40"/>
          <p:cNvGrpSpPr/>
          <p:nvPr/>
        </p:nvGrpSpPr>
        <p:grpSpPr>
          <a:xfrm>
            <a:off x="4457626" y="836712"/>
            <a:ext cx="864096" cy="2664296"/>
            <a:chOff x="5696069" y="836712"/>
            <a:chExt cx="792088" cy="2664296"/>
          </a:xfrm>
        </p:grpSpPr>
        <p:sp>
          <p:nvSpPr>
            <p:cNvPr id="38" name="Rettangolo 37"/>
            <p:cNvSpPr/>
            <p:nvPr/>
          </p:nvSpPr>
          <p:spPr>
            <a:xfrm rot="5400000">
              <a:off x="6056109" y="76470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Rettangolo 35"/>
            <p:cNvSpPr/>
            <p:nvPr/>
          </p:nvSpPr>
          <p:spPr>
            <a:xfrm rot="653097">
              <a:off x="5757522" y="127180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36"/>
            <p:cNvSpPr/>
            <p:nvPr/>
          </p:nvSpPr>
          <p:spPr>
            <a:xfrm rot="1308869">
              <a:off x="5850639" y="983771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ttangolo 38"/>
            <p:cNvSpPr/>
            <p:nvPr/>
          </p:nvSpPr>
          <p:spPr>
            <a:xfrm rot="20946903" flipH="1">
              <a:off x="6363890" y="1274406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Rettangolo 39"/>
            <p:cNvSpPr/>
            <p:nvPr/>
          </p:nvSpPr>
          <p:spPr>
            <a:xfrm rot="20291131" flipH="1">
              <a:off x="6268992" y="1002448"/>
              <a:ext cx="66854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6416149" y="1556792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6416149" y="184482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6416149" y="2132856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6416149" y="2420888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6416149" y="2708920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ttangolo 26"/>
            <p:cNvSpPr/>
            <p:nvPr/>
          </p:nvSpPr>
          <p:spPr>
            <a:xfrm>
              <a:off x="6416149" y="2996952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6416149" y="328498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/>
            <p:cNvSpPr/>
            <p:nvPr/>
          </p:nvSpPr>
          <p:spPr>
            <a:xfrm rot="342175">
              <a:off x="5696069" y="1556792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5696069" y="184482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ttangolo 30"/>
            <p:cNvSpPr/>
            <p:nvPr/>
          </p:nvSpPr>
          <p:spPr>
            <a:xfrm>
              <a:off x="5696069" y="2132856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31"/>
            <p:cNvSpPr/>
            <p:nvPr/>
          </p:nvSpPr>
          <p:spPr>
            <a:xfrm>
              <a:off x="5696069" y="2420888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5696069" y="2708920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5696069" y="2996952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5696069" y="3284984"/>
              <a:ext cx="72008" cy="2160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Ritardo 3"/>
            <p:cNvSpPr/>
            <p:nvPr/>
          </p:nvSpPr>
          <p:spPr>
            <a:xfrm rot="16200000">
              <a:off x="4795969" y="1880828"/>
              <a:ext cx="2592288" cy="648072"/>
            </a:xfrm>
            <a:prstGeom prst="flowChartDelay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ttangolo 4"/>
            <p:cNvSpPr/>
            <p:nvPr/>
          </p:nvSpPr>
          <p:spPr>
            <a:xfrm>
              <a:off x="5912093" y="2924944"/>
              <a:ext cx="36004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1" name="Gruppo 20"/>
          <p:cNvGrpSpPr/>
          <p:nvPr/>
        </p:nvGrpSpPr>
        <p:grpSpPr>
          <a:xfrm rot="13753067">
            <a:off x="4716237" y="476273"/>
            <a:ext cx="360040" cy="1877253"/>
            <a:chOff x="7668344" y="1191707"/>
            <a:chExt cx="360040" cy="1877253"/>
          </a:xfrm>
        </p:grpSpPr>
        <p:sp>
          <p:nvSpPr>
            <p:cNvPr id="7" name="Rettangolo 6"/>
            <p:cNvSpPr/>
            <p:nvPr/>
          </p:nvSpPr>
          <p:spPr>
            <a:xfrm>
              <a:off x="7740352" y="1916832"/>
              <a:ext cx="216024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9" name="Connettore 1 8"/>
            <p:cNvCxnSpPr>
              <a:stCxn id="7" idx="1"/>
            </p:cNvCxnSpPr>
            <p:nvPr/>
          </p:nvCxnSpPr>
          <p:spPr>
            <a:xfrm flipV="1">
              <a:off x="7740352" y="1268760"/>
              <a:ext cx="72008" cy="72008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>
              <a:endCxn id="7" idx="3"/>
            </p:cNvCxnSpPr>
            <p:nvPr/>
          </p:nvCxnSpPr>
          <p:spPr>
            <a:xfrm>
              <a:off x="7884368" y="1268760"/>
              <a:ext cx="72008" cy="72008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e 14"/>
            <p:cNvSpPr/>
            <p:nvPr/>
          </p:nvSpPr>
          <p:spPr>
            <a:xfrm flipH="1">
              <a:off x="7715135" y="1191707"/>
              <a:ext cx="259588" cy="149062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0" name="Gruppo 19"/>
            <p:cNvGrpSpPr/>
            <p:nvPr/>
          </p:nvGrpSpPr>
          <p:grpSpPr>
            <a:xfrm flipV="1">
              <a:off x="7740352" y="2204864"/>
              <a:ext cx="216024" cy="864096"/>
              <a:chOff x="7892752" y="1349152"/>
              <a:chExt cx="216024" cy="864096"/>
            </a:xfrm>
          </p:grpSpPr>
          <p:cxnSp>
            <p:nvCxnSpPr>
              <p:cNvPr id="17" name="Connettore 1 16"/>
              <p:cNvCxnSpPr>
                <a:stCxn id="16" idx="1"/>
              </p:cNvCxnSpPr>
              <p:nvPr/>
            </p:nvCxnSpPr>
            <p:spPr>
              <a:xfrm flipV="1">
                <a:off x="7892752" y="1421160"/>
                <a:ext cx="72008" cy="72008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>
                <a:endCxn id="16" idx="3"/>
              </p:cNvCxnSpPr>
              <p:nvPr/>
            </p:nvCxnSpPr>
            <p:spPr>
              <a:xfrm>
                <a:off x="8036768" y="1421160"/>
                <a:ext cx="72008" cy="72008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ttangolo 15"/>
              <p:cNvSpPr/>
              <p:nvPr/>
            </p:nvSpPr>
            <p:spPr>
              <a:xfrm>
                <a:off x="7892752" y="2069232"/>
                <a:ext cx="216024" cy="1440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/>
              <p:cNvSpPr/>
              <p:nvPr/>
            </p:nvSpPr>
            <p:spPr>
              <a:xfrm>
                <a:off x="7964760" y="1349152"/>
                <a:ext cx="72008" cy="144016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" name="Rettangolo 5"/>
            <p:cNvSpPr/>
            <p:nvPr/>
          </p:nvSpPr>
          <p:spPr>
            <a:xfrm>
              <a:off x="7668344" y="1988840"/>
              <a:ext cx="360040" cy="2880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3" name="Gruppo 142"/>
          <p:cNvGrpSpPr/>
          <p:nvPr/>
        </p:nvGrpSpPr>
        <p:grpSpPr>
          <a:xfrm>
            <a:off x="5796136" y="2780928"/>
            <a:ext cx="1224136" cy="1737358"/>
            <a:chOff x="4893734" y="3933056"/>
            <a:chExt cx="1877253" cy="2664296"/>
          </a:xfrm>
        </p:grpSpPr>
        <p:grpSp>
          <p:nvGrpSpPr>
            <p:cNvPr id="42" name="Gruppo 41"/>
            <p:cNvGrpSpPr/>
            <p:nvPr/>
          </p:nvGrpSpPr>
          <p:grpSpPr>
            <a:xfrm>
              <a:off x="5436096" y="3933056"/>
              <a:ext cx="792088" cy="2664296"/>
              <a:chOff x="5696069" y="836712"/>
              <a:chExt cx="792088" cy="2664296"/>
            </a:xfrm>
          </p:grpSpPr>
          <p:sp>
            <p:nvSpPr>
              <p:cNvPr id="43" name="Rettangolo 42"/>
              <p:cNvSpPr/>
              <p:nvPr/>
            </p:nvSpPr>
            <p:spPr>
              <a:xfrm rot="5400000">
                <a:off x="6056109" y="7647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Rettangolo 43"/>
              <p:cNvSpPr/>
              <p:nvPr/>
            </p:nvSpPr>
            <p:spPr>
              <a:xfrm rot="653097">
                <a:off x="5757522" y="12718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Rettangolo 44"/>
              <p:cNvSpPr/>
              <p:nvPr/>
            </p:nvSpPr>
            <p:spPr>
              <a:xfrm rot="1308869">
                <a:off x="5850639" y="983771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Rettangolo 45"/>
              <p:cNvSpPr/>
              <p:nvPr/>
            </p:nvSpPr>
            <p:spPr>
              <a:xfrm rot="20946903" flipH="1">
                <a:off x="6363890" y="127440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Rettangolo 46"/>
              <p:cNvSpPr/>
              <p:nvPr/>
            </p:nvSpPr>
            <p:spPr>
              <a:xfrm rot="20291131" flipH="1">
                <a:off x="6268992" y="1002448"/>
                <a:ext cx="66854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Rettangolo 47"/>
              <p:cNvSpPr/>
              <p:nvPr/>
            </p:nvSpPr>
            <p:spPr>
              <a:xfrm>
                <a:off x="641614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49" name="Rettangolo 48"/>
              <p:cNvSpPr/>
              <p:nvPr/>
            </p:nvSpPr>
            <p:spPr>
              <a:xfrm>
                <a:off x="641614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50" name="Rettangolo 49"/>
              <p:cNvSpPr/>
              <p:nvPr/>
            </p:nvSpPr>
            <p:spPr>
              <a:xfrm>
                <a:off x="641614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Rettangolo 50"/>
              <p:cNvSpPr/>
              <p:nvPr/>
            </p:nvSpPr>
            <p:spPr>
              <a:xfrm>
                <a:off x="641614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Rettangolo 51"/>
              <p:cNvSpPr/>
              <p:nvPr/>
            </p:nvSpPr>
            <p:spPr>
              <a:xfrm>
                <a:off x="641614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Rettangolo 52"/>
              <p:cNvSpPr/>
              <p:nvPr/>
            </p:nvSpPr>
            <p:spPr>
              <a:xfrm>
                <a:off x="641614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Rettangolo 53"/>
              <p:cNvSpPr/>
              <p:nvPr/>
            </p:nvSpPr>
            <p:spPr>
              <a:xfrm>
                <a:off x="641614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ettangolo 54"/>
              <p:cNvSpPr/>
              <p:nvPr/>
            </p:nvSpPr>
            <p:spPr>
              <a:xfrm rot="342175">
                <a:off x="569606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Rettangolo 55"/>
              <p:cNvSpPr/>
              <p:nvPr/>
            </p:nvSpPr>
            <p:spPr>
              <a:xfrm>
                <a:off x="569606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Rettangolo 56"/>
              <p:cNvSpPr/>
              <p:nvPr/>
            </p:nvSpPr>
            <p:spPr>
              <a:xfrm>
                <a:off x="569606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Rettangolo 57"/>
              <p:cNvSpPr/>
              <p:nvPr/>
            </p:nvSpPr>
            <p:spPr>
              <a:xfrm>
                <a:off x="569606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ettangolo 58"/>
              <p:cNvSpPr/>
              <p:nvPr/>
            </p:nvSpPr>
            <p:spPr>
              <a:xfrm>
                <a:off x="569606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Rettangolo 59"/>
              <p:cNvSpPr/>
              <p:nvPr/>
            </p:nvSpPr>
            <p:spPr>
              <a:xfrm>
                <a:off x="569606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Rettangolo 60"/>
              <p:cNvSpPr/>
              <p:nvPr/>
            </p:nvSpPr>
            <p:spPr>
              <a:xfrm>
                <a:off x="569606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2" name="Ritardo 61"/>
              <p:cNvSpPr/>
              <p:nvPr/>
            </p:nvSpPr>
            <p:spPr>
              <a:xfrm rot="16200000">
                <a:off x="4795969" y="1880828"/>
                <a:ext cx="2592288" cy="648072"/>
              </a:xfrm>
              <a:prstGeom prst="flowChartDelay">
                <a:avLst/>
              </a:prstGeom>
              <a:solidFill>
                <a:schemeClr val="bg1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3" name="Rettangolo 62"/>
              <p:cNvSpPr/>
              <p:nvPr/>
            </p:nvSpPr>
            <p:spPr>
              <a:xfrm>
                <a:off x="5912093" y="2924944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64" name="Gruppo 63"/>
            <p:cNvGrpSpPr/>
            <p:nvPr/>
          </p:nvGrpSpPr>
          <p:grpSpPr>
            <a:xfrm rot="16200000">
              <a:off x="5652341" y="3613173"/>
              <a:ext cx="360040" cy="1877253"/>
              <a:chOff x="7668344" y="1191707"/>
              <a:chExt cx="360040" cy="1877253"/>
            </a:xfrm>
          </p:grpSpPr>
          <p:sp>
            <p:nvSpPr>
              <p:cNvPr id="65" name="Rettangolo 64"/>
              <p:cNvSpPr/>
              <p:nvPr/>
            </p:nvSpPr>
            <p:spPr>
              <a:xfrm>
                <a:off x="7740352" y="1916832"/>
                <a:ext cx="21602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6" name="Connettore 1 65"/>
              <p:cNvCxnSpPr>
                <a:stCxn id="65" idx="1"/>
              </p:cNvCxnSpPr>
              <p:nvPr/>
            </p:nvCxnSpPr>
            <p:spPr>
              <a:xfrm flipV="1">
                <a:off x="7740352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1 66"/>
              <p:cNvCxnSpPr>
                <a:endCxn id="65" idx="3"/>
              </p:cNvCxnSpPr>
              <p:nvPr/>
            </p:nvCxnSpPr>
            <p:spPr>
              <a:xfrm>
                <a:off x="7884368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Ovale 67"/>
              <p:cNvSpPr/>
              <p:nvPr/>
            </p:nvSpPr>
            <p:spPr>
              <a:xfrm flipH="1">
                <a:off x="7715135" y="1191707"/>
                <a:ext cx="259588" cy="1490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69" name="Gruppo 19"/>
              <p:cNvGrpSpPr/>
              <p:nvPr/>
            </p:nvGrpSpPr>
            <p:grpSpPr>
              <a:xfrm flipV="1">
                <a:off x="7740352" y="2204864"/>
                <a:ext cx="216024" cy="864096"/>
                <a:chOff x="7892752" y="1349152"/>
                <a:chExt cx="216024" cy="864096"/>
              </a:xfrm>
            </p:grpSpPr>
            <p:cxnSp>
              <p:nvCxnSpPr>
                <p:cNvPr id="71" name="Connettore 1 70"/>
                <p:cNvCxnSpPr>
                  <a:stCxn id="73" idx="1"/>
                </p:cNvCxnSpPr>
                <p:nvPr/>
              </p:nvCxnSpPr>
              <p:spPr>
                <a:xfrm flipV="1">
                  <a:off x="7892752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ttore 1 71"/>
                <p:cNvCxnSpPr>
                  <a:endCxn id="73" idx="3"/>
                </p:cNvCxnSpPr>
                <p:nvPr/>
              </p:nvCxnSpPr>
              <p:spPr>
                <a:xfrm>
                  <a:off x="8036768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ttangolo 72"/>
                <p:cNvSpPr/>
                <p:nvPr/>
              </p:nvSpPr>
              <p:spPr>
                <a:xfrm>
                  <a:off x="7892752" y="2069232"/>
                  <a:ext cx="216024" cy="1440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4" name="Ovale 73"/>
                <p:cNvSpPr/>
                <p:nvPr/>
              </p:nvSpPr>
              <p:spPr>
                <a:xfrm>
                  <a:off x="7964760" y="1349152"/>
                  <a:ext cx="72008" cy="144016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70" name="Rettangolo 69"/>
              <p:cNvSpPr/>
              <p:nvPr/>
            </p:nvSpPr>
            <p:spPr>
              <a:xfrm>
                <a:off x="7668344" y="1988840"/>
                <a:ext cx="360040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42" name="Gruppo 141"/>
          <p:cNvGrpSpPr/>
          <p:nvPr/>
        </p:nvGrpSpPr>
        <p:grpSpPr>
          <a:xfrm>
            <a:off x="6156176" y="548680"/>
            <a:ext cx="477825" cy="1800200"/>
            <a:chOff x="7485580" y="444821"/>
            <a:chExt cx="792088" cy="2984179"/>
          </a:xfrm>
        </p:grpSpPr>
        <p:grpSp>
          <p:nvGrpSpPr>
            <p:cNvPr id="75" name="Gruppo 74"/>
            <p:cNvGrpSpPr/>
            <p:nvPr/>
          </p:nvGrpSpPr>
          <p:grpSpPr>
            <a:xfrm>
              <a:off x="7485580" y="764704"/>
              <a:ext cx="792088" cy="2664296"/>
              <a:chOff x="5696069" y="836712"/>
              <a:chExt cx="792088" cy="2664296"/>
            </a:xfrm>
          </p:grpSpPr>
          <p:sp>
            <p:nvSpPr>
              <p:cNvPr id="76" name="Rettangolo 75"/>
              <p:cNvSpPr/>
              <p:nvPr/>
            </p:nvSpPr>
            <p:spPr>
              <a:xfrm rot="5400000">
                <a:off x="6056109" y="7647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Rettangolo 76"/>
              <p:cNvSpPr/>
              <p:nvPr/>
            </p:nvSpPr>
            <p:spPr>
              <a:xfrm rot="653097">
                <a:off x="5757522" y="12718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Rettangolo 77"/>
              <p:cNvSpPr/>
              <p:nvPr/>
            </p:nvSpPr>
            <p:spPr>
              <a:xfrm rot="1308869">
                <a:off x="5850639" y="983771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9" name="Rettangolo 78"/>
              <p:cNvSpPr/>
              <p:nvPr/>
            </p:nvSpPr>
            <p:spPr>
              <a:xfrm rot="20946903" flipH="1">
                <a:off x="6363890" y="127440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0" name="Rettangolo 79"/>
              <p:cNvSpPr/>
              <p:nvPr/>
            </p:nvSpPr>
            <p:spPr>
              <a:xfrm rot="20291131" flipH="1">
                <a:off x="6268992" y="1002448"/>
                <a:ext cx="66854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Rettangolo 80"/>
              <p:cNvSpPr/>
              <p:nvPr/>
            </p:nvSpPr>
            <p:spPr>
              <a:xfrm>
                <a:off x="641614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82" name="Rettangolo 81"/>
              <p:cNvSpPr/>
              <p:nvPr/>
            </p:nvSpPr>
            <p:spPr>
              <a:xfrm>
                <a:off x="641614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83" name="Rettangolo 82"/>
              <p:cNvSpPr/>
              <p:nvPr/>
            </p:nvSpPr>
            <p:spPr>
              <a:xfrm>
                <a:off x="641614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Rettangolo 83"/>
              <p:cNvSpPr/>
              <p:nvPr/>
            </p:nvSpPr>
            <p:spPr>
              <a:xfrm>
                <a:off x="641614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Rettangolo 84"/>
              <p:cNvSpPr/>
              <p:nvPr/>
            </p:nvSpPr>
            <p:spPr>
              <a:xfrm>
                <a:off x="641614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Rettangolo 85"/>
              <p:cNvSpPr/>
              <p:nvPr/>
            </p:nvSpPr>
            <p:spPr>
              <a:xfrm>
                <a:off x="641614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Rettangolo 86"/>
              <p:cNvSpPr/>
              <p:nvPr/>
            </p:nvSpPr>
            <p:spPr>
              <a:xfrm>
                <a:off x="641614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Rettangolo 87"/>
              <p:cNvSpPr/>
              <p:nvPr/>
            </p:nvSpPr>
            <p:spPr>
              <a:xfrm rot="342175">
                <a:off x="569606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Rettangolo 88"/>
              <p:cNvSpPr/>
              <p:nvPr/>
            </p:nvSpPr>
            <p:spPr>
              <a:xfrm>
                <a:off x="569606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Rettangolo 89"/>
              <p:cNvSpPr/>
              <p:nvPr/>
            </p:nvSpPr>
            <p:spPr>
              <a:xfrm>
                <a:off x="569606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1" name="Rettangolo 90"/>
              <p:cNvSpPr/>
              <p:nvPr/>
            </p:nvSpPr>
            <p:spPr>
              <a:xfrm>
                <a:off x="569606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Rettangolo 91"/>
              <p:cNvSpPr/>
              <p:nvPr/>
            </p:nvSpPr>
            <p:spPr>
              <a:xfrm>
                <a:off x="569606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Rettangolo 92"/>
              <p:cNvSpPr/>
              <p:nvPr/>
            </p:nvSpPr>
            <p:spPr>
              <a:xfrm>
                <a:off x="569606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Rettangolo 93"/>
              <p:cNvSpPr/>
              <p:nvPr/>
            </p:nvSpPr>
            <p:spPr>
              <a:xfrm>
                <a:off x="569606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Ritardo 94"/>
              <p:cNvSpPr/>
              <p:nvPr/>
            </p:nvSpPr>
            <p:spPr>
              <a:xfrm rot="16200000">
                <a:off x="4795969" y="1880828"/>
                <a:ext cx="2592288" cy="648072"/>
              </a:xfrm>
              <a:prstGeom prst="flowChartDelay">
                <a:avLst/>
              </a:prstGeom>
              <a:solidFill>
                <a:schemeClr val="bg1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6" name="Rettangolo 95"/>
              <p:cNvSpPr/>
              <p:nvPr/>
            </p:nvSpPr>
            <p:spPr>
              <a:xfrm>
                <a:off x="5912093" y="2924944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7" name="Gruppo 96"/>
            <p:cNvGrpSpPr/>
            <p:nvPr/>
          </p:nvGrpSpPr>
          <p:grpSpPr>
            <a:xfrm>
              <a:off x="7701825" y="444821"/>
              <a:ext cx="360040" cy="1877253"/>
              <a:chOff x="7668344" y="1191707"/>
              <a:chExt cx="360040" cy="1877253"/>
            </a:xfrm>
          </p:grpSpPr>
          <p:sp>
            <p:nvSpPr>
              <p:cNvPr id="98" name="Rettangolo 97"/>
              <p:cNvSpPr/>
              <p:nvPr/>
            </p:nvSpPr>
            <p:spPr>
              <a:xfrm>
                <a:off x="7740352" y="1916832"/>
                <a:ext cx="21602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99" name="Connettore 1 98"/>
              <p:cNvCxnSpPr>
                <a:stCxn id="98" idx="1"/>
              </p:cNvCxnSpPr>
              <p:nvPr/>
            </p:nvCxnSpPr>
            <p:spPr>
              <a:xfrm flipV="1">
                <a:off x="7740352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ttore 1 99"/>
              <p:cNvCxnSpPr>
                <a:endCxn id="98" idx="3"/>
              </p:cNvCxnSpPr>
              <p:nvPr/>
            </p:nvCxnSpPr>
            <p:spPr>
              <a:xfrm>
                <a:off x="7884368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e 100"/>
              <p:cNvSpPr/>
              <p:nvPr/>
            </p:nvSpPr>
            <p:spPr>
              <a:xfrm flipH="1">
                <a:off x="7715135" y="1191707"/>
                <a:ext cx="259588" cy="1490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02" name="Gruppo 19"/>
              <p:cNvGrpSpPr/>
              <p:nvPr/>
            </p:nvGrpSpPr>
            <p:grpSpPr>
              <a:xfrm flipV="1">
                <a:off x="7740352" y="2204864"/>
                <a:ext cx="216024" cy="864096"/>
                <a:chOff x="7892752" y="1349152"/>
                <a:chExt cx="216024" cy="864096"/>
              </a:xfrm>
            </p:grpSpPr>
            <p:cxnSp>
              <p:nvCxnSpPr>
                <p:cNvPr id="104" name="Connettore 1 103"/>
                <p:cNvCxnSpPr>
                  <a:stCxn id="106" idx="1"/>
                </p:cNvCxnSpPr>
                <p:nvPr/>
              </p:nvCxnSpPr>
              <p:spPr>
                <a:xfrm flipV="1">
                  <a:off x="7892752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ttore 1 104"/>
                <p:cNvCxnSpPr>
                  <a:endCxn id="106" idx="3"/>
                </p:cNvCxnSpPr>
                <p:nvPr/>
              </p:nvCxnSpPr>
              <p:spPr>
                <a:xfrm>
                  <a:off x="8036768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Rettangolo 105"/>
                <p:cNvSpPr/>
                <p:nvPr/>
              </p:nvSpPr>
              <p:spPr>
                <a:xfrm>
                  <a:off x="7892752" y="2069232"/>
                  <a:ext cx="216024" cy="1440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7" name="Ovale 106"/>
                <p:cNvSpPr/>
                <p:nvPr/>
              </p:nvSpPr>
              <p:spPr>
                <a:xfrm>
                  <a:off x="7964760" y="1349152"/>
                  <a:ext cx="72008" cy="144016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03" name="Rettangolo 102"/>
              <p:cNvSpPr/>
              <p:nvPr/>
            </p:nvSpPr>
            <p:spPr>
              <a:xfrm>
                <a:off x="7668344" y="1988840"/>
                <a:ext cx="360040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41" name="Gruppo 140"/>
          <p:cNvGrpSpPr/>
          <p:nvPr/>
        </p:nvGrpSpPr>
        <p:grpSpPr>
          <a:xfrm>
            <a:off x="5796136" y="4797152"/>
            <a:ext cx="1268414" cy="1800200"/>
            <a:chOff x="6909958" y="4193704"/>
            <a:chExt cx="1877253" cy="2664296"/>
          </a:xfrm>
        </p:grpSpPr>
        <p:grpSp>
          <p:nvGrpSpPr>
            <p:cNvPr id="108" name="Gruppo 107"/>
            <p:cNvGrpSpPr/>
            <p:nvPr/>
          </p:nvGrpSpPr>
          <p:grpSpPr>
            <a:xfrm>
              <a:off x="7452320" y="4193704"/>
              <a:ext cx="792088" cy="2664296"/>
              <a:chOff x="5696069" y="836712"/>
              <a:chExt cx="792088" cy="2664296"/>
            </a:xfrm>
          </p:grpSpPr>
          <p:sp>
            <p:nvSpPr>
              <p:cNvPr id="109" name="Rettangolo 108"/>
              <p:cNvSpPr/>
              <p:nvPr/>
            </p:nvSpPr>
            <p:spPr>
              <a:xfrm rot="5400000">
                <a:off x="6056109" y="7647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0" name="Rettangolo 109"/>
              <p:cNvSpPr/>
              <p:nvPr/>
            </p:nvSpPr>
            <p:spPr>
              <a:xfrm rot="653097">
                <a:off x="5757522" y="127180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1" name="Rettangolo 110"/>
              <p:cNvSpPr/>
              <p:nvPr/>
            </p:nvSpPr>
            <p:spPr>
              <a:xfrm rot="1308869">
                <a:off x="5850639" y="983771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2" name="Rettangolo 111"/>
              <p:cNvSpPr/>
              <p:nvPr/>
            </p:nvSpPr>
            <p:spPr>
              <a:xfrm rot="20946903" flipH="1">
                <a:off x="6363890" y="127440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3" name="Rettangolo 112"/>
              <p:cNvSpPr/>
              <p:nvPr/>
            </p:nvSpPr>
            <p:spPr>
              <a:xfrm rot="20291131" flipH="1">
                <a:off x="6268992" y="1002448"/>
                <a:ext cx="66854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Rettangolo 113"/>
              <p:cNvSpPr/>
              <p:nvPr/>
            </p:nvSpPr>
            <p:spPr>
              <a:xfrm>
                <a:off x="641614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15" name="Rettangolo 114"/>
              <p:cNvSpPr/>
              <p:nvPr/>
            </p:nvSpPr>
            <p:spPr>
              <a:xfrm>
                <a:off x="641614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16" name="Rettangolo 115"/>
              <p:cNvSpPr/>
              <p:nvPr/>
            </p:nvSpPr>
            <p:spPr>
              <a:xfrm>
                <a:off x="641614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Rettangolo 116"/>
              <p:cNvSpPr/>
              <p:nvPr/>
            </p:nvSpPr>
            <p:spPr>
              <a:xfrm>
                <a:off x="641614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Rettangolo 117"/>
              <p:cNvSpPr/>
              <p:nvPr/>
            </p:nvSpPr>
            <p:spPr>
              <a:xfrm>
                <a:off x="641614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9" name="Rettangolo 118"/>
              <p:cNvSpPr/>
              <p:nvPr/>
            </p:nvSpPr>
            <p:spPr>
              <a:xfrm>
                <a:off x="641614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0" name="Rettangolo 119"/>
              <p:cNvSpPr/>
              <p:nvPr/>
            </p:nvSpPr>
            <p:spPr>
              <a:xfrm>
                <a:off x="641614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Rettangolo 120"/>
              <p:cNvSpPr/>
              <p:nvPr/>
            </p:nvSpPr>
            <p:spPr>
              <a:xfrm rot="342175">
                <a:off x="5696069" y="155679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Rettangolo 121"/>
              <p:cNvSpPr/>
              <p:nvPr/>
            </p:nvSpPr>
            <p:spPr>
              <a:xfrm>
                <a:off x="5696069" y="184482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3" name="Rettangolo 122"/>
              <p:cNvSpPr/>
              <p:nvPr/>
            </p:nvSpPr>
            <p:spPr>
              <a:xfrm>
                <a:off x="5696069" y="2132856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Rettangolo 123"/>
              <p:cNvSpPr/>
              <p:nvPr/>
            </p:nvSpPr>
            <p:spPr>
              <a:xfrm>
                <a:off x="5696069" y="2420888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5" name="Rettangolo 124"/>
              <p:cNvSpPr/>
              <p:nvPr/>
            </p:nvSpPr>
            <p:spPr>
              <a:xfrm>
                <a:off x="5696069" y="2708920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Rettangolo 125"/>
              <p:cNvSpPr/>
              <p:nvPr/>
            </p:nvSpPr>
            <p:spPr>
              <a:xfrm>
                <a:off x="5696069" y="2996952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7" name="Rettangolo 126"/>
              <p:cNvSpPr/>
              <p:nvPr/>
            </p:nvSpPr>
            <p:spPr>
              <a:xfrm>
                <a:off x="5696069" y="3284984"/>
                <a:ext cx="72008" cy="21602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Ritardo 127"/>
              <p:cNvSpPr/>
              <p:nvPr/>
            </p:nvSpPr>
            <p:spPr>
              <a:xfrm rot="16200000">
                <a:off x="4795969" y="1880828"/>
                <a:ext cx="2592288" cy="648072"/>
              </a:xfrm>
              <a:prstGeom prst="flowChartDelay">
                <a:avLst/>
              </a:prstGeom>
              <a:solidFill>
                <a:schemeClr val="bg1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Rettangolo 128"/>
              <p:cNvSpPr/>
              <p:nvPr/>
            </p:nvSpPr>
            <p:spPr>
              <a:xfrm>
                <a:off x="5912093" y="2924944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30" name="Gruppo 129"/>
            <p:cNvGrpSpPr/>
            <p:nvPr/>
          </p:nvGrpSpPr>
          <p:grpSpPr>
            <a:xfrm rot="5400000">
              <a:off x="7668565" y="3873821"/>
              <a:ext cx="360040" cy="1877253"/>
              <a:chOff x="7668344" y="1191707"/>
              <a:chExt cx="360040" cy="1877253"/>
            </a:xfrm>
          </p:grpSpPr>
          <p:sp>
            <p:nvSpPr>
              <p:cNvPr id="131" name="Rettangolo 130"/>
              <p:cNvSpPr/>
              <p:nvPr/>
            </p:nvSpPr>
            <p:spPr>
              <a:xfrm>
                <a:off x="7740352" y="1916832"/>
                <a:ext cx="21602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32" name="Connettore 1 131"/>
              <p:cNvCxnSpPr>
                <a:stCxn id="131" idx="1"/>
              </p:cNvCxnSpPr>
              <p:nvPr/>
            </p:nvCxnSpPr>
            <p:spPr>
              <a:xfrm flipV="1">
                <a:off x="7740352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ttore 1 132"/>
              <p:cNvCxnSpPr>
                <a:endCxn id="131" idx="3"/>
              </p:cNvCxnSpPr>
              <p:nvPr/>
            </p:nvCxnSpPr>
            <p:spPr>
              <a:xfrm>
                <a:off x="7884368" y="1268760"/>
                <a:ext cx="72008" cy="72008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Ovale 133"/>
              <p:cNvSpPr/>
              <p:nvPr/>
            </p:nvSpPr>
            <p:spPr>
              <a:xfrm flipH="1">
                <a:off x="7715135" y="1191707"/>
                <a:ext cx="259588" cy="149062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35" name="Gruppo 19"/>
              <p:cNvGrpSpPr/>
              <p:nvPr/>
            </p:nvGrpSpPr>
            <p:grpSpPr>
              <a:xfrm flipV="1">
                <a:off x="7740352" y="2204864"/>
                <a:ext cx="216024" cy="864096"/>
                <a:chOff x="7892752" y="1349152"/>
                <a:chExt cx="216024" cy="864096"/>
              </a:xfrm>
            </p:grpSpPr>
            <p:cxnSp>
              <p:nvCxnSpPr>
                <p:cNvPr id="137" name="Connettore 1 136"/>
                <p:cNvCxnSpPr>
                  <a:stCxn id="139" idx="1"/>
                </p:cNvCxnSpPr>
                <p:nvPr/>
              </p:nvCxnSpPr>
              <p:spPr>
                <a:xfrm flipV="1">
                  <a:off x="7892752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ttore 1 137"/>
                <p:cNvCxnSpPr>
                  <a:endCxn id="139" idx="3"/>
                </p:cNvCxnSpPr>
                <p:nvPr/>
              </p:nvCxnSpPr>
              <p:spPr>
                <a:xfrm>
                  <a:off x="8036768" y="1421160"/>
                  <a:ext cx="72008" cy="720080"/>
                </a:xfrm>
                <a:prstGeom prst="line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Rettangolo 138"/>
                <p:cNvSpPr/>
                <p:nvPr/>
              </p:nvSpPr>
              <p:spPr>
                <a:xfrm>
                  <a:off x="7892752" y="2069232"/>
                  <a:ext cx="216024" cy="14401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40" name="Ovale 139"/>
                <p:cNvSpPr/>
                <p:nvPr/>
              </p:nvSpPr>
              <p:spPr>
                <a:xfrm>
                  <a:off x="7964760" y="1349152"/>
                  <a:ext cx="72008" cy="144016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36" name="Rettangolo 135"/>
              <p:cNvSpPr/>
              <p:nvPr/>
            </p:nvSpPr>
            <p:spPr>
              <a:xfrm>
                <a:off x="7668344" y="1988840"/>
                <a:ext cx="360040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144" name="Ovale 143"/>
          <p:cNvSpPr/>
          <p:nvPr/>
        </p:nvSpPr>
        <p:spPr>
          <a:xfrm>
            <a:off x="7884368" y="98072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Ovale 144"/>
          <p:cNvSpPr/>
          <p:nvPr/>
        </p:nvSpPr>
        <p:spPr>
          <a:xfrm>
            <a:off x="7884368" y="126876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Ovale 145"/>
          <p:cNvSpPr/>
          <p:nvPr/>
        </p:nvSpPr>
        <p:spPr>
          <a:xfrm>
            <a:off x="7884368" y="155679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Ovale 146"/>
          <p:cNvSpPr/>
          <p:nvPr/>
        </p:nvSpPr>
        <p:spPr>
          <a:xfrm>
            <a:off x="7884368" y="33265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8" name="Ovale 147"/>
          <p:cNvSpPr/>
          <p:nvPr/>
        </p:nvSpPr>
        <p:spPr>
          <a:xfrm>
            <a:off x="7884368" y="62068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9" name="Ovale 148"/>
          <p:cNvSpPr/>
          <p:nvPr/>
        </p:nvSpPr>
        <p:spPr>
          <a:xfrm>
            <a:off x="7884368" y="1988840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0" name="Ovale 149"/>
          <p:cNvSpPr/>
          <p:nvPr/>
        </p:nvSpPr>
        <p:spPr>
          <a:xfrm>
            <a:off x="7884368" y="227687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Ovale 151"/>
          <p:cNvSpPr/>
          <p:nvPr/>
        </p:nvSpPr>
        <p:spPr>
          <a:xfrm>
            <a:off x="7884368" y="321297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3" name="Ovale 152"/>
          <p:cNvSpPr/>
          <p:nvPr/>
        </p:nvSpPr>
        <p:spPr>
          <a:xfrm>
            <a:off x="7884368" y="350100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4" name="Ovale 153"/>
          <p:cNvSpPr/>
          <p:nvPr/>
        </p:nvSpPr>
        <p:spPr>
          <a:xfrm>
            <a:off x="7884368" y="378904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Ovale 154"/>
          <p:cNvSpPr/>
          <p:nvPr/>
        </p:nvSpPr>
        <p:spPr>
          <a:xfrm>
            <a:off x="7524328" y="335699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6" name="Ovale 155"/>
          <p:cNvSpPr/>
          <p:nvPr/>
        </p:nvSpPr>
        <p:spPr>
          <a:xfrm>
            <a:off x="7524328" y="364502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7" name="Ovale 156"/>
          <p:cNvSpPr/>
          <p:nvPr/>
        </p:nvSpPr>
        <p:spPr>
          <a:xfrm>
            <a:off x="8244408" y="335699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8" name="Ovale 157"/>
          <p:cNvSpPr/>
          <p:nvPr/>
        </p:nvSpPr>
        <p:spPr>
          <a:xfrm>
            <a:off x="8244408" y="3645024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9" name="Ovale 158"/>
          <p:cNvSpPr/>
          <p:nvPr/>
        </p:nvSpPr>
        <p:spPr>
          <a:xfrm>
            <a:off x="7884368" y="53732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Ovale 159"/>
          <p:cNvSpPr/>
          <p:nvPr/>
        </p:nvSpPr>
        <p:spPr>
          <a:xfrm>
            <a:off x="7884368" y="56612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1" name="Ovale 160"/>
          <p:cNvSpPr/>
          <p:nvPr/>
        </p:nvSpPr>
        <p:spPr>
          <a:xfrm>
            <a:off x="7884368" y="594928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2" name="Ovale 161"/>
          <p:cNvSpPr/>
          <p:nvPr/>
        </p:nvSpPr>
        <p:spPr>
          <a:xfrm>
            <a:off x="8244408" y="551723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3" name="Ovale 162"/>
          <p:cNvSpPr/>
          <p:nvPr/>
        </p:nvSpPr>
        <p:spPr>
          <a:xfrm>
            <a:off x="8244408" y="580526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4" name="Ovale 163"/>
          <p:cNvSpPr/>
          <p:nvPr/>
        </p:nvSpPr>
        <p:spPr>
          <a:xfrm>
            <a:off x="7524328" y="551723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5" name="Ovale 164"/>
          <p:cNvSpPr/>
          <p:nvPr/>
        </p:nvSpPr>
        <p:spPr>
          <a:xfrm>
            <a:off x="7524328" y="5805264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CasellaDiTesto 165"/>
          <p:cNvSpPr txBox="1"/>
          <p:nvPr/>
        </p:nvSpPr>
        <p:spPr>
          <a:xfrm rot="16200000">
            <a:off x="6031286" y="2979567"/>
            <a:ext cx="5508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</a:rPr>
              <a:t>L’animazione mostra DOVE devono essere messi i fanali sulla draga, poi dall’esterno li vediamo sempre da 360°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67" name="Ovale 166"/>
          <p:cNvSpPr/>
          <p:nvPr/>
        </p:nvSpPr>
        <p:spPr>
          <a:xfrm>
            <a:off x="4788024" y="55256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Ovale 167"/>
          <p:cNvSpPr/>
          <p:nvPr/>
        </p:nvSpPr>
        <p:spPr>
          <a:xfrm>
            <a:off x="4788024" y="58136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Ovale 168"/>
          <p:cNvSpPr/>
          <p:nvPr/>
        </p:nvSpPr>
        <p:spPr>
          <a:xfrm>
            <a:off x="4788024" y="610168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0" name="Ovale 169"/>
          <p:cNvSpPr/>
          <p:nvPr/>
        </p:nvSpPr>
        <p:spPr>
          <a:xfrm>
            <a:off x="5148064" y="566963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1" name="Ovale 170"/>
          <p:cNvSpPr/>
          <p:nvPr/>
        </p:nvSpPr>
        <p:spPr>
          <a:xfrm>
            <a:off x="5148064" y="595766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2" name="Ovale 171"/>
          <p:cNvSpPr/>
          <p:nvPr/>
        </p:nvSpPr>
        <p:spPr>
          <a:xfrm>
            <a:off x="4427984" y="566963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3" name="Ovale 172"/>
          <p:cNvSpPr/>
          <p:nvPr/>
        </p:nvSpPr>
        <p:spPr>
          <a:xfrm>
            <a:off x="4427984" y="5957664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600000">
                                      <p:cBhvr>
                                        <p:cTn id="2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animBg="1"/>
      <p:bldP spid="151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179512" y="404664"/>
            <a:ext cx="3600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Una nave POSACAVI, in operazioni di POSA-CONTROLLO-LEVA è in movimento, quindi HA accesi i FANALI </a:t>
            </a:r>
            <a:r>
              <a:rPr lang="it-IT" sz="1600" dirty="0" err="1" smtClean="0"/>
              <a:t>DI</a:t>
            </a:r>
            <a:r>
              <a:rPr lang="it-IT" sz="1600" dirty="0" smtClean="0"/>
              <a:t> VIA</a:t>
            </a:r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endParaRPr lang="it-IT" sz="1600" dirty="0" smtClean="0"/>
          </a:p>
          <a:p>
            <a:pPr algn="just"/>
            <a:r>
              <a:rPr lang="it-IT" sz="1600" dirty="0" smtClean="0"/>
              <a:t>La Posacavi in foto ha un sistema di posa da poppa (da ambo i lati). Vedere l’animazione a lato</a:t>
            </a:r>
          </a:p>
          <a:p>
            <a:pPr algn="just"/>
            <a:r>
              <a:rPr lang="it-IT" sz="1600" dirty="0" smtClean="0"/>
              <a:t>Anche in questo caso i due Fanali VERDI di lato libero e i due Fanali ROSSI di lato ostruito, NON INDICANO quindi un lato della nave, ma solo la parte in cui le altre navi possono passare</a:t>
            </a:r>
          </a:p>
          <a:p>
            <a:pPr algn="ctr"/>
            <a:r>
              <a:rPr lang="it-IT" sz="2000" b="1" dirty="0" smtClean="0"/>
              <a:t>Vedere BENE l’esempio</a:t>
            </a:r>
            <a:endParaRPr lang="it-IT" sz="2000" b="1" dirty="0"/>
          </a:p>
        </p:txBody>
      </p:sp>
      <p:sp>
        <p:nvSpPr>
          <p:cNvPr id="3074" name="AutoShape 2" descr="IT - Prysmian costruisce la nave posacavi più grande al mondo si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384376" cy="84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po 15"/>
          <p:cNvGrpSpPr/>
          <p:nvPr/>
        </p:nvGrpSpPr>
        <p:grpSpPr>
          <a:xfrm>
            <a:off x="4283969" y="6885384"/>
            <a:ext cx="576066" cy="1827584"/>
            <a:chOff x="4788023" y="4365104"/>
            <a:chExt cx="648074" cy="3024336"/>
          </a:xfrm>
        </p:grpSpPr>
        <p:sp>
          <p:nvSpPr>
            <p:cNvPr id="12" name="Ritardo 11"/>
            <p:cNvSpPr/>
            <p:nvPr/>
          </p:nvSpPr>
          <p:spPr>
            <a:xfrm rot="16200000">
              <a:off x="3599892" y="5553236"/>
              <a:ext cx="3024336" cy="648072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4932040" y="5877272"/>
              <a:ext cx="360040" cy="9807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4788023" y="6677980"/>
              <a:ext cx="187222" cy="3600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5248874" y="6669360"/>
              <a:ext cx="187223" cy="3600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7" name="Rettangolo 16"/>
          <p:cNvSpPr/>
          <p:nvPr/>
        </p:nvSpPr>
        <p:spPr>
          <a:xfrm>
            <a:off x="4788024" y="8469560"/>
            <a:ext cx="72008" cy="662473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5536758" y="4293096"/>
            <a:ext cx="62241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5364088" y="1916832"/>
            <a:ext cx="309634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Posacavi - Lunghezza &gt; 50 metri </a:t>
            </a:r>
          </a:p>
          <a:p>
            <a:pPr algn="ctr"/>
            <a:r>
              <a:rPr lang="it-IT" sz="1200" dirty="0" smtClean="0"/>
              <a:t>Lato DRITTO – Lato OSTRUITO</a:t>
            </a:r>
            <a:endParaRPr lang="it-IT" sz="1200" dirty="0"/>
          </a:p>
        </p:txBody>
      </p:sp>
      <p:sp>
        <p:nvSpPr>
          <p:cNvPr id="20" name="Rettangolo 19"/>
          <p:cNvSpPr/>
          <p:nvPr/>
        </p:nvSpPr>
        <p:spPr>
          <a:xfrm>
            <a:off x="5508104" y="116632"/>
            <a:ext cx="2736304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6228184" y="26064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7236296" y="69269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7092280" y="1556792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5076056" y="2492896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5796136" y="263691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5796136" y="306896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5508104" y="393305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6084168" y="393305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6300192" y="134076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6300192" y="11247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5508104" y="371703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5508104" y="350100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6084168" y="3717032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4" name="Ovale 33"/>
          <p:cNvSpPr/>
          <p:nvPr/>
        </p:nvSpPr>
        <p:spPr>
          <a:xfrm>
            <a:off x="6084168" y="3501008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6660232" y="557064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6660232" y="76470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6660232" y="33265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5580112" y="293332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5580112" y="314096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5580112" y="270892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7777151" y="4293096"/>
            <a:ext cx="60612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42" name="Rettangolo 41"/>
          <p:cNvSpPr/>
          <p:nvPr/>
        </p:nvSpPr>
        <p:spPr>
          <a:xfrm>
            <a:off x="7308304" y="2492896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8028384" y="399403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/>
          <p:cNvSpPr/>
          <p:nvPr/>
        </p:nvSpPr>
        <p:spPr>
          <a:xfrm>
            <a:off x="8316416" y="371703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8316416" y="350100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/>
          <p:cNvSpPr/>
          <p:nvPr/>
        </p:nvSpPr>
        <p:spPr>
          <a:xfrm>
            <a:off x="7740352" y="3705999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Ovale 49"/>
          <p:cNvSpPr/>
          <p:nvPr/>
        </p:nvSpPr>
        <p:spPr>
          <a:xfrm>
            <a:off x="7740352" y="3489975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/>
          <p:cNvSpPr/>
          <p:nvPr/>
        </p:nvSpPr>
        <p:spPr>
          <a:xfrm>
            <a:off x="8100392" y="293332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Ovale 51"/>
          <p:cNvSpPr/>
          <p:nvPr/>
        </p:nvSpPr>
        <p:spPr>
          <a:xfrm>
            <a:off x="8100392" y="314096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52"/>
          <p:cNvSpPr/>
          <p:nvPr/>
        </p:nvSpPr>
        <p:spPr>
          <a:xfrm>
            <a:off x="8100392" y="270892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CasellaDiTesto 54"/>
          <p:cNvSpPr txBox="1"/>
          <p:nvPr/>
        </p:nvSpPr>
        <p:spPr>
          <a:xfrm>
            <a:off x="5796136" y="6525344"/>
            <a:ext cx="199593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Lato SINISTRO – Lato  LIBERO</a:t>
            </a:r>
            <a:endParaRPr lang="it-IT" sz="1200" dirty="0"/>
          </a:p>
        </p:txBody>
      </p:sp>
      <p:sp>
        <p:nvSpPr>
          <p:cNvPr id="56" name="Rettangolo 55"/>
          <p:cNvSpPr/>
          <p:nvPr/>
        </p:nvSpPr>
        <p:spPr>
          <a:xfrm>
            <a:off x="5508104" y="4736177"/>
            <a:ext cx="266429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e 56"/>
          <p:cNvSpPr/>
          <p:nvPr/>
        </p:nvSpPr>
        <p:spPr>
          <a:xfrm>
            <a:off x="7308304" y="4880193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e 57"/>
          <p:cNvSpPr/>
          <p:nvPr/>
        </p:nvSpPr>
        <p:spPr>
          <a:xfrm>
            <a:off x="6228184" y="5312241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/>
          <p:cNvSpPr/>
          <p:nvPr/>
        </p:nvSpPr>
        <p:spPr>
          <a:xfrm>
            <a:off x="6372200" y="616530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/>
          <p:cNvSpPr/>
          <p:nvPr/>
        </p:nvSpPr>
        <p:spPr>
          <a:xfrm>
            <a:off x="6876256" y="51655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Ovale 63"/>
          <p:cNvSpPr/>
          <p:nvPr/>
        </p:nvSpPr>
        <p:spPr>
          <a:xfrm>
            <a:off x="6876256" y="537321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Ovale 64"/>
          <p:cNvSpPr/>
          <p:nvPr/>
        </p:nvSpPr>
        <p:spPr>
          <a:xfrm>
            <a:off x="6876256" y="4941168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65"/>
          <p:cNvSpPr/>
          <p:nvPr/>
        </p:nvSpPr>
        <p:spPr>
          <a:xfrm>
            <a:off x="7164288" y="5877272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e 66"/>
          <p:cNvSpPr/>
          <p:nvPr/>
        </p:nvSpPr>
        <p:spPr>
          <a:xfrm>
            <a:off x="7164288" y="5661248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00382 -1.19676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9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-0.00381 -1.19375 " pathEditMode="relative" rAng="0" ptsTypes="AA">
                                      <p:cBhvr>
                                        <p:cTn id="21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504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/>
          <p:cNvSpPr/>
          <p:nvPr/>
        </p:nvSpPr>
        <p:spPr>
          <a:xfrm>
            <a:off x="539552" y="1185719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1115616" y="118571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827584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827584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107504" y="2564904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827584" y="305792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827584" y="327395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1835696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2411760" y="118571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2555776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2555776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3563888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4427984" y="1185719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4283968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4283968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5364088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6084168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6084168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6084168" y="1412776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1835696" y="2564904"/>
            <a:ext cx="2448272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2987824" y="305792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2987824" y="327395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2411760" y="35010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4499992" y="2564904"/>
            <a:ext cx="2448272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5652120" y="3057927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5652120" y="327395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5076056" y="3501008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6156176" y="3717032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35496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PRORA</a:t>
            </a:r>
            <a:endParaRPr lang="it-IT" sz="12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1763688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SINISTRA</a:t>
            </a:r>
            <a:endParaRPr lang="it-IT" sz="12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491880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DRITTA</a:t>
            </a:r>
            <a:endParaRPr lang="it-IT" sz="12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5302620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POPPA</a:t>
            </a:r>
            <a:endParaRPr lang="it-IT" sz="1200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107504" y="4366845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FERMA</a:t>
            </a:r>
          </a:p>
          <a:p>
            <a:pPr algn="ctr"/>
            <a:r>
              <a:rPr lang="it-IT" sz="1200" dirty="0" smtClean="0"/>
              <a:t>DA QUALSIASI LATO</a:t>
            </a:r>
            <a:endParaRPr lang="it-IT" sz="1200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2109008" y="4365104"/>
            <a:ext cx="1912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ARENATA/INCAGLIATA</a:t>
            </a:r>
          </a:p>
          <a:p>
            <a:pPr algn="ctr"/>
            <a:r>
              <a:rPr lang="it-IT" sz="1200" dirty="0" smtClean="0"/>
              <a:t>MINORE </a:t>
            </a:r>
            <a:r>
              <a:rPr lang="it-IT" sz="1200" dirty="0" err="1" smtClean="0"/>
              <a:t>DI</a:t>
            </a:r>
            <a:r>
              <a:rPr lang="it-IT" sz="1200" dirty="0" smtClean="0"/>
              <a:t> 50 METRI</a:t>
            </a:r>
          </a:p>
          <a:p>
            <a:pPr algn="ctr"/>
            <a:r>
              <a:rPr lang="it-IT" sz="1200" dirty="0" err="1" smtClean="0"/>
              <a:t>DI</a:t>
            </a:r>
            <a:r>
              <a:rPr lang="it-IT" sz="1200" dirty="0" smtClean="0"/>
              <a:t> LATO</a:t>
            </a:r>
            <a:endParaRPr lang="it-IT" sz="1200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4499992" y="4365104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Nave ARENATA/INCAGLIATA</a:t>
            </a:r>
          </a:p>
          <a:p>
            <a:pPr algn="ctr"/>
            <a:r>
              <a:rPr lang="it-IT" sz="1200" dirty="0" smtClean="0"/>
              <a:t>MAGGIORE </a:t>
            </a:r>
            <a:r>
              <a:rPr lang="it-IT" sz="1200" dirty="0" err="1" smtClean="0"/>
              <a:t>DI</a:t>
            </a:r>
            <a:r>
              <a:rPr lang="it-IT" sz="1200" dirty="0" smtClean="0"/>
              <a:t> 50 METRI</a:t>
            </a:r>
          </a:p>
          <a:p>
            <a:pPr algn="ctr"/>
            <a:r>
              <a:rPr lang="it-IT" sz="1200" dirty="0" smtClean="0"/>
              <a:t>MINORE </a:t>
            </a:r>
            <a:r>
              <a:rPr lang="it-IT" sz="1200" dirty="0" err="1" smtClean="0"/>
              <a:t>DI</a:t>
            </a:r>
            <a:r>
              <a:rPr lang="it-IT" sz="1200" dirty="0" smtClean="0"/>
              <a:t> 200 METRI</a:t>
            </a:r>
          </a:p>
          <a:p>
            <a:pPr algn="ctr"/>
            <a:r>
              <a:rPr lang="it-IT" sz="1200" dirty="0" smtClean="0"/>
              <a:t>LATO SINISTRO</a:t>
            </a:r>
          </a:p>
          <a:p>
            <a:pPr algn="ctr"/>
            <a:r>
              <a:rPr lang="it-IT" sz="1200" dirty="0" smtClean="0"/>
              <a:t>(perché IL FANALE BIANCO più alto deve essere posizionato a prua</a:t>
            </a:r>
            <a:endParaRPr lang="it-IT" sz="1200" dirty="0"/>
          </a:p>
        </p:txBody>
      </p:sp>
      <p:sp>
        <p:nvSpPr>
          <p:cNvPr id="43" name="Figura a mano libera 42"/>
          <p:cNvSpPr/>
          <p:nvPr/>
        </p:nvSpPr>
        <p:spPr>
          <a:xfrm>
            <a:off x="2986269" y="5081286"/>
            <a:ext cx="2305812" cy="1348451"/>
          </a:xfrm>
          <a:custGeom>
            <a:avLst/>
            <a:gdLst>
              <a:gd name="connsiteX0" fmla="*/ 0 w 3356659"/>
              <a:gd name="connsiteY0" fmla="*/ 0 h 1348451"/>
              <a:gd name="connsiteX1" fmla="*/ 1273216 w 3356659"/>
              <a:gd name="connsiteY1" fmla="*/ 1134319 h 1348451"/>
              <a:gd name="connsiteX2" fmla="*/ 3356659 w 3356659"/>
              <a:gd name="connsiteY2" fmla="*/ 1284790 h 134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6659" h="1348451">
                <a:moveTo>
                  <a:pt x="0" y="0"/>
                </a:moveTo>
                <a:cubicBezTo>
                  <a:pt x="356886" y="460093"/>
                  <a:pt x="713773" y="920187"/>
                  <a:pt x="1273216" y="1134319"/>
                </a:cubicBezTo>
                <a:cubicBezTo>
                  <a:pt x="1832659" y="1348451"/>
                  <a:pt x="2594659" y="1316620"/>
                  <a:pt x="3356659" y="128479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5292080" y="5657671"/>
            <a:ext cx="2915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Attenzione!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Questa configurazione, a seconda del punto di vista, potrebbe </a:t>
            </a:r>
            <a:r>
              <a:rPr lang="it-IT" b="1" dirty="0" err="1" smtClean="0">
                <a:solidFill>
                  <a:srgbClr val="FF0000"/>
                </a:solidFill>
              </a:rPr>
              <a:t>essere…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5" name="Figura a mano libera 44"/>
          <p:cNvSpPr/>
          <p:nvPr/>
        </p:nvSpPr>
        <p:spPr>
          <a:xfrm rot="3230499">
            <a:off x="7779389" y="4893683"/>
            <a:ext cx="517886" cy="1251536"/>
          </a:xfrm>
          <a:custGeom>
            <a:avLst/>
            <a:gdLst>
              <a:gd name="connsiteX0" fmla="*/ 855023 w 1223158"/>
              <a:gd name="connsiteY0" fmla="*/ 4203864 h 4203864"/>
              <a:gd name="connsiteX1" fmla="*/ 1080654 w 1223158"/>
              <a:gd name="connsiteY1" fmla="*/ 1330036 h 4203864"/>
              <a:gd name="connsiteX2" fmla="*/ 0 w 1223158"/>
              <a:gd name="connsiteY2" fmla="*/ 0 h 420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158" h="4203864">
                <a:moveTo>
                  <a:pt x="855023" y="4203864"/>
                </a:moveTo>
                <a:cubicBezTo>
                  <a:pt x="1039090" y="3117272"/>
                  <a:pt x="1223158" y="2030680"/>
                  <a:pt x="1080654" y="1330036"/>
                </a:cubicBezTo>
                <a:cubicBezTo>
                  <a:pt x="938150" y="629392"/>
                  <a:pt x="469075" y="314696"/>
                  <a:pt x="0" y="0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CasellaDiTesto 45"/>
          <p:cNvSpPr txBox="1"/>
          <p:nvPr/>
        </p:nvSpPr>
        <p:spPr>
          <a:xfrm>
            <a:off x="7487817" y="404664"/>
            <a:ext cx="165618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Anche se il fanale di coronamento dovrebbe essere più basso rispetto al fanale di incaglio.</a:t>
            </a:r>
          </a:p>
          <a:p>
            <a:pPr algn="ctr"/>
            <a:endParaRPr lang="it-IT" sz="1400" b="1" dirty="0" smtClean="0"/>
          </a:p>
          <a:p>
            <a:pPr algn="ctr"/>
            <a:r>
              <a:rPr lang="it-IT" sz="1400" b="1" dirty="0" smtClean="0"/>
              <a:t>Poi basta muoversi di qualche grado per notare se ci sia o meno un disallineamento</a:t>
            </a:r>
            <a:endParaRPr lang="it-IT" sz="1400" b="1" dirty="0"/>
          </a:p>
        </p:txBody>
      </p:sp>
      <p:sp>
        <p:nvSpPr>
          <p:cNvPr id="47" name="Rettangolo 46"/>
          <p:cNvSpPr/>
          <p:nvPr/>
        </p:nvSpPr>
        <p:spPr>
          <a:xfrm>
            <a:off x="7524328" y="3140968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8244408" y="363399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/>
          <p:cNvSpPr/>
          <p:nvPr/>
        </p:nvSpPr>
        <p:spPr>
          <a:xfrm>
            <a:off x="8244408" y="385001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Ovale 49"/>
          <p:cNvSpPr/>
          <p:nvPr/>
        </p:nvSpPr>
        <p:spPr>
          <a:xfrm>
            <a:off x="8244408" y="4149080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Figura a mano libera 50"/>
          <p:cNvSpPr/>
          <p:nvPr/>
        </p:nvSpPr>
        <p:spPr>
          <a:xfrm>
            <a:off x="6958940" y="1258784"/>
            <a:ext cx="534390" cy="1805050"/>
          </a:xfrm>
          <a:custGeom>
            <a:avLst/>
            <a:gdLst>
              <a:gd name="connsiteX0" fmla="*/ 534390 w 534390"/>
              <a:gd name="connsiteY0" fmla="*/ 1805050 h 1805050"/>
              <a:gd name="connsiteX1" fmla="*/ 285008 w 534390"/>
              <a:gd name="connsiteY1" fmla="*/ 985652 h 1805050"/>
              <a:gd name="connsiteX2" fmla="*/ 285008 w 534390"/>
              <a:gd name="connsiteY2" fmla="*/ 285008 h 1805050"/>
              <a:gd name="connsiteX3" fmla="*/ 0 w 534390"/>
              <a:gd name="connsiteY3" fmla="*/ 0 h 18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390" h="1805050">
                <a:moveTo>
                  <a:pt x="534390" y="1805050"/>
                </a:moveTo>
                <a:cubicBezTo>
                  <a:pt x="430481" y="1522021"/>
                  <a:pt x="326572" y="1238992"/>
                  <a:pt x="285008" y="985652"/>
                </a:cubicBezTo>
                <a:cubicBezTo>
                  <a:pt x="243444" y="732312"/>
                  <a:pt x="332509" y="449283"/>
                  <a:pt x="285008" y="285008"/>
                </a:cubicBezTo>
                <a:cubicBezTo>
                  <a:pt x="237507" y="120733"/>
                  <a:pt x="118753" y="60366"/>
                  <a:pt x="0" y="0"/>
                </a:cubicBezTo>
              </a:path>
            </a:pathLst>
          </a:cu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1" grpId="0"/>
      <p:bldP spid="42" grpId="0"/>
      <p:bldP spid="43" grpId="0" animBg="1"/>
      <p:bldP spid="44" grpId="0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/>
          <p:cNvSpPr/>
          <p:nvPr/>
        </p:nvSpPr>
        <p:spPr>
          <a:xfrm>
            <a:off x="899592" y="118571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1043608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1043608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51520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SINISTRA</a:t>
            </a:r>
            <a:endParaRPr lang="it-IT" sz="1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907704" y="116632"/>
            <a:ext cx="1296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Se ci muoviamo leggermente e cambiamo il nostro punto di vista </a:t>
            </a:r>
            <a:r>
              <a:rPr lang="it-IT" sz="1200" b="1" dirty="0" err="1" smtClean="0"/>
              <a:t>DI</a:t>
            </a:r>
            <a:r>
              <a:rPr lang="it-IT" sz="1200" b="1" dirty="0" smtClean="0"/>
              <a:t> POCHI GRADI, tale configurazione potrebbe </a:t>
            </a:r>
            <a:r>
              <a:rPr lang="it-IT" sz="1200" b="1" dirty="0" err="1" smtClean="0"/>
              <a:t>diventare…</a:t>
            </a:r>
            <a:endParaRPr lang="it-IT" sz="1200" b="1" dirty="0"/>
          </a:p>
        </p:txBody>
      </p:sp>
      <p:sp>
        <p:nvSpPr>
          <p:cNvPr id="8" name="Rettangolo 7"/>
          <p:cNvSpPr/>
          <p:nvPr/>
        </p:nvSpPr>
        <p:spPr>
          <a:xfrm>
            <a:off x="3347864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4067944" y="118571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4067944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067944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3275856" y="1916832"/>
            <a:ext cx="157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/>
              <a:t>Nave che non governa</a:t>
            </a:r>
          </a:p>
          <a:p>
            <a:pPr algn="ctr"/>
            <a:r>
              <a:rPr lang="it-IT" sz="1200" dirty="0" smtClean="0"/>
              <a:t>Con abbrivio</a:t>
            </a:r>
          </a:p>
          <a:p>
            <a:pPr algn="ctr"/>
            <a:r>
              <a:rPr lang="it-IT" sz="1200" dirty="0" smtClean="0"/>
              <a:t>SINISTRA</a:t>
            </a:r>
            <a:endParaRPr lang="it-IT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932040" y="76470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Molto simile </a:t>
            </a:r>
            <a:r>
              <a:rPr lang="it-IT" sz="1200" b="1" dirty="0" err="1" smtClean="0"/>
              <a:t>a…</a:t>
            </a:r>
            <a:endParaRPr lang="it-IT" sz="1200" b="1" dirty="0"/>
          </a:p>
        </p:txBody>
      </p:sp>
      <p:sp>
        <p:nvSpPr>
          <p:cNvPr id="14" name="Rettangolo 13"/>
          <p:cNvSpPr/>
          <p:nvPr/>
        </p:nvSpPr>
        <p:spPr>
          <a:xfrm>
            <a:off x="5796136" y="116632"/>
            <a:ext cx="1512168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6516216" y="105273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6516216" y="609655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6516216" y="825679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5796136" y="1916832"/>
            <a:ext cx="1515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Nave vincolata dalla propria immersione FERMA</a:t>
            </a:r>
            <a:endParaRPr lang="it-IT" sz="12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487817" y="116632"/>
            <a:ext cx="165618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Anche se il fanale laterale dovrebbe essere più basso rispetto ai fanali di non governo.</a:t>
            </a:r>
          </a:p>
          <a:p>
            <a:pPr algn="ctr"/>
            <a:endParaRPr lang="it-IT" sz="1400" b="1" dirty="0" smtClean="0"/>
          </a:p>
          <a:p>
            <a:pPr algn="ctr"/>
            <a:r>
              <a:rPr lang="it-IT" sz="1400" b="1" dirty="0" smtClean="0"/>
              <a:t>Poi basta muoversi di qualche grado per notare se ci sia o meno un disallineamento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848</Words>
  <Application>Microsoft Office PowerPoint</Application>
  <PresentationFormat>Presentazione su schermo (4:3)</PresentationFormat>
  <Paragraphs>134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DUBBI  (leciti)  sui fanali delle NAVI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123</cp:revision>
  <dcterms:created xsi:type="dcterms:W3CDTF">2020-08-12T14:09:51Z</dcterms:created>
  <dcterms:modified xsi:type="dcterms:W3CDTF">2020-08-14T08:28:22Z</dcterms:modified>
</cp:coreProperties>
</file>