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C8DDA-276F-43E2-9335-0D4A6A357B4F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97565-5B72-4426-A451-1439F2C37FBB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3195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I Segnali ACUSTICI</a:t>
            </a:r>
            <a:endParaRPr lang="it-IT" sz="32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" y="764704"/>
            <a:ext cx="363589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/>
            <a:r>
              <a:rPr lang="it-IT" sz="1600" dirty="0" smtClean="0"/>
              <a:t>Il segnale acustico è più </a:t>
            </a:r>
            <a:r>
              <a:rPr lang="it-IT" sz="1600" b="1" dirty="0" smtClean="0"/>
              <a:t>veloce, breve ed immediato</a:t>
            </a:r>
            <a:r>
              <a:rPr lang="it-IT" sz="1600" dirty="0" smtClean="0"/>
              <a:t> di una bandiera a riva o una comunicazione via radio. </a:t>
            </a:r>
          </a:p>
          <a:p>
            <a:pPr indent="358775" algn="just"/>
            <a:endParaRPr lang="it-IT" sz="1600" dirty="0" smtClean="0"/>
          </a:p>
          <a:p>
            <a:pPr indent="358775" algn="just"/>
            <a:r>
              <a:rPr lang="it-IT" sz="1600" dirty="0" smtClean="0"/>
              <a:t>Per questo motivo </a:t>
            </a:r>
            <a:r>
              <a:rPr lang="it-IT" sz="1600" b="1" dirty="0" smtClean="0"/>
              <a:t>si usa spesso </a:t>
            </a:r>
            <a:r>
              <a:rPr lang="it-IT" sz="1600" dirty="0" smtClean="0"/>
              <a:t>segnalare le proprie manovre con suoni emessi da </a:t>
            </a:r>
            <a:r>
              <a:rPr lang="it-IT" sz="1600" b="1" dirty="0" smtClean="0"/>
              <a:t>sirene, fischi, campane, gong, </a:t>
            </a:r>
            <a:r>
              <a:rPr lang="it-IT" sz="1600" dirty="0" smtClean="0"/>
              <a:t>come previsto dal Codice della Navigazione (Int. </a:t>
            </a:r>
            <a:r>
              <a:rPr lang="it-IT" sz="1600" dirty="0" err="1" smtClean="0"/>
              <a:t>COL.REGs</a:t>
            </a:r>
            <a:r>
              <a:rPr lang="it-IT" sz="1600" dirty="0" smtClean="0"/>
              <a:t> 72). </a:t>
            </a:r>
          </a:p>
          <a:p>
            <a:pPr indent="358775" algn="just"/>
            <a:endParaRPr lang="it-IT" sz="1600" dirty="0" smtClean="0"/>
          </a:p>
          <a:p>
            <a:pPr indent="358775" algn="just"/>
            <a:r>
              <a:rPr lang="it-IT" sz="1600" dirty="0" smtClean="0"/>
              <a:t>I segnali acustici si usano </a:t>
            </a:r>
            <a:r>
              <a:rPr lang="it-IT" sz="1600" b="1" u="sng" dirty="0" smtClean="0"/>
              <a:t>in mare aperto</a:t>
            </a:r>
            <a:r>
              <a:rPr lang="it-IT" sz="1600" dirty="0" smtClean="0"/>
              <a:t> per </a:t>
            </a:r>
            <a:r>
              <a:rPr lang="it-IT" sz="1600" b="1" dirty="0" smtClean="0"/>
              <a:t>comunicare una manovra</a:t>
            </a:r>
            <a:r>
              <a:rPr lang="it-IT" sz="1600" dirty="0" smtClean="0"/>
              <a:t>, </a:t>
            </a:r>
            <a:r>
              <a:rPr lang="it-IT" sz="1600" b="1" u="sng" dirty="0" smtClean="0"/>
              <a:t>in un canale</a:t>
            </a:r>
            <a:r>
              <a:rPr lang="it-IT" sz="1600" dirty="0" smtClean="0"/>
              <a:t> per </a:t>
            </a:r>
            <a:r>
              <a:rPr lang="it-IT" sz="1600" b="1" dirty="0" smtClean="0"/>
              <a:t>comunicare una intenzione di sorpasso</a:t>
            </a:r>
            <a:r>
              <a:rPr lang="it-IT" sz="1600" dirty="0" smtClean="0"/>
              <a:t> (</a:t>
            </a:r>
            <a:r>
              <a:rPr lang="it-IT" sz="1600" dirty="0" err="1" smtClean="0"/>
              <a:t>overtaking</a:t>
            </a:r>
            <a:r>
              <a:rPr lang="it-IT" sz="1600" dirty="0" smtClean="0"/>
              <a:t>),  </a:t>
            </a:r>
            <a:r>
              <a:rPr lang="it-IT" sz="1600" b="1" u="sng" dirty="0" smtClean="0"/>
              <a:t>in presenza di nebbia</a:t>
            </a:r>
            <a:r>
              <a:rPr lang="it-IT" sz="1600" dirty="0" smtClean="0"/>
              <a:t> (mancanza di visibilità) per </a:t>
            </a:r>
            <a:r>
              <a:rPr lang="it-IT" sz="1600" b="1" dirty="0" smtClean="0"/>
              <a:t>segnalare la propria presenza</a:t>
            </a:r>
            <a:r>
              <a:rPr lang="it-IT" sz="1600" dirty="0" smtClean="0"/>
              <a:t> ed il </a:t>
            </a:r>
            <a:r>
              <a:rPr lang="it-IT" sz="1600" b="1" dirty="0" smtClean="0"/>
              <a:t>proprio stato</a:t>
            </a:r>
            <a:r>
              <a:rPr lang="it-IT" sz="1600" dirty="0" smtClean="0"/>
              <a:t>.</a:t>
            </a:r>
            <a:endParaRPr lang="it-IT" sz="1600" dirty="0"/>
          </a:p>
        </p:txBody>
      </p:sp>
      <p:sp>
        <p:nvSpPr>
          <p:cNvPr id="24" name="Rettangolo 23"/>
          <p:cNvSpPr/>
          <p:nvPr/>
        </p:nvSpPr>
        <p:spPr>
          <a:xfrm>
            <a:off x="179512" y="5157192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611560" y="5157192"/>
            <a:ext cx="2586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Fischio </a:t>
            </a:r>
            <a:r>
              <a:rPr lang="it-IT" sz="1400" b="1" dirty="0" smtClean="0"/>
              <a:t>BREVE  (da 1 a 2 secondi)</a:t>
            </a:r>
            <a:endParaRPr lang="it-IT" sz="1400" b="1" dirty="0"/>
          </a:p>
        </p:txBody>
      </p:sp>
      <p:sp>
        <p:nvSpPr>
          <p:cNvPr id="26" name="Rettangolo 25"/>
          <p:cNvSpPr/>
          <p:nvPr/>
        </p:nvSpPr>
        <p:spPr>
          <a:xfrm>
            <a:off x="179512" y="5651956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997464" y="5651956"/>
            <a:ext cx="2604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Fischio </a:t>
            </a:r>
            <a:r>
              <a:rPr lang="it-IT" sz="1400" b="1" dirty="0" smtClean="0"/>
              <a:t>LUNGO </a:t>
            </a:r>
            <a:r>
              <a:rPr lang="it-IT" sz="1400" b="1" dirty="0" smtClean="0"/>
              <a:t>(da 4 a 6 secondi)</a:t>
            </a:r>
          </a:p>
        </p:txBody>
      </p:sp>
      <p:sp>
        <p:nvSpPr>
          <p:cNvPr id="70" name="CasellaDiTesto 69"/>
          <p:cNvSpPr txBox="1"/>
          <p:nvPr/>
        </p:nvSpPr>
        <p:spPr>
          <a:xfrm>
            <a:off x="4824536" y="4462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/>
              <a:t>IN MARE APERTO</a:t>
            </a:r>
            <a:endParaRPr lang="it-IT" sz="3200" b="1" dirty="0"/>
          </a:p>
        </p:txBody>
      </p:sp>
      <p:sp>
        <p:nvSpPr>
          <p:cNvPr id="71" name="Rettangolo 70"/>
          <p:cNvSpPr/>
          <p:nvPr/>
        </p:nvSpPr>
        <p:spPr>
          <a:xfrm>
            <a:off x="4464496" y="836712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CasellaDiTesto 71"/>
          <p:cNvSpPr txBox="1"/>
          <p:nvPr/>
        </p:nvSpPr>
        <p:spPr>
          <a:xfrm>
            <a:off x="4896544" y="692696"/>
            <a:ext cx="1977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1 Fischio BREVE </a:t>
            </a:r>
          </a:p>
          <a:p>
            <a:pPr algn="ctr"/>
            <a:r>
              <a:rPr lang="it-IT" sz="1400" dirty="0" smtClean="0"/>
              <a:t>Sto accostando a DRITTA</a:t>
            </a:r>
            <a:endParaRPr lang="it-IT" sz="1400" dirty="0"/>
          </a:p>
        </p:txBody>
      </p:sp>
      <p:sp>
        <p:nvSpPr>
          <p:cNvPr id="73" name="Rettangolo 72"/>
          <p:cNvSpPr/>
          <p:nvPr/>
        </p:nvSpPr>
        <p:spPr>
          <a:xfrm>
            <a:off x="4464496" y="1393612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CasellaDiTesto 73"/>
          <p:cNvSpPr txBox="1"/>
          <p:nvPr/>
        </p:nvSpPr>
        <p:spPr>
          <a:xfrm>
            <a:off x="5400600" y="1321604"/>
            <a:ext cx="2112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2 Fischi BREVI </a:t>
            </a:r>
          </a:p>
          <a:p>
            <a:pPr algn="ctr"/>
            <a:r>
              <a:rPr lang="it-IT" sz="1400" dirty="0" smtClean="0"/>
              <a:t>Sto accostando a SINISTRA</a:t>
            </a:r>
            <a:endParaRPr lang="it-IT" sz="1400" dirty="0"/>
          </a:p>
        </p:txBody>
      </p:sp>
      <p:sp>
        <p:nvSpPr>
          <p:cNvPr id="75" name="Rettangolo 74"/>
          <p:cNvSpPr/>
          <p:nvPr/>
        </p:nvSpPr>
        <p:spPr>
          <a:xfrm>
            <a:off x="4968552" y="1393612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Rettangolo 75"/>
          <p:cNvSpPr/>
          <p:nvPr/>
        </p:nvSpPr>
        <p:spPr>
          <a:xfrm>
            <a:off x="4464496" y="1988840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>
            <a:off x="5923728" y="1916832"/>
            <a:ext cx="1853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3 Fischi BREVI </a:t>
            </a:r>
          </a:p>
          <a:p>
            <a:pPr algn="ctr"/>
            <a:r>
              <a:rPr lang="it-IT" sz="1400" dirty="0" smtClean="0"/>
              <a:t>Sto andando INDIETRO</a:t>
            </a:r>
            <a:endParaRPr lang="it-IT" sz="1400" dirty="0"/>
          </a:p>
        </p:txBody>
      </p:sp>
      <p:sp>
        <p:nvSpPr>
          <p:cNvPr id="78" name="Rettangolo 77"/>
          <p:cNvSpPr/>
          <p:nvPr/>
        </p:nvSpPr>
        <p:spPr>
          <a:xfrm>
            <a:off x="4968552" y="1988840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Rettangolo 78"/>
          <p:cNvSpPr/>
          <p:nvPr/>
        </p:nvSpPr>
        <p:spPr>
          <a:xfrm>
            <a:off x="5472608" y="1988840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Rettangolo 79"/>
          <p:cNvSpPr/>
          <p:nvPr/>
        </p:nvSpPr>
        <p:spPr>
          <a:xfrm>
            <a:off x="4464496" y="2617748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>
            <a:off x="6768752" y="2420888"/>
            <a:ext cx="16629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5 Fischi BREVI </a:t>
            </a:r>
          </a:p>
          <a:p>
            <a:pPr algn="ctr"/>
            <a:r>
              <a:rPr lang="it-IT" sz="1400" dirty="0" smtClean="0"/>
              <a:t>Non capisco la vostra manovra</a:t>
            </a:r>
            <a:endParaRPr lang="it-IT" sz="1400" dirty="0"/>
          </a:p>
        </p:txBody>
      </p:sp>
      <p:sp>
        <p:nvSpPr>
          <p:cNvPr id="82" name="Rettangolo 81"/>
          <p:cNvSpPr/>
          <p:nvPr/>
        </p:nvSpPr>
        <p:spPr>
          <a:xfrm>
            <a:off x="4968552" y="2617748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3" name="Rettangolo 82"/>
          <p:cNvSpPr/>
          <p:nvPr/>
        </p:nvSpPr>
        <p:spPr>
          <a:xfrm>
            <a:off x="5472608" y="2617748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Rettangolo 83"/>
          <p:cNvSpPr/>
          <p:nvPr/>
        </p:nvSpPr>
        <p:spPr>
          <a:xfrm>
            <a:off x="5976664" y="2617748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Rettangolo 84"/>
          <p:cNvSpPr/>
          <p:nvPr/>
        </p:nvSpPr>
        <p:spPr>
          <a:xfrm>
            <a:off x="6480720" y="2617748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CasellaDiTesto 85"/>
          <p:cNvSpPr txBox="1"/>
          <p:nvPr/>
        </p:nvSpPr>
        <p:spPr>
          <a:xfrm>
            <a:off x="3960440" y="3284984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/>
              <a:t>IN UN CANALE/STRETTO</a:t>
            </a:r>
            <a:endParaRPr lang="it-IT" sz="3200" b="1" dirty="0"/>
          </a:p>
        </p:txBody>
      </p:sp>
      <p:sp>
        <p:nvSpPr>
          <p:cNvPr id="87" name="Rettangolo 86"/>
          <p:cNvSpPr/>
          <p:nvPr/>
        </p:nvSpPr>
        <p:spPr>
          <a:xfrm>
            <a:off x="4032448" y="3933056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Rettangolo 87"/>
          <p:cNvSpPr/>
          <p:nvPr/>
        </p:nvSpPr>
        <p:spPr>
          <a:xfrm>
            <a:off x="4824536" y="3933056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9" name="Rettangolo 88"/>
          <p:cNvSpPr/>
          <p:nvPr/>
        </p:nvSpPr>
        <p:spPr>
          <a:xfrm>
            <a:off x="5616624" y="393305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0" name="CasellaDiTesto 89"/>
          <p:cNvSpPr txBox="1"/>
          <p:nvPr/>
        </p:nvSpPr>
        <p:spPr>
          <a:xfrm>
            <a:off x="5976664" y="3789040"/>
            <a:ext cx="2411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2 Fischi lunghi</a:t>
            </a:r>
          </a:p>
          <a:p>
            <a:pPr algn="ctr"/>
            <a:r>
              <a:rPr lang="it-IT" sz="1400" dirty="0" smtClean="0"/>
              <a:t>1 Fischio breve</a:t>
            </a:r>
          </a:p>
          <a:p>
            <a:pPr algn="ctr"/>
            <a:r>
              <a:rPr lang="it-IT" sz="1400" dirty="0" smtClean="0"/>
              <a:t>Intendo sorpassare a DRITTA</a:t>
            </a:r>
            <a:endParaRPr lang="it-IT" sz="1400" dirty="0"/>
          </a:p>
        </p:txBody>
      </p:sp>
      <p:sp>
        <p:nvSpPr>
          <p:cNvPr id="91" name="Rettangolo 90"/>
          <p:cNvSpPr/>
          <p:nvPr/>
        </p:nvSpPr>
        <p:spPr>
          <a:xfrm>
            <a:off x="4032448" y="4653136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Rettangolo 91"/>
          <p:cNvSpPr/>
          <p:nvPr/>
        </p:nvSpPr>
        <p:spPr>
          <a:xfrm>
            <a:off x="4824536" y="4653136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Rettangolo 92"/>
          <p:cNvSpPr/>
          <p:nvPr/>
        </p:nvSpPr>
        <p:spPr>
          <a:xfrm>
            <a:off x="5616624" y="465313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CasellaDiTesto 93"/>
          <p:cNvSpPr txBox="1"/>
          <p:nvPr/>
        </p:nvSpPr>
        <p:spPr>
          <a:xfrm>
            <a:off x="6373216" y="4490536"/>
            <a:ext cx="2411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2 Fischi lunghi</a:t>
            </a:r>
          </a:p>
          <a:p>
            <a:pPr algn="ctr"/>
            <a:r>
              <a:rPr lang="it-IT" sz="1400" dirty="0" smtClean="0"/>
              <a:t>2 Fischi brevi</a:t>
            </a:r>
          </a:p>
          <a:p>
            <a:pPr algn="ctr"/>
            <a:r>
              <a:rPr lang="it-IT" sz="1400" dirty="0" smtClean="0"/>
              <a:t>Intendo sorpassare a SINISTRA</a:t>
            </a:r>
            <a:endParaRPr lang="it-IT" sz="1400" dirty="0"/>
          </a:p>
        </p:txBody>
      </p:sp>
      <p:sp>
        <p:nvSpPr>
          <p:cNvPr id="95" name="Rettangolo 94"/>
          <p:cNvSpPr/>
          <p:nvPr/>
        </p:nvSpPr>
        <p:spPr>
          <a:xfrm>
            <a:off x="6048672" y="465313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Rettangolo 95"/>
          <p:cNvSpPr/>
          <p:nvPr/>
        </p:nvSpPr>
        <p:spPr>
          <a:xfrm>
            <a:off x="4032448" y="5373216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Rettangolo 96"/>
          <p:cNvSpPr/>
          <p:nvPr/>
        </p:nvSpPr>
        <p:spPr>
          <a:xfrm>
            <a:off x="5256584" y="5373216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4824536" y="537321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9" name="CasellaDiTesto 98"/>
          <p:cNvSpPr txBox="1"/>
          <p:nvPr/>
        </p:nvSpPr>
        <p:spPr>
          <a:xfrm>
            <a:off x="6408712" y="5210616"/>
            <a:ext cx="2699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1 Fischio LUNGO – 1 Fischio BREVE</a:t>
            </a:r>
          </a:p>
          <a:p>
            <a:pPr algn="ctr"/>
            <a:r>
              <a:rPr lang="it-IT" sz="1400" dirty="0" smtClean="0"/>
              <a:t>1 Fischio LUNGO – 1 Fischio BREVE</a:t>
            </a:r>
          </a:p>
          <a:p>
            <a:pPr algn="ctr"/>
            <a:r>
              <a:rPr lang="it-IT" sz="1400" dirty="0" smtClean="0"/>
              <a:t>Puoi sorpassarmi</a:t>
            </a:r>
            <a:endParaRPr lang="it-IT" sz="1400" dirty="0"/>
          </a:p>
        </p:txBody>
      </p:sp>
      <p:sp>
        <p:nvSpPr>
          <p:cNvPr id="100" name="Rettangolo 99"/>
          <p:cNvSpPr/>
          <p:nvPr/>
        </p:nvSpPr>
        <p:spPr>
          <a:xfrm>
            <a:off x="6048672" y="537321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Rettangolo 100"/>
          <p:cNvSpPr/>
          <p:nvPr/>
        </p:nvSpPr>
        <p:spPr>
          <a:xfrm>
            <a:off x="4025723" y="612755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CasellaDiTesto 101"/>
          <p:cNvSpPr txBox="1"/>
          <p:nvPr/>
        </p:nvSpPr>
        <p:spPr>
          <a:xfrm>
            <a:off x="6329979" y="5930696"/>
            <a:ext cx="27785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5 Fischi BREVI </a:t>
            </a:r>
          </a:p>
          <a:p>
            <a:pPr algn="ctr"/>
            <a:r>
              <a:rPr lang="it-IT" sz="1400" dirty="0" smtClean="0"/>
              <a:t>Non capisco la vostra manovra</a:t>
            </a:r>
          </a:p>
          <a:p>
            <a:pPr algn="ctr"/>
            <a:r>
              <a:rPr lang="it-IT" sz="1400" dirty="0" smtClean="0"/>
              <a:t>Non puoi sorpassarmi</a:t>
            </a:r>
            <a:endParaRPr lang="it-IT" sz="1400" dirty="0"/>
          </a:p>
        </p:txBody>
      </p:sp>
      <p:sp>
        <p:nvSpPr>
          <p:cNvPr id="103" name="Rettangolo 102"/>
          <p:cNvSpPr/>
          <p:nvPr/>
        </p:nvSpPr>
        <p:spPr>
          <a:xfrm>
            <a:off x="4529779" y="612755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Rettangolo 103"/>
          <p:cNvSpPr/>
          <p:nvPr/>
        </p:nvSpPr>
        <p:spPr>
          <a:xfrm>
            <a:off x="5033835" y="612755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Rettangolo 104"/>
          <p:cNvSpPr/>
          <p:nvPr/>
        </p:nvSpPr>
        <p:spPr>
          <a:xfrm>
            <a:off x="5537891" y="612755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6" name="Rettangolo 105"/>
          <p:cNvSpPr/>
          <p:nvPr/>
        </p:nvSpPr>
        <p:spPr>
          <a:xfrm>
            <a:off x="6041947" y="6127556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 animBg="1"/>
      <p:bldP spid="27" grpId="0"/>
      <p:bldP spid="70" grpId="0"/>
      <p:bldP spid="71" grpId="0" animBg="1"/>
      <p:bldP spid="72" grpId="0"/>
      <p:bldP spid="73" grpId="0" animBg="1"/>
      <p:bldP spid="74" grpId="0"/>
      <p:bldP spid="75" grpId="0" animBg="1"/>
      <p:bldP spid="76" grpId="0" animBg="1"/>
      <p:bldP spid="77" grpId="0"/>
      <p:bldP spid="78" grpId="0" animBg="1"/>
      <p:bldP spid="79" grpId="0" animBg="1"/>
      <p:bldP spid="80" grpId="0" animBg="1"/>
      <p:bldP spid="81" grpId="0"/>
      <p:bldP spid="82" grpId="0" animBg="1"/>
      <p:bldP spid="83" grpId="0" animBg="1"/>
      <p:bldP spid="84" grpId="0" animBg="1"/>
      <p:bldP spid="85" grpId="0" animBg="1"/>
      <p:bldP spid="86" grpId="0"/>
      <p:bldP spid="87" grpId="0" animBg="1"/>
      <p:bldP spid="88" grpId="0" animBg="1"/>
      <p:bldP spid="89" grpId="0" animBg="1"/>
      <p:bldP spid="90" grpId="0"/>
      <p:bldP spid="91" grpId="0" animBg="1"/>
      <p:bldP spid="92" grpId="0" animBg="1"/>
      <p:bldP spid="93" grpId="0" animBg="1"/>
      <p:bldP spid="94" grpId="0"/>
      <p:bldP spid="95" grpId="0" animBg="1"/>
      <p:bldP spid="96" grpId="0" animBg="1"/>
      <p:bldP spid="97" grpId="0" animBg="1"/>
      <p:bldP spid="98" grpId="0" animBg="1"/>
      <p:bldP spid="99" grpId="0"/>
      <p:bldP spid="100" grpId="0" animBg="1"/>
      <p:bldP spid="101" grpId="0" animBg="1"/>
      <p:bldP spid="102" grpId="0"/>
      <p:bldP spid="103" grpId="0" animBg="1"/>
      <p:bldP spid="104" grpId="0" animBg="1"/>
      <p:bldP spid="105" grpId="0" animBg="1"/>
      <p:bldP spid="10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0" y="467961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/>
              <a:t>IN CASO </a:t>
            </a:r>
            <a:r>
              <a:rPr lang="it-IT" sz="3200" b="1" dirty="0" err="1" smtClean="0"/>
              <a:t>DI</a:t>
            </a:r>
            <a:r>
              <a:rPr lang="it-IT" sz="3200" b="1" dirty="0" smtClean="0"/>
              <a:t> NEBBIA</a:t>
            </a:r>
            <a:endParaRPr lang="it-IT" sz="3200" b="1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1219392" y="1157250"/>
            <a:ext cx="1481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1 Fischio LUNGO</a:t>
            </a:r>
          </a:p>
          <a:p>
            <a:pPr algn="ctr"/>
            <a:r>
              <a:rPr lang="it-IT" sz="1400" dirty="0" smtClean="0"/>
              <a:t>Ogni DUE MINUTI</a:t>
            </a:r>
            <a:endParaRPr lang="it-IT" sz="1400" dirty="0"/>
          </a:p>
        </p:txBody>
      </p:sp>
      <p:sp>
        <p:nvSpPr>
          <p:cNvPr id="70" name="Rettangolo 69"/>
          <p:cNvSpPr/>
          <p:nvPr/>
        </p:nvSpPr>
        <p:spPr>
          <a:xfrm>
            <a:off x="179512" y="1229258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CasellaDiTesto 70"/>
          <p:cNvSpPr txBox="1"/>
          <p:nvPr/>
        </p:nvSpPr>
        <p:spPr>
          <a:xfrm>
            <a:off x="179512" y="1589298"/>
            <a:ext cx="445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Unità a propulsione meccanica in navigazione</a:t>
            </a:r>
            <a:endParaRPr lang="it-IT" dirty="0"/>
          </a:p>
        </p:txBody>
      </p:sp>
      <p:sp>
        <p:nvSpPr>
          <p:cNvPr id="72" name="Rettangolo 71"/>
          <p:cNvSpPr/>
          <p:nvPr/>
        </p:nvSpPr>
        <p:spPr>
          <a:xfrm>
            <a:off x="179512" y="2093354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Rettangolo 72"/>
          <p:cNvSpPr/>
          <p:nvPr/>
        </p:nvSpPr>
        <p:spPr>
          <a:xfrm>
            <a:off x="971600" y="2093354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Rettangolo 73"/>
          <p:cNvSpPr/>
          <p:nvPr/>
        </p:nvSpPr>
        <p:spPr>
          <a:xfrm>
            <a:off x="1403648" y="2093354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CasellaDiTesto 74"/>
          <p:cNvSpPr txBox="1"/>
          <p:nvPr/>
        </p:nvSpPr>
        <p:spPr>
          <a:xfrm>
            <a:off x="1763688" y="2021346"/>
            <a:ext cx="2569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1 Fischio LUNGO – 2 Fischi BREVI</a:t>
            </a:r>
          </a:p>
          <a:p>
            <a:pPr algn="ctr"/>
            <a:r>
              <a:rPr lang="it-IT" sz="1400" dirty="0" smtClean="0"/>
              <a:t>Ogni DUE MINUTI</a:t>
            </a:r>
            <a:endParaRPr lang="it-IT" sz="1400" dirty="0"/>
          </a:p>
        </p:txBody>
      </p:sp>
      <p:sp>
        <p:nvSpPr>
          <p:cNvPr id="76" name="CasellaDiTesto 75"/>
          <p:cNvSpPr txBox="1"/>
          <p:nvPr/>
        </p:nvSpPr>
        <p:spPr>
          <a:xfrm>
            <a:off x="179512" y="2453394"/>
            <a:ext cx="4644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Unità con difficoltà di manovra in navigazione e nave a vela, rimorchiatore, peschereccio, draga</a:t>
            </a:r>
            <a:endParaRPr lang="it-IT" dirty="0"/>
          </a:p>
        </p:txBody>
      </p:sp>
      <p:sp>
        <p:nvSpPr>
          <p:cNvPr id="77" name="Rettangolo 76"/>
          <p:cNvSpPr/>
          <p:nvPr/>
        </p:nvSpPr>
        <p:spPr>
          <a:xfrm>
            <a:off x="179512" y="3247223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Rettangolo 77"/>
          <p:cNvSpPr/>
          <p:nvPr/>
        </p:nvSpPr>
        <p:spPr>
          <a:xfrm>
            <a:off x="971600" y="3247223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Rettangolo 78"/>
          <p:cNvSpPr/>
          <p:nvPr/>
        </p:nvSpPr>
        <p:spPr>
          <a:xfrm>
            <a:off x="1403648" y="3247223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CasellaDiTesto 79"/>
          <p:cNvSpPr txBox="1"/>
          <p:nvPr/>
        </p:nvSpPr>
        <p:spPr>
          <a:xfrm>
            <a:off x="2254227" y="3173474"/>
            <a:ext cx="2569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1 Fischio LUNGO – 3 Fischi BREVI</a:t>
            </a:r>
          </a:p>
          <a:p>
            <a:pPr algn="ctr"/>
            <a:r>
              <a:rPr lang="it-IT" sz="1400" dirty="0" smtClean="0"/>
              <a:t>Ogni DUE MINUTI</a:t>
            </a:r>
            <a:endParaRPr lang="it-IT" sz="1400" dirty="0"/>
          </a:p>
        </p:txBody>
      </p:sp>
      <p:sp>
        <p:nvSpPr>
          <p:cNvPr id="81" name="CasellaDiTesto 80"/>
          <p:cNvSpPr txBox="1"/>
          <p:nvPr/>
        </p:nvSpPr>
        <p:spPr>
          <a:xfrm>
            <a:off x="179512" y="3607263"/>
            <a:ext cx="4644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Unità rimorchiata (per far capire la lunghezza del rimorchio)</a:t>
            </a:r>
            <a:endParaRPr lang="it-IT" dirty="0"/>
          </a:p>
        </p:txBody>
      </p:sp>
      <p:sp>
        <p:nvSpPr>
          <p:cNvPr id="82" name="Rettangolo 81"/>
          <p:cNvSpPr/>
          <p:nvPr/>
        </p:nvSpPr>
        <p:spPr>
          <a:xfrm>
            <a:off x="1835696" y="3245482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3" name="Rettangolo 82"/>
          <p:cNvSpPr/>
          <p:nvPr/>
        </p:nvSpPr>
        <p:spPr>
          <a:xfrm>
            <a:off x="179512" y="4397610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CasellaDiTesto 83"/>
          <p:cNvSpPr txBox="1"/>
          <p:nvPr/>
        </p:nvSpPr>
        <p:spPr>
          <a:xfrm>
            <a:off x="1835696" y="4325602"/>
            <a:ext cx="1481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2 Fischi LUNGHI</a:t>
            </a:r>
          </a:p>
          <a:p>
            <a:pPr algn="ctr"/>
            <a:r>
              <a:rPr lang="it-IT" sz="1400" dirty="0" smtClean="0"/>
              <a:t>Ogni DUE MINUTI</a:t>
            </a:r>
            <a:endParaRPr lang="it-IT" sz="1400" dirty="0"/>
          </a:p>
        </p:txBody>
      </p:sp>
      <p:sp>
        <p:nvSpPr>
          <p:cNvPr id="85" name="Rettangolo 84"/>
          <p:cNvSpPr/>
          <p:nvPr/>
        </p:nvSpPr>
        <p:spPr>
          <a:xfrm>
            <a:off x="971600" y="4397610"/>
            <a:ext cx="72008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CasellaDiTesto 85"/>
          <p:cNvSpPr txBox="1"/>
          <p:nvPr/>
        </p:nvSpPr>
        <p:spPr>
          <a:xfrm>
            <a:off x="179512" y="4759391"/>
            <a:ext cx="464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Unità SENZA ABBRIVIO né ANCORA, alla deriva</a:t>
            </a:r>
            <a:endParaRPr lang="it-IT" dirty="0"/>
          </a:p>
        </p:txBody>
      </p:sp>
      <p:sp>
        <p:nvSpPr>
          <p:cNvPr id="87" name="Rettangolo 86"/>
          <p:cNvSpPr/>
          <p:nvPr/>
        </p:nvSpPr>
        <p:spPr>
          <a:xfrm>
            <a:off x="179512" y="5314550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Rettangolo 87"/>
          <p:cNvSpPr/>
          <p:nvPr/>
        </p:nvSpPr>
        <p:spPr>
          <a:xfrm>
            <a:off x="611560" y="5314550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9" name="CasellaDiTesto 88"/>
          <p:cNvSpPr txBox="1"/>
          <p:nvPr/>
        </p:nvSpPr>
        <p:spPr>
          <a:xfrm>
            <a:off x="1907704" y="5242542"/>
            <a:ext cx="1481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4 Fischi BREVI</a:t>
            </a:r>
          </a:p>
          <a:p>
            <a:pPr algn="ctr"/>
            <a:r>
              <a:rPr lang="it-IT" sz="1400" dirty="0" smtClean="0"/>
              <a:t>Ogni DUE MINUTI</a:t>
            </a:r>
            <a:endParaRPr lang="it-IT" sz="1400" dirty="0"/>
          </a:p>
        </p:txBody>
      </p:sp>
      <p:sp>
        <p:nvSpPr>
          <p:cNvPr id="90" name="Rettangolo 89"/>
          <p:cNvSpPr/>
          <p:nvPr/>
        </p:nvSpPr>
        <p:spPr>
          <a:xfrm>
            <a:off x="1043608" y="5314550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1" name="Rettangolo 90"/>
          <p:cNvSpPr/>
          <p:nvPr/>
        </p:nvSpPr>
        <p:spPr>
          <a:xfrm>
            <a:off x="1475656" y="5314550"/>
            <a:ext cx="360040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CasellaDiTesto 91"/>
          <p:cNvSpPr txBox="1"/>
          <p:nvPr/>
        </p:nvSpPr>
        <p:spPr>
          <a:xfrm>
            <a:off x="179512" y="5684462"/>
            <a:ext cx="464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Pilotina (con a bordo il PILOTA)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3560" y="1196752"/>
            <a:ext cx="576064" cy="61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CasellaDiTesto 92"/>
          <p:cNvSpPr txBox="1"/>
          <p:nvPr/>
        </p:nvSpPr>
        <p:spPr>
          <a:xfrm>
            <a:off x="5868144" y="3068960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Suono di campana </a:t>
            </a:r>
            <a:r>
              <a:rPr lang="it-IT" dirty="0" smtClean="0"/>
              <a:t>continuato PER 5 SECONDI, </a:t>
            </a:r>
            <a:r>
              <a:rPr lang="it-IT" dirty="0" smtClean="0"/>
              <a:t>A PRUA, ogni 2 MINUTI</a:t>
            </a:r>
            <a:endParaRPr lang="it-IT" dirty="0"/>
          </a:p>
        </p:txBody>
      </p:sp>
      <p:sp>
        <p:nvSpPr>
          <p:cNvPr id="94" name="CasellaDiTesto 93"/>
          <p:cNvSpPr txBox="1"/>
          <p:nvPr/>
        </p:nvSpPr>
        <p:spPr>
          <a:xfrm>
            <a:off x="0" y="0"/>
            <a:ext cx="3195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I Segnali ACUSTICI</a:t>
            </a:r>
            <a:endParaRPr lang="it-IT" sz="3200" dirty="0"/>
          </a:p>
        </p:txBody>
      </p:sp>
      <p:sp>
        <p:nvSpPr>
          <p:cNvPr id="95" name="CasellaDiTesto 94"/>
          <p:cNvSpPr txBox="1"/>
          <p:nvPr/>
        </p:nvSpPr>
        <p:spPr>
          <a:xfrm>
            <a:off x="5076056" y="1916832"/>
            <a:ext cx="4067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Unità ALLA FONDA (o ARENATA/INCAGLIATA) di lunghezza INFERIORE A 100 METRI. ANCHE I “BATTELLI FANALE” usano tale segnale sonoro in caso di nebbia</a:t>
            </a:r>
            <a:endParaRPr lang="it-IT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365104"/>
            <a:ext cx="720080" cy="6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284984"/>
            <a:ext cx="576064" cy="61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Croce 97"/>
          <p:cNvSpPr/>
          <p:nvPr/>
        </p:nvSpPr>
        <p:spPr>
          <a:xfrm>
            <a:off x="6804248" y="4077072"/>
            <a:ext cx="360040" cy="360040"/>
          </a:xfrm>
          <a:prstGeom prst="plus">
            <a:avLst>
              <a:gd name="adj" fmla="val 3437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9" name="CasellaDiTesto 98"/>
          <p:cNvSpPr txBox="1"/>
          <p:nvPr/>
        </p:nvSpPr>
        <p:spPr>
          <a:xfrm>
            <a:off x="5868144" y="444988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Suono di GONG singolo</a:t>
            </a:r>
            <a:r>
              <a:rPr lang="it-IT" dirty="0" smtClean="0"/>
              <a:t>, </a:t>
            </a:r>
            <a:r>
              <a:rPr lang="it-IT" dirty="0" smtClean="0"/>
              <a:t>A POPPA, ogni 2 MINUTI</a:t>
            </a:r>
            <a:endParaRPr lang="it-IT" dirty="0"/>
          </a:p>
        </p:txBody>
      </p:sp>
      <p:sp>
        <p:nvSpPr>
          <p:cNvPr id="100" name="CasellaDiTesto 99"/>
          <p:cNvSpPr txBox="1"/>
          <p:nvPr/>
        </p:nvSpPr>
        <p:spPr>
          <a:xfrm>
            <a:off x="5220072" y="5085184"/>
            <a:ext cx="39239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Unità ALLA FONDA (o ARENATA/INCAGLIATA) di lunghezza SUPERIORE A 100 METRI</a:t>
            </a:r>
          </a:p>
          <a:p>
            <a:endParaRPr lang="it-IT" sz="1400" dirty="0"/>
          </a:p>
          <a:p>
            <a:r>
              <a:rPr lang="it-IT" sz="2000" b="1" dirty="0" smtClean="0"/>
              <a:t>NOTA BENE</a:t>
            </a:r>
            <a:r>
              <a:rPr lang="it-IT" sz="1400" dirty="0" smtClean="0"/>
              <a:t>: IL SUONO </a:t>
            </a:r>
            <a:r>
              <a:rPr lang="it-IT" sz="1400" dirty="0" err="1" smtClean="0"/>
              <a:t>DI</a:t>
            </a:r>
            <a:r>
              <a:rPr lang="it-IT" sz="1400" dirty="0" smtClean="0"/>
              <a:t> GONG, PER FAR CAPIRE LA LUNGHEZZA DELLA PROPRIA NAVE ALLE NAVI VICINE, ANDREBBE EMESSO </a:t>
            </a:r>
            <a:r>
              <a:rPr lang="it-IT" sz="1400" b="1" dirty="0" smtClean="0"/>
              <a:t>SUBITO DOPO LA FINE DELLO SCAMPANELLIO DELLA CAMPANA</a:t>
            </a:r>
            <a:endParaRPr lang="it-IT" sz="1400" b="1" dirty="0"/>
          </a:p>
        </p:txBody>
      </p:sp>
      <p:sp>
        <p:nvSpPr>
          <p:cNvPr id="101" name="CasellaDiTesto 100"/>
          <p:cNvSpPr txBox="1"/>
          <p:nvPr/>
        </p:nvSpPr>
        <p:spPr>
          <a:xfrm>
            <a:off x="5724128" y="98072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Suono di campana </a:t>
            </a:r>
            <a:r>
              <a:rPr lang="it-IT" dirty="0" smtClean="0"/>
              <a:t>continuato PER 5 SECONDI, </a:t>
            </a:r>
            <a:r>
              <a:rPr lang="it-IT" dirty="0" smtClean="0"/>
              <a:t>A PRUA, ogni 2 MINUTI</a:t>
            </a:r>
            <a:endParaRPr lang="it-IT" dirty="0"/>
          </a:p>
        </p:txBody>
      </p:sp>
      <p:sp>
        <p:nvSpPr>
          <p:cNvPr id="102" name="Rettangolo 101"/>
          <p:cNvSpPr/>
          <p:nvPr/>
        </p:nvSpPr>
        <p:spPr>
          <a:xfrm>
            <a:off x="0" y="609329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 smtClean="0"/>
              <a:t>NOTA BENE</a:t>
            </a:r>
            <a:r>
              <a:rPr lang="it-IT" sz="1400" dirty="0" smtClean="0"/>
              <a:t>: LA PILOTINA DEVE EMETTERE TALE SEGNALE SONORO </a:t>
            </a:r>
            <a:r>
              <a:rPr lang="it-IT" sz="1400" b="1" u="sng" dirty="0" smtClean="0"/>
              <a:t>SOLO</a:t>
            </a:r>
            <a:r>
              <a:rPr lang="it-IT" sz="1400" dirty="0" smtClean="0"/>
              <a:t> IN CASO </a:t>
            </a:r>
            <a:r>
              <a:rPr lang="it-IT" sz="1400" dirty="0" err="1" smtClean="0"/>
              <a:t>DI</a:t>
            </a:r>
            <a:r>
              <a:rPr lang="it-IT" sz="1400" dirty="0" smtClean="0"/>
              <a:t> NEBBIA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9" grpId="0"/>
      <p:bldP spid="70" grpId="0" animBg="1"/>
      <p:bldP spid="71" grpId="0"/>
      <p:bldP spid="72" grpId="0" animBg="1"/>
      <p:bldP spid="73" grpId="0" animBg="1"/>
      <p:bldP spid="74" grpId="0" animBg="1"/>
      <p:bldP spid="75" grpId="0"/>
      <p:bldP spid="76" grpId="0"/>
      <p:bldP spid="77" grpId="0" animBg="1"/>
      <p:bldP spid="78" grpId="0" animBg="1"/>
      <p:bldP spid="79" grpId="0" animBg="1"/>
      <p:bldP spid="80" grpId="0"/>
      <p:bldP spid="81" grpId="0"/>
      <p:bldP spid="82" grpId="0" animBg="1"/>
      <p:bldP spid="83" grpId="0" animBg="1"/>
      <p:bldP spid="84" grpId="0"/>
      <p:bldP spid="85" grpId="0" animBg="1"/>
      <p:bldP spid="86" grpId="0"/>
      <p:bldP spid="87" grpId="0" animBg="1"/>
      <p:bldP spid="88" grpId="0" animBg="1"/>
      <p:bldP spid="89" grpId="0"/>
      <p:bldP spid="90" grpId="0" animBg="1"/>
      <p:bldP spid="91" grpId="0" animBg="1"/>
      <p:bldP spid="92" grpId="0"/>
      <p:bldP spid="93" grpId="0"/>
      <p:bldP spid="95" grpId="0"/>
      <p:bldP spid="98" grpId="0" animBg="1"/>
      <p:bldP spid="99" grpId="0"/>
      <p:bldP spid="101" grpId="0"/>
      <p:bldP spid="102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421</Words>
  <Application>Microsoft Office PowerPoint</Application>
  <PresentationFormat>Presentazione su schermo (4:3)</PresentationFormat>
  <Paragraphs>55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90</cp:revision>
  <dcterms:created xsi:type="dcterms:W3CDTF">2020-07-23T14:46:41Z</dcterms:created>
  <dcterms:modified xsi:type="dcterms:W3CDTF">2020-07-24T05:50:41Z</dcterms:modified>
</cp:coreProperties>
</file>